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2"/>
  </p:notesMasterIdLst>
  <p:sldIdLst>
    <p:sldId id="325" r:id="rId2"/>
    <p:sldId id="497" r:id="rId3"/>
    <p:sldId id="256" r:id="rId4"/>
    <p:sldId id="335" r:id="rId5"/>
    <p:sldId id="257" r:id="rId6"/>
    <p:sldId id="498" r:id="rId7"/>
    <p:sldId id="336" r:id="rId8"/>
    <p:sldId id="499" r:id="rId9"/>
    <p:sldId id="338" r:id="rId10"/>
    <p:sldId id="493" r:id="rId11"/>
    <p:sldId id="494" r:id="rId12"/>
    <p:sldId id="492" r:id="rId13"/>
    <p:sldId id="329" r:id="rId14"/>
    <p:sldId id="262" r:id="rId15"/>
    <p:sldId id="263" r:id="rId16"/>
    <p:sldId id="500" r:id="rId17"/>
    <p:sldId id="269" r:id="rId18"/>
    <p:sldId id="270" r:id="rId19"/>
    <p:sldId id="274" r:id="rId20"/>
    <p:sldId id="275" r:id="rId21"/>
    <p:sldId id="278" r:id="rId22"/>
    <p:sldId id="279" r:id="rId23"/>
    <p:sldId id="284" r:id="rId24"/>
    <p:sldId id="285" r:id="rId25"/>
    <p:sldId id="286" r:id="rId26"/>
    <p:sldId id="289" r:id="rId27"/>
    <p:sldId id="290" r:id="rId28"/>
    <p:sldId id="293" r:id="rId29"/>
    <p:sldId id="294" r:id="rId30"/>
    <p:sldId id="295" r:id="rId31"/>
  </p:sldIdLst>
  <p:sldSz cx="12192000" cy="6858000"/>
  <p:notesSz cx="6858000" cy="9144000"/>
  <p:defaultTextStyle>
    <a:defPPr>
      <a:defRPr lang="en-GB"/>
    </a:defPPr>
    <a:lvl1pPr algn="l" rtl="0" fontAlgn="base">
      <a:spcBef>
        <a:spcPct val="0"/>
      </a:spcBef>
      <a:spcAft>
        <a:spcPct val="0"/>
      </a:spcAft>
      <a:defRPr sz="2400" kern="1200">
        <a:solidFill>
          <a:schemeClr val="tx1"/>
        </a:solidFill>
        <a:latin typeface="Arial" pitchFamily="34" charset="0"/>
        <a:ea typeface="ヒラギノ角ゴ Pro W3"/>
        <a:cs typeface="ヒラギノ角ゴ Pro W3"/>
      </a:defRPr>
    </a:lvl1pPr>
    <a:lvl2pPr marL="457200" algn="l" rtl="0" fontAlgn="base">
      <a:spcBef>
        <a:spcPct val="0"/>
      </a:spcBef>
      <a:spcAft>
        <a:spcPct val="0"/>
      </a:spcAft>
      <a:defRPr sz="2400" kern="1200">
        <a:solidFill>
          <a:schemeClr val="tx1"/>
        </a:solidFill>
        <a:latin typeface="Arial" pitchFamily="34" charset="0"/>
        <a:ea typeface="ヒラギノ角ゴ Pro W3"/>
        <a:cs typeface="ヒラギノ角ゴ Pro W3"/>
      </a:defRPr>
    </a:lvl2pPr>
    <a:lvl3pPr marL="914400" algn="l" rtl="0" fontAlgn="base">
      <a:spcBef>
        <a:spcPct val="0"/>
      </a:spcBef>
      <a:spcAft>
        <a:spcPct val="0"/>
      </a:spcAft>
      <a:defRPr sz="2400" kern="1200">
        <a:solidFill>
          <a:schemeClr val="tx1"/>
        </a:solidFill>
        <a:latin typeface="Arial" pitchFamily="34" charset="0"/>
        <a:ea typeface="ヒラギノ角ゴ Pro W3"/>
        <a:cs typeface="ヒラギノ角ゴ Pro W3"/>
      </a:defRPr>
    </a:lvl3pPr>
    <a:lvl4pPr marL="1371600" algn="l" rtl="0" fontAlgn="base">
      <a:spcBef>
        <a:spcPct val="0"/>
      </a:spcBef>
      <a:spcAft>
        <a:spcPct val="0"/>
      </a:spcAft>
      <a:defRPr sz="2400" kern="1200">
        <a:solidFill>
          <a:schemeClr val="tx1"/>
        </a:solidFill>
        <a:latin typeface="Arial" pitchFamily="34" charset="0"/>
        <a:ea typeface="ヒラギノ角ゴ Pro W3"/>
        <a:cs typeface="ヒラギノ角ゴ Pro W3"/>
      </a:defRPr>
    </a:lvl4pPr>
    <a:lvl5pPr marL="1828800" algn="l" rtl="0" fontAlgn="base">
      <a:spcBef>
        <a:spcPct val="0"/>
      </a:spcBef>
      <a:spcAft>
        <a:spcPct val="0"/>
      </a:spcAft>
      <a:defRPr sz="2400" kern="1200">
        <a:solidFill>
          <a:schemeClr val="tx1"/>
        </a:solidFill>
        <a:latin typeface="Arial" pitchFamily="34" charset="0"/>
        <a:ea typeface="ヒラギノ角ゴ Pro W3"/>
        <a:cs typeface="ヒラギノ角ゴ Pro W3"/>
      </a:defRPr>
    </a:lvl5pPr>
    <a:lvl6pPr marL="2286000" algn="l" defTabSz="914400" rtl="0" eaLnBrk="1" latinLnBrk="0" hangingPunct="1">
      <a:defRPr sz="2400" kern="1200">
        <a:solidFill>
          <a:schemeClr val="tx1"/>
        </a:solidFill>
        <a:latin typeface="Arial" pitchFamily="34" charset="0"/>
        <a:ea typeface="ヒラギノ角ゴ Pro W3"/>
        <a:cs typeface="ヒラギノ角ゴ Pro W3"/>
      </a:defRPr>
    </a:lvl6pPr>
    <a:lvl7pPr marL="2743200" algn="l" defTabSz="914400" rtl="0" eaLnBrk="1" latinLnBrk="0" hangingPunct="1">
      <a:defRPr sz="2400" kern="1200">
        <a:solidFill>
          <a:schemeClr val="tx1"/>
        </a:solidFill>
        <a:latin typeface="Arial" pitchFamily="34" charset="0"/>
        <a:ea typeface="ヒラギノ角ゴ Pro W3"/>
        <a:cs typeface="ヒラギノ角ゴ Pro W3"/>
      </a:defRPr>
    </a:lvl7pPr>
    <a:lvl8pPr marL="3200400" algn="l" defTabSz="914400" rtl="0" eaLnBrk="1" latinLnBrk="0" hangingPunct="1">
      <a:defRPr sz="2400" kern="1200">
        <a:solidFill>
          <a:schemeClr val="tx1"/>
        </a:solidFill>
        <a:latin typeface="Arial" pitchFamily="34" charset="0"/>
        <a:ea typeface="ヒラギノ角ゴ Pro W3"/>
        <a:cs typeface="ヒラギノ角ゴ Pro W3"/>
      </a:defRPr>
    </a:lvl8pPr>
    <a:lvl9pPr marL="3657600" algn="l" defTabSz="914400" rtl="0" eaLnBrk="1" latinLnBrk="0" hangingPunct="1">
      <a:defRPr sz="2400"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4F19"/>
    <a:srgbClr val="AEC3D0"/>
    <a:srgbClr val="6A70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35" autoAdjust="0"/>
    <p:restoredTop sz="90929"/>
  </p:normalViewPr>
  <p:slideViewPr>
    <p:cSldViewPr>
      <p:cViewPr varScale="1">
        <p:scale>
          <a:sx n="106" d="100"/>
          <a:sy n="106" d="100"/>
        </p:scale>
        <p:origin x="97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ヒラギノ角ゴ Pro W3" pitchFamily="48" charset="-128"/>
                <a:cs typeface="+mn-cs"/>
              </a:defRPr>
            </a:lvl1pPr>
          </a:lstStyle>
          <a:p>
            <a:pPr>
              <a:defRPr/>
            </a:pPr>
            <a:endParaRPr lang="en-GB" dirty="0"/>
          </a:p>
        </p:txBody>
      </p:sp>
      <p:sp>
        <p:nvSpPr>
          <p:cNvPr id="9219"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ヒラギノ角ゴ Pro W3" pitchFamily="48" charset="-128"/>
                <a:cs typeface="+mn-cs"/>
              </a:defRPr>
            </a:lvl1pPr>
          </a:lstStyle>
          <a:p>
            <a:pPr>
              <a:defRPr/>
            </a:pPr>
            <a:endParaRPr lang="en-GB" dirty="0"/>
          </a:p>
        </p:txBody>
      </p:sp>
      <p:sp>
        <p:nvSpPr>
          <p:cNvPr id="7172"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222"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ヒラギノ角ゴ Pro W3" pitchFamily="48" charset="-128"/>
                <a:cs typeface="+mn-cs"/>
              </a:defRPr>
            </a:lvl1pPr>
          </a:lstStyle>
          <a:p>
            <a:pPr>
              <a:defRPr/>
            </a:pPr>
            <a:endParaRPr lang="en-GB" dirty="0"/>
          </a:p>
        </p:txBody>
      </p:sp>
      <p:sp>
        <p:nvSpPr>
          <p:cNvPr id="9223"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ヒラギノ角ゴ Pro W3" pitchFamily="48" charset="-128"/>
                <a:cs typeface="+mn-cs"/>
              </a:defRPr>
            </a:lvl1pPr>
          </a:lstStyle>
          <a:p>
            <a:pPr>
              <a:defRPr/>
            </a:pPr>
            <a:fld id="{4825CDA8-A1C4-493D-B11E-844CBF8E0634}" type="slidenum">
              <a:rPr lang="en-GB"/>
              <a:pPr>
                <a:defRPr/>
              </a:pPr>
              <a:t>‹#›</a:t>
            </a:fld>
            <a:endParaRPr lang="en-GB" dirty="0"/>
          </a:p>
        </p:txBody>
      </p:sp>
    </p:spTree>
    <p:extLst>
      <p:ext uri="{BB962C8B-B14F-4D97-AF65-F5344CB8AC3E}">
        <p14:creationId xmlns:p14="http://schemas.microsoft.com/office/powerpoint/2010/main" val="32764764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48" charset="-128"/>
        <a:cs typeface="ヒラギノ角ゴ Pro W3"/>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48" charset="-128"/>
        <a:cs typeface="ヒラギノ角ゴ Pro W3"/>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48" charset="-128"/>
        <a:cs typeface="ヒラギノ角ゴ Pro W3"/>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48" charset="-128"/>
        <a:cs typeface="ヒラギノ角ゴ Pro W3"/>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48" charset="-128"/>
        <a:cs typeface="ヒラギノ角ゴ Pro W3"/>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844214-2064-4000-8581-BA7112153AC8}" type="slidenum">
              <a:rPr lang="en-GB" smtClean="0"/>
              <a:t>1</a:t>
            </a:fld>
            <a:endParaRPr lang="en-GB" dirty="0"/>
          </a:p>
        </p:txBody>
      </p:sp>
    </p:spTree>
    <p:extLst>
      <p:ext uri="{BB962C8B-B14F-4D97-AF65-F5344CB8AC3E}">
        <p14:creationId xmlns:p14="http://schemas.microsoft.com/office/powerpoint/2010/main" val="3350818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t>18</a:t>
            </a:fld>
            <a:endParaRPr lang="en-GB" dirty="0"/>
          </a:p>
        </p:txBody>
      </p:sp>
    </p:spTree>
    <p:extLst>
      <p:ext uri="{BB962C8B-B14F-4D97-AF65-F5344CB8AC3E}">
        <p14:creationId xmlns:p14="http://schemas.microsoft.com/office/powerpoint/2010/main" val="3452960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t>19</a:t>
            </a:fld>
            <a:endParaRPr lang="en-GB" dirty="0"/>
          </a:p>
        </p:txBody>
      </p:sp>
    </p:spTree>
    <p:extLst>
      <p:ext uri="{BB962C8B-B14F-4D97-AF65-F5344CB8AC3E}">
        <p14:creationId xmlns:p14="http://schemas.microsoft.com/office/powerpoint/2010/main" val="2856572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t>20</a:t>
            </a:fld>
            <a:endParaRPr lang="en-GB" dirty="0"/>
          </a:p>
        </p:txBody>
      </p:sp>
    </p:spTree>
    <p:extLst>
      <p:ext uri="{BB962C8B-B14F-4D97-AF65-F5344CB8AC3E}">
        <p14:creationId xmlns:p14="http://schemas.microsoft.com/office/powerpoint/2010/main" val="345914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t>21</a:t>
            </a:fld>
            <a:endParaRPr lang="en-GB" dirty="0"/>
          </a:p>
        </p:txBody>
      </p:sp>
    </p:spTree>
    <p:extLst>
      <p:ext uri="{BB962C8B-B14F-4D97-AF65-F5344CB8AC3E}">
        <p14:creationId xmlns:p14="http://schemas.microsoft.com/office/powerpoint/2010/main" val="2856572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t>22</a:t>
            </a:fld>
            <a:endParaRPr lang="en-GB" dirty="0"/>
          </a:p>
        </p:txBody>
      </p:sp>
    </p:spTree>
    <p:extLst>
      <p:ext uri="{BB962C8B-B14F-4D97-AF65-F5344CB8AC3E}">
        <p14:creationId xmlns:p14="http://schemas.microsoft.com/office/powerpoint/2010/main" val="3493180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t>23</a:t>
            </a:fld>
            <a:endParaRPr lang="en-GB" dirty="0"/>
          </a:p>
        </p:txBody>
      </p:sp>
    </p:spTree>
    <p:extLst>
      <p:ext uri="{BB962C8B-B14F-4D97-AF65-F5344CB8AC3E}">
        <p14:creationId xmlns:p14="http://schemas.microsoft.com/office/powerpoint/2010/main" val="4070726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t>24</a:t>
            </a:fld>
            <a:endParaRPr lang="en-GB" dirty="0"/>
          </a:p>
        </p:txBody>
      </p:sp>
    </p:spTree>
    <p:extLst>
      <p:ext uri="{BB962C8B-B14F-4D97-AF65-F5344CB8AC3E}">
        <p14:creationId xmlns:p14="http://schemas.microsoft.com/office/powerpoint/2010/main" val="2856572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t>25</a:t>
            </a:fld>
            <a:endParaRPr lang="en-GB" dirty="0"/>
          </a:p>
        </p:txBody>
      </p:sp>
    </p:spTree>
    <p:extLst>
      <p:ext uri="{BB962C8B-B14F-4D97-AF65-F5344CB8AC3E}">
        <p14:creationId xmlns:p14="http://schemas.microsoft.com/office/powerpoint/2010/main" val="130578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t>26</a:t>
            </a:fld>
            <a:endParaRPr lang="en-GB" dirty="0"/>
          </a:p>
        </p:txBody>
      </p:sp>
    </p:spTree>
    <p:extLst>
      <p:ext uri="{BB962C8B-B14F-4D97-AF65-F5344CB8AC3E}">
        <p14:creationId xmlns:p14="http://schemas.microsoft.com/office/powerpoint/2010/main" val="3396472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t>27</a:t>
            </a:fld>
            <a:endParaRPr lang="en-GB" dirty="0"/>
          </a:p>
        </p:txBody>
      </p:sp>
    </p:spTree>
    <p:extLst>
      <p:ext uri="{BB962C8B-B14F-4D97-AF65-F5344CB8AC3E}">
        <p14:creationId xmlns:p14="http://schemas.microsoft.com/office/powerpoint/2010/main" val="2856572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t>3</a:t>
            </a:fld>
            <a:endParaRPr lang="en-GB" dirty="0"/>
          </a:p>
        </p:txBody>
      </p:sp>
    </p:spTree>
    <p:extLst>
      <p:ext uri="{BB962C8B-B14F-4D97-AF65-F5344CB8AC3E}">
        <p14:creationId xmlns:p14="http://schemas.microsoft.com/office/powerpoint/2010/main" val="945115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t>28</a:t>
            </a:fld>
            <a:endParaRPr lang="en-GB" dirty="0"/>
          </a:p>
        </p:txBody>
      </p:sp>
    </p:spTree>
    <p:extLst>
      <p:ext uri="{BB962C8B-B14F-4D97-AF65-F5344CB8AC3E}">
        <p14:creationId xmlns:p14="http://schemas.microsoft.com/office/powerpoint/2010/main" val="3097830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t>29</a:t>
            </a:fld>
            <a:endParaRPr lang="en-GB" dirty="0"/>
          </a:p>
        </p:txBody>
      </p:sp>
    </p:spTree>
    <p:extLst>
      <p:ext uri="{BB962C8B-B14F-4D97-AF65-F5344CB8AC3E}">
        <p14:creationId xmlns:p14="http://schemas.microsoft.com/office/powerpoint/2010/main" val="2856572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e.g. of symptom type: mosaic</a:t>
            </a:r>
          </a:p>
          <a:p>
            <a:endParaRPr lang="en-GB" dirty="0"/>
          </a:p>
          <a:p>
            <a:r>
              <a:rPr lang="en-GB" dirty="0"/>
              <a:t>Cucumber mosaic</a:t>
            </a:r>
          </a:p>
        </p:txBody>
      </p:sp>
      <p:sp>
        <p:nvSpPr>
          <p:cNvPr id="4" name="Slide Number Placeholder 3"/>
          <p:cNvSpPr>
            <a:spLocks noGrp="1"/>
          </p:cNvSpPr>
          <p:nvPr>
            <p:ph type="sldNum" sz="quarter" idx="10"/>
          </p:nvPr>
        </p:nvSpPr>
        <p:spPr/>
        <p:txBody>
          <a:bodyPr/>
          <a:lstStyle/>
          <a:p>
            <a:fld id="{3F844214-2064-4000-8581-BA7112153AC8}" type="slidenum">
              <a:rPr lang="en-GB" smtClean="0"/>
              <a:t>30</a:t>
            </a:fld>
            <a:endParaRPr lang="en-GB" dirty="0"/>
          </a:p>
        </p:txBody>
      </p:sp>
    </p:spTree>
    <p:extLst>
      <p:ext uri="{BB962C8B-B14F-4D97-AF65-F5344CB8AC3E}">
        <p14:creationId xmlns:p14="http://schemas.microsoft.com/office/powerpoint/2010/main" val="1608548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t>5</a:t>
            </a:fld>
            <a:endParaRPr lang="en-GB" dirty="0"/>
          </a:p>
        </p:txBody>
      </p:sp>
    </p:spTree>
    <p:extLst>
      <p:ext uri="{BB962C8B-B14F-4D97-AF65-F5344CB8AC3E}">
        <p14:creationId xmlns:p14="http://schemas.microsoft.com/office/powerpoint/2010/main" val="3340741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3F844214-2064-4000-8581-BA7112153AC8}" type="slidenum">
              <a:rPr lang="en-GB" smtClean="0"/>
              <a:t>7</a:t>
            </a:fld>
            <a:endParaRPr lang="en-GB" dirty="0"/>
          </a:p>
        </p:txBody>
      </p:sp>
    </p:spTree>
    <p:extLst>
      <p:ext uri="{BB962C8B-B14F-4D97-AF65-F5344CB8AC3E}">
        <p14:creationId xmlns:p14="http://schemas.microsoft.com/office/powerpoint/2010/main" val="3340741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3F844214-2064-4000-8581-BA7112153AC8}" type="slidenum">
              <a:rPr lang="en-GB" smtClean="0"/>
              <a:t>9</a:t>
            </a:fld>
            <a:endParaRPr lang="en-GB" dirty="0"/>
          </a:p>
        </p:txBody>
      </p:sp>
    </p:spTree>
    <p:extLst>
      <p:ext uri="{BB962C8B-B14F-4D97-AF65-F5344CB8AC3E}">
        <p14:creationId xmlns:p14="http://schemas.microsoft.com/office/powerpoint/2010/main" val="3340741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F844214-2064-4000-8581-BA7112153AC8}" type="slidenum">
              <a:rPr lang="en-GB" smtClean="0"/>
              <a:t>10</a:t>
            </a:fld>
            <a:endParaRPr lang="en-GB" dirty="0"/>
          </a:p>
        </p:txBody>
      </p:sp>
    </p:spTree>
    <p:extLst>
      <p:ext uri="{BB962C8B-B14F-4D97-AF65-F5344CB8AC3E}">
        <p14:creationId xmlns:p14="http://schemas.microsoft.com/office/powerpoint/2010/main" val="833932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3F844214-2064-4000-8581-BA7112153AC8}" type="slidenum">
              <a:rPr lang="en-GB" smtClean="0"/>
              <a:t>11</a:t>
            </a:fld>
            <a:endParaRPr lang="en-GB" dirty="0"/>
          </a:p>
        </p:txBody>
      </p:sp>
    </p:spTree>
    <p:extLst>
      <p:ext uri="{BB962C8B-B14F-4D97-AF65-F5344CB8AC3E}">
        <p14:creationId xmlns:p14="http://schemas.microsoft.com/office/powerpoint/2010/main" val="3340741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t>15</a:t>
            </a:fld>
            <a:endParaRPr lang="en-GB" dirty="0"/>
          </a:p>
        </p:txBody>
      </p:sp>
    </p:spTree>
    <p:extLst>
      <p:ext uri="{BB962C8B-B14F-4D97-AF65-F5344CB8AC3E}">
        <p14:creationId xmlns:p14="http://schemas.microsoft.com/office/powerpoint/2010/main" val="1659275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t>17</a:t>
            </a:fld>
            <a:endParaRPr lang="en-GB" dirty="0"/>
          </a:p>
        </p:txBody>
      </p:sp>
    </p:spTree>
    <p:extLst>
      <p:ext uri="{BB962C8B-B14F-4D97-AF65-F5344CB8AC3E}">
        <p14:creationId xmlns:p14="http://schemas.microsoft.com/office/powerpoint/2010/main" val="5500105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0" y="6516688"/>
            <a:ext cx="12192000" cy="341312"/>
          </a:xfrm>
          <a:prstGeom prst="rect">
            <a:avLst/>
          </a:prstGeom>
          <a:solidFill>
            <a:srgbClr val="BD4F19"/>
          </a:solidFill>
          <a:ln w="9525">
            <a:noFill/>
            <a:miter lim="800000"/>
            <a:headEnd/>
            <a:tailEnd/>
          </a:ln>
        </p:spPr>
        <p:txBody>
          <a:bodyPr wrap="none" anchor="ctr"/>
          <a:lstStyle/>
          <a:p>
            <a:pPr eaLnBrk="0" hangingPunct="0">
              <a:defRPr/>
            </a:pPr>
            <a:endParaRPr lang="en-GB" sz="2400" dirty="0">
              <a:latin typeface="Arial" charset="0"/>
              <a:ea typeface="ヒラギノ角ゴ Pro W3" pitchFamily="48" charset="-128"/>
              <a:cs typeface="+mn-cs"/>
            </a:endParaRPr>
          </a:p>
        </p:txBody>
      </p:sp>
      <p:pic>
        <p:nvPicPr>
          <p:cNvPr id="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36539"/>
            <a:ext cx="4572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914400" y="2286000"/>
            <a:ext cx="10363200" cy="1143000"/>
          </a:xfrm>
        </p:spPr>
        <p:txBody>
          <a:bodyPr/>
          <a:lstStyle>
            <a:lvl1pPr algn="ctr">
              <a:defRPr/>
            </a:lvl1pPr>
          </a:lstStyle>
          <a:p>
            <a:r>
              <a:rPr lang="en-US"/>
              <a:t>Click to edit Master title style</a:t>
            </a:r>
            <a:endParaRPr lang="en-GB"/>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endParaRPr lang="en-GB"/>
          </a:p>
        </p:txBody>
      </p:sp>
      <p:sp>
        <p:nvSpPr>
          <p:cNvPr id="6" name="Rectangle 4"/>
          <p:cNvSpPr>
            <a:spLocks noGrp="1" noChangeArrowheads="1"/>
          </p:cNvSpPr>
          <p:nvPr>
            <p:ph type="dt" sz="half" idx="10"/>
          </p:nvPr>
        </p:nvSpPr>
        <p:spPr/>
        <p:txBody>
          <a:bodyPr/>
          <a:lstStyle>
            <a:lvl1pPr>
              <a:defRPr/>
            </a:lvl1pPr>
          </a:lstStyle>
          <a:p>
            <a:pPr>
              <a:defRPr/>
            </a:pPr>
            <a:endParaRPr lang="en-GB" dirty="0"/>
          </a:p>
        </p:txBody>
      </p:sp>
      <p:sp>
        <p:nvSpPr>
          <p:cNvPr id="7" name="Rectangle 5"/>
          <p:cNvSpPr>
            <a:spLocks noGrp="1" noChangeArrowheads="1"/>
          </p:cNvSpPr>
          <p:nvPr>
            <p:ph type="ftr" sz="quarter" idx="11"/>
          </p:nvPr>
        </p:nvSpPr>
        <p:spPr/>
        <p:txBody>
          <a:bodyPr/>
          <a:lstStyle>
            <a:lvl1pPr>
              <a:defRPr/>
            </a:lvl1pPr>
          </a:lstStyle>
          <a:p>
            <a:pPr>
              <a:defRPr/>
            </a:pPr>
            <a:endParaRPr lang="en-GB" dirty="0"/>
          </a:p>
        </p:txBody>
      </p:sp>
      <p:sp>
        <p:nvSpPr>
          <p:cNvPr id="8" name="Rectangle 6"/>
          <p:cNvSpPr>
            <a:spLocks noGrp="1" noChangeArrowheads="1"/>
          </p:cNvSpPr>
          <p:nvPr>
            <p:ph type="sldNum" sz="quarter" idx="12"/>
          </p:nvPr>
        </p:nvSpPr>
        <p:spPr/>
        <p:txBody>
          <a:bodyPr/>
          <a:lstStyle>
            <a:lvl1pPr>
              <a:defRPr/>
            </a:lvl1pPr>
          </a:lstStyle>
          <a:p>
            <a:pPr>
              <a:defRPr/>
            </a:pPr>
            <a:fld id="{5D909430-ED10-46E8-8AFB-C52CA23ADA47}" type="slidenum">
              <a:rPr lang="en-GB"/>
              <a:pPr>
                <a:defRPr/>
              </a:pPr>
              <a:t>‹#›</a:t>
            </a:fld>
            <a:endParaRPr lang="en-GB" dirty="0"/>
          </a:p>
        </p:txBody>
      </p:sp>
    </p:spTree>
    <p:extLst>
      <p:ext uri="{BB962C8B-B14F-4D97-AF65-F5344CB8AC3E}">
        <p14:creationId xmlns:p14="http://schemas.microsoft.com/office/powerpoint/2010/main" val="3790387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DBAB8203-59B9-4CA6-A4BC-E8F860EB6BE4}" type="slidenum">
              <a:rPr lang="en-GB"/>
              <a:pPr>
                <a:defRPr/>
              </a:pPr>
              <a:t>‹#›</a:t>
            </a:fld>
            <a:endParaRPr lang="en-GB" dirty="0"/>
          </a:p>
        </p:txBody>
      </p:sp>
    </p:spTree>
    <p:extLst>
      <p:ext uri="{BB962C8B-B14F-4D97-AF65-F5344CB8AC3E}">
        <p14:creationId xmlns:p14="http://schemas.microsoft.com/office/powerpoint/2010/main" val="3298923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A1E425A4-3EF2-4D6C-B3BB-80F29EA8D26C}" type="slidenum">
              <a:rPr lang="en-GB"/>
              <a:pPr>
                <a:defRPr/>
              </a:pPr>
              <a:t>‹#›</a:t>
            </a:fld>
            <a:endParaRPr lang="en-GB" dirty="0"/>
          </a:p>
        </p:txBody>
      </p:sp>
    </p:spTree>
    <p:extLst>
      <p:ext uri="{BB962C8B-B14F-4D97-AF65-F5344CB8AC3E}">
        <p14:creationId xmlns:p14="http://schemas.microsoft.com/office/powerpoint/2010/main" val="2473814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ABA42E17-7E28-4FA1-A40D-183B3358323F}" type="slidenum">
              <a:rPr lang="en-GB"/>
              <a:pPr>
                <a:defRPr/>
              </a:pPr>
              <a:t>‹#›</a:t>
            </a:fld>
            <a:endParaRPr lang="en-GB" dirty="0"/>
          </a:p>
        </p:txBody>
      </p:sp>
    </p:spTree>
    <p:extLst>
      <p:ext uri="{BB962C8B-B14F-4D97-AF65-F5344CB8AC3E}">
        <p14:creationId xmlns:p14="http://schemas.microsoft.com/office/powerpoint/2010/main" val="285441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A7B5F578-2E7E-4737-8BD6-16E0DAB5F64F}" type="slidenum">
              <a:rPr lang="en-GB"/>
              <a:pPr>
                <a:defRPr/>
              </a:pPr>
              <a:t>‹#›</a:t>
            </a:fld>
            <a:endParaRPr lang="en-GB" dirty="0"/>
          </a:p>
        </p:txBody>
      </p:sp>
    </p:spTree>
    <p:extLst>
      <p:ext uri="{BB962C8B-B14F-4D97-AF65-F5344CB8AC3E}">
        <p14:creationId xmlns:p14="http://schemas.microsoft.com/office/powerpoint/2010/main" val="24932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7B242B8C-BFCB-4DFD-AB50-4DC73703F777}" type="slidenum">
              <a:rPr lang="en-GB"/>
              <a:pPr>
                <a:defRPr/>
              </a:pPr>
              <a:t>‹#›</a:t>
            </a:fld>
            <a:endParaRPr lang="en-GB" dirty="0"/>
          </a:p>
        </p:txBody>
      </p:sp>
    </p:spTree>
    <p:extLst>
      <p:ext uri="{BB962C8B-B14F-4D97-AF65-F5344CB8AC3E}">
        <p14:creationId xmlns:p14="http://schemas.microsoft.com/office/powerpoint/2010/main" val="111017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9" name="Rectangle 6"/>
          <p:cNvSpPr>
            <a:spLocks noGrp="1" noChangeArrowheads="1"/>
          </p:cNvSpPr>
          <p:nvPr>
            <p:ph type="sldNum" sz="quarter" idx="12"/>
          </p:nvPr>
        </p:nvSpPr>
        <p:spPr>
          <a:ln/>
        </p:spPr>
        <p:txBody>
          <a:bodyPr/>
          <a:lstStyle>
            <a:lvl1pPr>
              <a:defRPr/>
            </a:lvl1pPr>
          </a:lstStyle>
          <a:p>
            <a:pPr>
              <a:defRPr/>
            </a:pPr>
            <a:fld id="{B6AC2C81-BE02-4476-90E9-80A7AA090EF5}" type="slidenum">
              <a:rPr lang="en-GB"/>
              <a:pPr>
                <a:defRPr/>
              </a:pPr>
              <a:t>‹#›</a:t>
            </a:fld>
            <a:endParaRPr lang="en-GB" dirty="0"/>
          </a:p>
        </p:txBody>
      </p:sp>
    </p:spTree>
    <p:extLst>
      <p:ext uri="{BB962C8B-B14F-4D97-AF65-F5344CB8AC3E}">
        <p14:creationId xmlns:p14="http://schemas.microsoft.com/office/powerpoint/2010/main" val="1951126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2"/>
          </p:nvPr>
        </p:nvSpPr>
        <p:spPr>
          <a:ln/>
        </p:spPr>
        <p:txBody>
          <a:bodyPr/>
          <a:lstStyle>
            <a:lvl1pPr>
              <a:defRPr/>
            </a:lvl1pPr>
          </a:lstStyle>
          <a:p>
            <a:pPr>
              <a:defRPr/>
            </a:pPr>
            <a:fld id="{FE2E60B9-3929-4924-AE5F-6FE97AA3935E}" type="slidenum">
              <a:rPr lang="en-GB"/>
              <a:pPr>
                <a:defRPr/>
              </a:pPr>
              <a:t>‹#›</a:t>
            </a:fld>
            <a:endParaRPr lang="en-GB" dirty="0"/>
          </a:p>
        </p:txBody>
      </p:sp>
    </p:spTree>
    <p:extLst>
      <p:ext uri="{BB962C8B-B14F-4D97-AF65-F5344CB8AC3E}">
        <p14:creationId xmlns:p14="http://schemas.microsoft.com/office/powerpoint/2010/main" val="4198103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4" name="Rectangle 6"/>
          <p:cNvSpPr>
            <a:spLocks noGrp="1" noChangeArrowheads="1"/>
          </p:cNvSpPr>
          <p:nvPr>
            <p:ph type="sldNum" sz="quarter" idx="12"/>
          </p:nvPr>
        </p:nvSpPr>
        <p:spPr>
          <a:ln/>
        </p:spPr>
        <p:txBody>
          <a:bodyPr/>
          <a:lstStyle>
            <a:lvl1pPr>
              <a:defRPr/>
            </a:lvl1pPr>
          </a:lstStyle>
          <a:p>
            <a:pPr>
              <a:defRPr/>
            </a:pPr>
            <a:fld id="{D48A5830-F51F-45A0-B528-569D9C97C731}" type="slidenum">
              <a:rPr lang="en-GB"/>
              <a:pPr>
                <a:defRPr/>
              </a:pPr>
              <a:t>‹#›</a:t>
            </a:fld>
            <a:endParaRPr lang="en-GB" dirty="0"/>
          </a:p>
        </p:txBody>
      </p:sp>
    </p:spTree>
    <p:extLst>
      <p:ext uri="{BB962C8B-B14F-4D97-AF65-F5344CB8AC3E}">
        <p14:creationId xmlns:p14="http://schemas.microsoft.com/office/powerpoint/2010/main" val="1665766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E2DCA0BB-26B5-4F89-A1B5-916EDD1AA69C}" type="slidenum">
              <a:rPr lang="en-GB"/>
              <a:pPr>
                <a:defRPr/>
              </a:pPr>
              <a:t>‹#›</a:t>
            </a:fld>
            <a:endParaRPr lang="en-GB" dirty="0"/>
          </a:p>
        </p:txBody>
      </p:sp>
    </p:spTree>
    <p:extLst>
      <p:ext uri="{BB962C8B-B14F-4D97-AF65-F5344CB8AC3E}">
        <p14:creationId xmlns:p14="http://schemas.microsoft.com/office/powerpoint/2010/main" val="389791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0E2A8845-F73D-4816-AE10-8805D47FAA49}" type="slidenum">
              <a:rPr lang="en-GB"/>
              <a:pPr>
                <a:defRPr/>
              </a:pPr>
              <a:t>‹#›</a:t>
            </a:fld>
            <a:endParaRPr lang="en-GB" dirty="0"/>
          </a:p>
        </p:txBody>
      </p:sp>
    </p:spTree>
    <p:extLst>
      <p:ext uri="{BB962C8B-B14F-4D97-AF65-F5344CB8AC3E}">
        <p14:creationId xmlns:p14="http://schemas.microsoft.com/office/powerpoint/2010/main" val="1745529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ヒラギノ角ゴ Pro W3" pitchFamily="48" charset="-128"/>
                <a:cs typeface="+mn-cs"/>
              </a:defRPr>
            </a:lvl1pPr>
          </a:lstStyle>
          <a:p>
            <a:pPr>
              <a:defRPr/>
            </a:pPr>
            <a:endParaRPr lang="en-GB" dirty="0"/>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ヒラギノ角ゴ Pro W3" pitchFamily="48" charset="-128"/>
                <a:cs typeface="+mn-cs"/>
              </a:defRPr>
            </a:lvl1pPr>
          </a:lstStyle>
          <a:p>
            <a:pPr>
              <a:defRPr/>
            </a:pPr>
            <a:endParaRPr lang="en-GB" dirty="0"/>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ヒラギノ角ゴ Pro W3" pitchFamily="48" charset="-128"/>
                <a:cs typeface="+mn-cs"/>
              </a:defRPr>
            </a:lvl1pPr>
          </a:lstStyle>
          <a:p>
            <a:pPr>
              <a:defRPr/>
            </a:pPr>
            <a:fld id="{A69B6BF1-C90A-4113-A5ED-747C203208C9}" type="slidenum">
              <a:rPr lang="en-GB"/>
              <a:pPr>
                <a:defRPr/>
              </a:pPr>
              <a:t>‹#›</a:t>
            </a:fld>
            <a:endParaRPr lang="en-GB" dirty="0"/>
          </a:p>
        </p:txBody>
      </p:sp>
      <p:sp>
        <p:nvSpPr>
          <p:cNvPr id="1031" name="Rectangle 7"/>
          <p:cNvSpPr>
            <a:spLocks noChangeArrowheads="1"/>
          </p:cNvSpPr>
          <p:nvPr/>
        </p:nvSpPr>
        <p:spPr bwMode="auto">
          <a:xfrm>
            <a:off x="0" y="6516688"/>
            <a:ext cx="12192000" cy="341312"/>
          </a:xfrm>
          <a:prstGeom prst="rect">
            <a:avLst/>
          </a:prstGeom>
          <a:solidFill>
            <a:srgbClr val="BD4F19"/>
          </a:solidFill>
          <a:ln w="9525">
            <a:noFill/>
            <a:miter lim="800000"/>
            <a:headEnd/>
            <a:tailEnd/>
          </a:ln>
        </p:spPr>
        <p:txBody>
          <a:bodyPr wrap="none" anchor="ctr"/>
          <a:lstStyle/>
          <a:p>
            <a:pPr eaLnBrk="0" hangingPunct="0">
              <a:defRPr/>
            </a:pPr>
            <a:endParaRPr lang="en-GB" sz="2400" dirty="0">
              <a:latin typeface="Arial" charset="0"/>
              <a:ea typeface="ヒラギノ角ゴ Pro W3" pitchFamily="48" charset="-128"/>
              <a:cs typeface="+mn-cs"/>
            </a:endParaRPr>
          </a:p>
        </p:txBody>
      </p:sp>
      <p:pic>
        <p:nvPicPr>
          <p:cNvPr id="1032"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40800" y="169864"/>
            <a:ext cx="32512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rtl="0" eaLnBrk="1" fontAlgn="base" hangingPunct="1">
        <a:spcBef>
          <a:spcPct val="0"/>
        </a:spcBef>
        <a:spcAft>
          <a:spcPct val="0"/>
        </a:spcAft>
        <a:defRPr sz="3200">
          <a:solidFill>
            <a:srgbClr val="BD4F19"/>
          </a:solidFill>
          <a:latin typeface="+mj-lt"/>
          <a:ea typeface="+mj-ea"/>
          <a:cs typeface="ヒラギノ角ゴ Pro W3"/>
        </a:defRPr>
      </a:lvl1pPr>
      <a:lvl2pPr algn="l" rtl="0" eaLnBrk="1" fontAlgn="base" hangingPunct="1">
        <a:spcBef>
          <a:spcPct val="0"/>
        </a:spcBef>
        <a:spcAft>
          <a:spcPct val="0"/>
        </a:spcAft>
        <a:defRPr sz="3200">
          <a:solidFill>
            <a:srgbClr val="BD4F19"/>
          </a:solidFill>
          <a:latin typeface="Arial" charset="0"/>
          <a:ea typeface="ヒラギノ角ゴ Pro W3" pitchFamily="48" charset="-128"/>
          <a:cs typeface="ヒラギノ角ゴ Pro W3"/>
        </a:defRPr>
      </a:lvl2pPr>
      <a:lvl3pPr algn="l" rtl="0" eaLnBrk="1" fontAlgn="base" hangingPunct="1">
        <a:spcBef>
          <a:spcPct val="0"/>
        </a:spcBef>
        <a:spcAft>
          <a:spcPct val="0"/>
        </a:spcAft>
        <a:defRPr sz="3200">
          <a:solidFill>
            <a:srgbClr val="BD4F19"/>
          </a:solidFill>
          <a:latin typeface="Arial" charset="0"/>
          <a:ea typeface="ヒラギノ角ゴ Pro W3" pitchFamily="48" charset="-128"/>
          <a:cs typeface="ヒラギノ角ゴ Pro W3"/>
        </a:defRPr>
      </a:lvl3pPr>
      <a:lvl4pPr algn="l" rtl="0" eaLnBrk="1" fontAlgn="base" hangingPunct="1">
        <a:spcBef>
          <a:spcPct val="0"/>
        </a:spcBef>
        <a:spcAft>
          <a:spcPct val="0"/>
        </a:spcAft>
        <a:defRPr sz="3200">
          <a:solidFill>
            <a:srgbClr val="BD4F19"/>
          </a:solidFill>
          <a:latin typeface="Arial" charset="0"/>
          <a:ea typeface="ヒラギノ角ゴ Pro W3" pitchFamily="48" charset="-128"/>
          <a:cs typeface="ヒラギノ角ゴ Pro W3"/>
        </a:defRPr>
      </a:lvl4pPr>
      <a:lvl5pPr algn="l" rtl="0" eaLnBrk="1" fontAlgn="base" hangingPunct="1">
        <a:spcBef>
          <a:spcPct val="0"/>
        </a:spcBef>
        <a:spcAft>
          <a:spcPct val="0"/>
        </a:spcAft>
        <a:defRPr sz="3200">
          <a:solidFill>
            <a:srgbClr val="BD4F19"/>
          </a:solidFill>
          <a:latin typeface="Arial" charset="0"/>
          <a:ea typeface="ヒラギノ角ゴ Pro W3" pitchFamily="48" charset="-128"/>
          <a:cs typeface="ヒラギノ角ゴ Pro W3"/>
        </a:defRPr>
      </a:lvl5pPr>
      <a:lvl6pPr marL="457200" algn="l" rtl="0" eaLnBrk="1" fontAlgn="base" hangingPunct="1">
        <a:spcBef>
          <a:spcPct val="0"/>
        </a:spcBef>
        <a:spcAft>
          <a:spcPct val="0"/>
        </a:spcAft>
        <a:defRPr sz="3200">
          <a:solidFill>
            <a:srgbClr val="BD4F19"/>
          </a:solidFill>
          <a:latin typeface="Arial" charset="0"/>
          <a:ea typeface="ヒラギノ角ゴ Pro W3" pitchFamily="48" charset="-128"/>
        </a:defRPr>
      </a:lvl6pPr>
      <a:lvl7pPr marL="914400" algn="l" rtl="0" eaLnBrk="1" fontAlgn="base" hangingPunct="1">
        <a:spcBef>
          <a:spcPct val="0"/>
        </a:spcBef>
        <a:spcAft>
          <a:spcPct val="0"/>
        </a:spcAft>
        <a:defRPr sz="3200">
          <a:solidFill>
            <a:srgbClr val="BD4F19"/>
          </a:solidFill>
          <a:latin typeface="Arial" charset="0"/>
          <a:ea typeface="ヒラギノ角ゴ Pro W3" pitchFamily="48" charset="-128"/>
        </a:defRPr>
      </a:lvl7pPr>
      <a:lvl8pPr marL="1371600" algn="l" rtl="0" eaLnBrk="1" fontAlgn="base" hangingPunct="1">
        <a:spcBef>
          <a:spcPct val="0"/>
        </a:spcBef>
        <a:spcAft>
          <a:spcPct val="0"/>
        </a:spcAft>
        <a:defRPr sz="3200">
          <a:solidFill>
            <a:srgbClr val="BD4F19"/>
          </a:solidFill>
          <a:latin typeface="Arial" charset="0"/>
          <a:ea typeface="ヒラギノ角ゴ Pro W3" pitchFamily="48" charset="-128"/>
        </a:defRPr>
      </a:lvl8pPr>
      <a:lvl9pPr marL="1828800" algn="l" rtl="0" eaLnBrk="1" fontAlgn="base" hangingPunct="1">
        <a:spcBef>
          <a:spcPct val="0"/>
        </a:spcBef>
        <a:spcAft>
          <a:spcPct val="0"/>
        </a:spcAft>
        <a:defRPr sz="3200">
          <a:solidFill>
            <a:srgbClr val="BD4F19"/>
          </a:solidFill>
          <a:latin typeface="Arial" charset="0"/>
          <a:ea typeface="ヒラギノ角ゴ Pro W3" pitchFamily="48" charset="-128"/>
        </a:defRPr>
      </a:lvl9pPr>
    </p:titleStyle>
    <p:bodyStyle>
      <a:lvl1pPr marL="342900" indent="-342900" algn="l" rtl="0" eaLnBrk="1" fontAlgn="base" hangingPunct="1">
        <a:spcBef>
          <a:spcPct val="20000"/>
        </a:spcBef>
        <a:spcAft>
          <a:spcPct val="0"/>
        </a:spcAft>
        <a:buChar char="•"/>
        <a:defRPr sz="2800">
          <a:solidFill>
            <a:srgbClr val="6A7029"/>
          </a:solidFill>
          <a:latin typeface="+mn-lt"/>
          <a:ea typeface="+mn-ea"/>
          <a:cs typeface="ヒラギノ角ゴ Pro W3"/>
        </a:defRPr>
      </a:lvl1pPr>
      <a:lvl2pPr marL="742950" indent="-285750" algn="l" rtl="0" eaLnBrk="1" fontAlgn="base" hangingPunct="1">
        <a:spcBef>
          <a:spcPct val="20000"/>
        </a:spcBef>
        <a:spcAft>
          <a:spcPct val="0"/>
        </a:spcAft>
        <a:defRPr sz="2800">
          <a:solidFill>
            <a:srgbClr val="6A7029"/>
          </a:solidFill>
          <a:latin typeface="+mn-lt"/>
          <a:ea typeface="+mn-ea"/>
          <a:cs typeface="ヒラギノ角ゴ Pro W3"/>
        </a:defRPr>
      </a:lvl2pPr>
      <a:lvl3pPr marL="1143000" indent="-228600" algn="l" rtl="0" eaLnBrk="1" fontAlgn="base" hangingPunct="1">
        <a:spcBef>
          <a:spcPct val="20000"/>
        </a:spcBef>
        <a:spcAft>
          <a:spcPct val="0"/>
        </a:spcAft>
        <a:buChar char="•"/>
        <a:defRPr sz="2400">
          <a:solidFill>
            <a:srgbClr val="6A7029"/>
          </a:solidFill>
          <a:latin typeface="+mn-lt"/>
          <a:ea typeface="+mn-ea"/>
          <a:cs typeface="ヒラギノ角ゴ Pro W3"/>
        </a:defRPr>
      </a:lvl3pPr>
      <a:lvl4pPr marL="1600200" indent="-228600" algn="l" rtl="0" eaLnBrk="1" fontAlgn="base" hangingPunct="1">
        <a:spcBef>
          <a:spcPct val="20000"/>
        </a:spcBef>
        <a:spcAft>
          <a:spcPct val="0"/>
        </a:spcAft>
        <a:buChar char="–"/>
        <a:defRPr sz="2000">
          <a:solidFill>
            <a:srgbClr val="6A7029"/>
          </a:solidFill>
          <a:latin typeface="+mn-lt"/>
          <a:ea typeface="+mn-ea"/>
          <a:cs typeface="ヒラギノ角ゴ Pro W3"/>
        </a:defRPr>
      </a:lvl4pPr>
      <a:lvl5pPr marL="2057400" indent="-228600" algn="l" rtl="0" eaLnBrk="1" fontAlgn="base" hangingPunct="1">
        <a:spcBef>
          <a:spcPct val="20000"/>
        </a:spcBef>
        <a:spcAft>
          <a:spcPct val="0"/>
        </a:spcAft>
        <a:defRPr sz="2000">
          <a:solidFill>
            <a:srgbClr val="6A7029"/>
          </a:solidFill>
          <a:latin typeface="+mn-lt"/>
          <a:ea typeface="+mn-ea"/>
          <a:cs typeface="ヒラギノ角ゴ Pro W3"/>
        </a:defRPr>
      </a:lvl5pPr>
      <a:lvl6pPr marL="2514600" indent="-228600" algn="l" rtl="0" eaLnBrk="1" fontAlgn="base" hangingPunct="1">
        <a:spcBef>
          <a:spcPct val="20000"/>
        </a:spcBef>
        <a:spcAft>
          <a:spcPct val="0"/>
        </a:spcAft>
        <a:defRPr sz="2000">
          <a:solidFill>
            <a:srgbClr val="6A7029"/>
          </a:solidFill>
          <a:latin typeface="+mn-lt"/>
          <a:ea typeface="+mn-ea"/>
        </a:defRPr>
      </a:lvl6pPr>
      <a:lvl7pPr marL="2971800" indent="-228600" algn="l" rtl="0" eaLnBrk="1" fontAlgn="base" hangingPunct="1">
        <a:spcBef>
          <a:spcPct val="20000"/>
        </a:spcBef>
        <a:spcAft>
          <a:spcPct val="0"/>
        </a:spcAft>
        <a:defRPr sz="2000">
          <a:solidFill>
            <a:srgbClr val="6A7029"/>
          </a:solidFill>
          <a:latin typeface="+mn-lt"/>
          <a:ea typeface="+mn-ea"/>
        </a:defRPr>
      </a:lvl7pPr>
      <a:lvl8pPr marL="3429000" indent="-228600" algn="l" rtl="0" eaLnBrk="1" fontAlgn="base" hangingPunct="1">
        <a:spcBef>
          <a:spcPct val="20000"/>
        </a:spcBef>
        <a:spcAft>
          <a:spcPct val="0"/>
        </a:spcAft>
        <a:defRPr sz="2000">
          <a:solidFill>
            <a:srgbClr val="6A7029"/>
          </a:solidFill>
          <a:latin typeface="+mn-lt"/>
          <a:ea typeface="+mn-ea"/>
        </a:defRPr>
      </a:lvl8pPr>
      <a:lvl9pPr marL="3886200" indent="-228600" algn="l" rtl="0" eaLnBrk="1" fontAlgn="base" hangingPunct="1">
        <a:spcBef>
          <a:spcPct val="20000"/>
        </a:spcBef>
        <a:spcAft>
          <a:spcPct val="0"/>
        </a:spcAft>
        <a:defRPr sz="2000">
          <a:solidFill>
            <a:srgbClr val="6A702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73.jpeg"/><Relationship Id="rId4" Type="http://schemas.openxmlformats.org/officeDocument/2006/relationships/image" Target="../media/image72.jpeg"/></Relationships>
</file>

<file path=ppt/slides/_rels/slide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4.jpeg"/><Relationship Id="rId4" Type="http://schemas.openxmlformats.org/officeDocument/2006/relationships/image" Target="../media/image78.jpeg"/></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2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2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97.jpeg"/><Relationship Id="rId4" Type="http://schemas.openxmlformats.org/officeDocument/2006/relationships/image" Target="../media/image96.jpeg"/></Relationships>
</file>

<file path=ppt/slides/_rels/slide2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jpeg"/><Relationship Id="rId7"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29.jpeg"/><Relationship Id="rId10" Type="http://schemas.openxmlformats.org/officeDocument/2006/relationships/image" Target="../media/image33.jpeg"/><Relationship Id="rId4" Type="http://schemas.openxmlformats.org/officeDocument/2006/relationships/image" Target="../media/image28.jpeg"/><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1.jpeg"/><Relationship Id="rId4" Type="http://schemas.openxmlformats.org/officeDocument/2006/relationships/image" Target="../media/image36.jpe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2286000"/>
            <a:ext cx="8133928" cy="1143000"/>
          </a:xfrm>
        </p:spPr>
        <p:txBody>
          <a:bodyPr>
            <a:normAutofit/>
          </a:bodyPr>
          <a:lstStyle/>
          <a:p>
            <a:r>
              <a:rPr lang="en-GB" dirty="0"/>
              <a:t>General guide to the recognition of plant pests and diseases</a:t>
            </a:r>
          </a:p>
        </p:txBody>
      </p:sp>
      <p:pic>
        <p:nvPicPr>
          <p:cNvPr id="6" name="Picture 5" descr="Sycamore Phytophthora 5.JPG"/>
          <p:cNvPicPr>
            <a:picLocks noChangeAspect="1"/>
          </p:cNvPicPr>
          <p:nvPr/>
        </p:nvPicPr>
        <p:blipFill>
          <a:blip r:embed="rId3" cstate="print"/>
          <a:stretch>
            <a:fillRect/>
          </a:stretch>
        </p:blipFill>
        <p:spPr>
          <a:xfrm>
            <a:off x="191600" y="247284"/>
            <a:ext cx="2591776" cy="1943832"/>
          </a:xfrm>
          <a:prstGeom prst="rect">
            <a:avLst/>
          </a:prstGeom>
        </p:spPr>
      </p:pic>
      <p:pic>
        <p:nvPicPr>
          <p:cNvPr id="7" name="Picture 6" descr="Hellebore black death 2.JPG"/>
          <p:cNvPicPr>
            <a:picLocks noChangeAspect="1"/>
          </p:cNvPicPr>
          <p:nvPr/>
        </p:nvPicPr>
        <p:blipFill>
          <a:blip r:embed="rId4" cstate="print"/>
          <a:stretch>
            <a:fillRect/>
          </a:stretch>
        </p:blipFill>
        <p:spPr>
          <a:xfrm>
            <a:off x="5711860" y="3779476"/>
            <a:ext cx="3619606" cy="2714705"/>
          </a:xfrm>
          <a:prstGeom prst="rect">
            <a:avLst/>
          </a:prstGeom>
        </p:spPr>
      </p:pic>
      <p:pic>
        <p:nvPicPr>
          <p:cNvPr id="8" name="Picture 1028" descr="U:\DIGIPICS\FGM\adultmite.jpg"/>
          <p:cNvPicPr>
            <a:picLocks noChangeAspect="1" noChangeArrowheads="1"/>
          </p:cNvPicPr>
          <p:nvPr/>
        </p:nvPicPr>
        <p:blipFill>
          <a:blip r:embed="rId5">
            <a:extLst>
              <a:ext uri="{28A0092B-C50C-407E-A947-70E740481C1C}">
                <a14:useLocalDpi xmlns:a14="http://schemas.microsoft.com/office/drawing/2010/main" val="0"/>
              </a:ext>
            </a:extLst>
          </a:blip>
          <a:srcRect l="23529" t="12842" r="11765" b="10997"/>
          <a:stretch>
            <a:fillRect/>
          </a:stretch>
        </p:blipFill>
        <p:spPr bwMode="auto">
          <a:xfrm>
            <a:off x="9328991" y="1907394"/>
            <a:ext cx="2751042" cy="212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40%20Marg1"/>
          <p:cNvPicPr>
            <a:picLocks noChangeAspect="1" noChangeArrowheads="1"/>
          </p:cNvPicPr>
          <p:nvPr/>
        </p:nvPicPr>
        <p:blipFill>
          <a:blip r:embed="rId6">
            <a:extLst>
              <a:ext uri="{28A0092B-C50C-407E-A947-70E740481C1C}">
                <a14:useLocalDpi xmlns:a14="http://schemas.microsoft.com/office/drawing/2010/main" val="0"/>
              </a:ext>
            </a:extLst>
          </a:blip>
          <a:srcRect b="4681"/>
          <a:stretch>
            <a:fillRect/>
          </a:stretch>
        </p:blipFill>
        <p:spPr bwMode="auto">
          <a:xfrm>
            <a:off x="617405" y="3852342"/>
            <a:ext cx="3390363" cy="256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708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53DF8993-843E-4220-B545-6761277FAC9B}"/>
              </a:ext>
            </a:extLst>
          </p:cNvPr>
          <p:cNvSpPr>
            <a:spLocks noGrp="1"/>
          </p:cNvSpPr>
          <p:nvPr>
            <p:ph type="title"/>
          </p:nvPr>
        </p:nvSpPr>
        <p:spPr/>
        <p:txBody>
          <a:bodyPr/>
          <a:lstStyle/>
          <a:p>
            <a:r>
              <a:rPr lang="en-GB" dirty="0"/>
              <a:t>Bacteria</a:t>
            </a:r>
          </a:p>
        </p:txBody>
      </p:sp>
      <p:sp>
        <p:nvSpPr>
          <p:cNvPr id="4" name="Content Placeholder 3">
            <a:extLst>
              <a:ext uri="{FF2B5EF4-FFF2-40B4-BE49-F238E27FC236}">
                <a16:creationId xmlns="" xmlns:a16="http://schemas.microsoft.com/office/drawing/2014/main" id="{5F440A2A-4376-4676-A17B-073614724AA4}"/>
              </a:ext>
            </a:extLst>
          </p:cNvPr>
          <p:cNvSpPr>
            <a:spLocks noGrp="1"/>
          </p:cNvSpPr>
          <p:nvPr>
            <p:ph idx="1"/>
          </p:nvPr>
        </p:nvSpPr>
        <p:spPr>
          <a:xfrm>
            <a:off x="551384" y="1833736"/>
            <a:ext cx="6264696" cy="4114800"/>
          </a:xfrm>
        </p:spPr>
        <p:txBody>
          <a:bodyPr>
            <a:normAutofit fontScale="77500" lnSpcReduction="20000"/>
          </a:bodyPr>
          <a:lstStyle/>
          <a:p>
            <a:r>
              <a:rPr lang="en-GB" baseline="0" dirty="0"/>
              <a:t>Bacterial diseases are fewer in number than fungal diseases in UK’s temperate climate, although much more common in the tropics. </a:t>
            </a:r>
          </a:p>
          <a:p>
            <a:r>
              <a:rPr lang="en-GB" baseline="0" dirty="0"/>
              <a:t>Still some damaging diseases in the UK though, including fireblight, bacterial canker of prunus, bleeding canker of horse chestnut. </a:t>
            </a:r>
          </a:p>
          <a:p>
            <a:r>
              <a:rPr lang="en-GB" baseline="0" dirty="0"/>
              <a:t>There are many bacteria that are regulated in both EU and UK legislation</a:t>
            </a:r>
          </a:p>
          <a:p>
            <a:r>
              <a:rPr lang="en-GB" baseline="0" dirty="0"/>
              <a:t>Fascinating fact – bacteria are extremely adaptable. Species of bacteria can live in ice, boiling hot thermal springs, and even radioactive waste!</a:t>
            </a:r>
          </a:p>
        </p:txBody>
      </p:sp>
      <p:pic>
        <p:nvPicPr>
          <p:cNvPr id="5" name="Picture Placeholder 2">
            <a:extLst>
              <a:ext uri="{FF2B5EF4-FFF2-40B4-BE49-F238E27FC236}">
                <a16:creationId xmlns="" xmlns:a16="http://schemas.microsoft.com/office/drawing/2014/main" id="{6D480F9B-D11F-4530-B372-54CF8262D7DD}"/>
              </a:ext>
            </a:extLst>
          </p:cNvPr>
          <p:cNvPicPr>
            <a:picLocks noChangeAspect="1"/>
          </p:cNvPicPr>
          <p:nvPr/>
        </p:nvPicPr>
        <p:blipFill>
          <a:blip r:embed="rId3" cstate="print">
            <a:extLst>
              <a:ext uri="{28A0092B-C50C-407E-A947-70E740481C1C}">
                <a14:useLocalDpi xmlns:a14="http://schemas.microsoft.com/office/drawing/2010/main" val="0"/>
              </a:ext>
            </a:extLst>
          </a:blip>
          <a:srcRect l="5579" r="5579"/>
          <a:stretch>
            <a:fillRect/>
          </a:stretch>
        </p:blipFill>
        <p:spPr>
          <a:xfrm>
            <a:off x="8613484" y="-13507"/>
            <a:ext cx="3206643" cy="1976698"/>
          </a:xfrm>
          <a:prstGeom prst="rect">
            <a:avLst/>
          </a:prstGeom>
        </p:spPr>
      </p:pic>
      <p:pic>
        <p:nvPicPr>
          <p:cNvPr id="6" name="Picture 5">
            <a:extLst>
              <a:ext uri="{FF2B5EF4-FFF2-40B4-BE49-F238E27FC236}">
                <a16:creationId xmlns="" xmlns:a16="http://schemas.microsoft.com/office/drawing/2014/main" id="{2D4A59C5-8E4F-406F-A289-EC5BA62B5778}"/>
              </a:ext>
            </a:extLst>
          </p:cNvPr>
          <p:cNvPicPr>
            <a:picLocks noChangeAspect="1"/>
          </p:cNvPicPr>
          <p:nvPr/>
        </p:nvPicPr>
        <p:blipFill>
          <a:blip r:embed="rId4"/>
          <a:stretch>
            <a:fillRect/>
          </a:stretch>
        </p:blipFill>
        <p:spPr>
          <a:xfrm>
            <a:off x="8616280" y="2119350"/>
            <a:ext cx="3203848" cy="2146327"/>
          </a:xfrm>
          <a:prstGeom prst="rect">
            <a:avLst/>
          </a:prstGeom>
        </p:spPr>
      </p:pic>
      <p:pic>
        <p:nvPicPr>
          <p:cNvPr id="7" name="Picture 4" descr="U:\PICS\Xanthomonas images\MVC-008X.JPG">
            <a:extLst>
              <a:ext uri="{FF2B5EF4-FFF2-40B4-BE49-F238E27FC236}">
                <a16:creationId xmlns="" xmlns:a16="http://schemas.microsoft.com/office/drawing/2014/main" id="{7DE2E605-098A-424E-B91A-D4C0791301B5}"/>
              </a:ext>
            </a:extLst>
          </p:cNvPr>
          <p:cNvPicPr>
            <a:picLocks noChangeAspect="1" noChangeArrowheads="1"/>
          </p:cNvPicPr>
          <p:nvPr/>
        </p:nvPicPr>
        <p:blipFill>
          <a:blip r:embed="rId5" cstate="print"/>
          <a:srcRect/>
          <a:stretch>
            <a:fillRect/>
          </a:stretch>
        </p:blipFill>
        <p:spPr bwMode="auto">
          <a:xfrm>
            <a:off x="8616280" y="4441607"/>
            <a:ext cx="3203848" cy="2402886"/>
          </a:xfrm>
          <a:prstGeom prst="rect">
            <a:avLst/>
          </a:prstGeom>
          <a:noFill/>
          <a:ln w="9525">
            <a:noFill/>
            <a:miter lim="800000"/>
            <a:headEnd/>
            <a:tailEnd/>
          </a:ln>
        </p:spPr>
      </p:pic>
    </p:spTree>
    <p:extLst>
      <p:ext uri="{BB962C8B-B14F-4D97-AF65-F5344CB8AC3E}">
        <p14:creationId xmlns:p14="http://schemas.microsoft.com/office/powerpoint/2010/main" val="2090036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05" y="260648"/>
            <a:ext cx="8712968" cy="1143000"/>
          </a:xfrm>
        </p:spPr>
        <p:txBody>
          <a:bodyPr>
            <a:normAutofit/>
          </a:bodyPr>
          <a:lstStyle/>
          <a:p>
            <a:r>
              <a:rPr lang="en-GB" dirty="0"/>
              <a:t>Causes of Plant Disease</a:t>
            </a:r>
          </a:p>
        </p:txBody>
      </p:sp>
      <p:sp>
        <p:nvSpPr>
          <p:cNvPr id="7" name="TextBox 6"/>
          <p:cNvSpPr txBox="1"/>
          <p:nvPr/>
        </p:nvSpPr>
        <p:spPr>
          <a:xfrm>
            <a:off x="2984235" y="3212977"/>
            <a:ext cx="6785191" cy="646331"/>
          </a:xfrm>
          <a:prstGeom prst="rect">
            <a:avLst/>
          </a:prstGeom>
          <a:noFill/>
        </p:spPr>
        <p:txBody>
          <a:bodyPr wrap="none" rtlCol="0">
            <a:spAutoFit/>
          </a:bodyPr>
          <a:lstStyle/>
          <a:p>
            <a:r>
              <a:rPr lang="en-GB" sz="3600" dirty="0"/>
              <a:t>Viruses / Viroids / Phytoplasmas</a:t>
            </a:r>
          </a:p>
        </p:txBody>
      </p:sp>
      <p:pic>
        <p:nvPicPr>
          <p:cNvPr id="16" name="Picture 6" descr="C:\Documents and Settings\ibarker\My Documents\images\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487489" y="1268960"/>
            <a:ext cx="2583389" cy="180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Spraing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048466" y="1268960"/>
            <a:ext cx="2839623" cy="180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3680" y="1268760"/>
            <a:ext cx="1207466"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U:\RICK\PSTVd\images\PD pot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5920" y="4077072"/>
            <a:ext cx="27853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Dahlia - TSWV8.JPG"/>
          <p:cNvPicPr>
            <a:picLocks noChangeAspect="1"/>
          </p:cNvPicPr>
          <p:nvPr/>
        </p:nvPicPr>
        <p:blipFill>
          <a:blip r:embed="rId7" cstate="print"/>
          <a:stretch>
            <a:fillRect/>
          </a:stretch>
        </p:blipFill>
        <p:spPr>
          <a:xfrm>
            <a:off x="3287688" y="4077272"/>
            <a:ext cx="2400000" cy="1800000"/>
          </a:xfrm>
          <a:prstGeom prst="rect">
            <a:avLst/>
          </a:prstGeom>
        </p:spPr>
      </p:pic>
      <p:pic>
        <p:nvPicPr>
          <p:cNvPr id="25" name="Picture 4" descr="C:\Documents and Settings\rmumford\My Documents\My Pictures\CLVd images\J14574~0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2225" y="4077072"/>
            <a:ext cx="2575591"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p:cNvPicPr>
            <a:picLocks noChangeAspect="1" noChangeArrowheads="1"/>
          </p:cNvPicPr>
          <p:nvPr/>
        </p:nvPicPr>
        <p:blipFill>
          <a:blip r:embed="rId9">
            <a:extLst>
              <a:ext uri="{28A0092B-C50C-407E-A947-70E740481C1C}">
                <a14:useLocalDpi xmlns:a14="http://schemas.microsoft.com/office/drawing/2010/main" val="0"/>
              </a:ext>
            </a:extLst>
          </a:blip>
          <a:srcRect l="25732" t="15709" r="16383" b="23692"/>
          <a:stretch>
            <a:fillRect/>
          </a:stretch>
        </p:blipFill>
        <p:spPr bwMode="auto">
          <a:xfrm>
            <a:off x="6888089" y="1268960"/>
            <a:ext cx="2575591"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 xmlns:a16="http://schemas.microsoft.com/office/drawing/2014/main" id="{7E8AB2C8-E10F-46E8-B0A3-93392BC177FC}"/>
              </a:ext>
            </a:extLst>
          </p:cNvPr>
          <p:cNvSpPr txBox="1"/>
          <p:nvPr/>
        </p:nvSpPr>
        <p:spPr>
          <a:xfrm>
            <a:off x="1559496" y="6021289"/>
            <a:ext cx="8712968" cy="461665"/>
          </a:xfrm>
          <a:prstGeom prst="rect">
            <a:avLst/>
          </a:prstGeom>
          <a:noFill/>
        </p:spPr>
        <p:txBody>
          <a:bodyPr wrap="square" rtlCol="0">
            <a:spAutoFit/>
          </a:bodyPr>
          <a:lstStyle/>
          <a:p>
            <a:r>
              <a:rPr lang="en-GB" sz="1200" dirty="0"/>
              <a:t>Pictures: Cucumber mosaic virus, spraing (tobacco rattle virus), elm yellows phytoplasma, bean common mosaic virus, Chilli vein mottle virus on chilli, Tomato spotted wilt virus on dahlia, potato tuber spindle viroid, columnea latent viroid.</a:t>
            </a:r>
          </a:p>
        </p:txBody>
      </p:sp>
      <p:pic>
        <p:nvPicPr>
          <p:cNvPr id="13" name="Picture Placeholder 20" descr="A close up of a pepper&#10;&#10;Description automatically generated">
            <a:extLst>
              <a:ext uri="{FF2B5EF4-FFF2-40B4-BE49-F238E27FC236}">
                <a16:creationId xmlns="" xmlns:a16="http://schemas.microsoft.com/office/drawing/2014/main" id="{6703BF75-B9FC-49D6-9879-41DEB0E6FDB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8537" t="2696" b="2696"/>
          <a:stretch/>
        </p:blipFill>
        <p:spPr>
          <a:xfrm>
            <a:off x="1524000" y="4077073"/>
            <a:ext cx="1756140" cy="1800000"/>
          </a:xfrm>
          <a:prstGeom prst="rect">
            <a:avLst/>
          </a:prstGeom>
        </p:spPr>
      </p:pic>
    </p:spTree>
    <p:extLst>
      <p:ext uri="{BB962C8B-B14F-4D97-AF65-F5344CB8AC3E}">
        <p14:creationId xmlns:p14="http://schemas.microsoft.com/office/powerpoint/2010/main" val="4215770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8039AFDE-5EED-4E1F-9EBF-141F80BE587A}"/>
              </a:ext>
            </a:extLst>
          </p:cNvPr>
          <p:cNvSpPr>
            <a:spLocks noGrp="1"/>
          </p:cNvSpPr>
          <p:nvPr>
            <p:ph type="title"/>
          </p:nvPr>
        </p:nvSpPr>
        <p:spPr/>
        <p:txBody>
          <a:bodyPr>
            <a:normAutofit fontScale="90000"/>
          </a:bodyPr>
          <a:lstStyle/>
          <a:p>
            <a:r>
              <a:rPr lang="en-GB" sz="4400" dirty="0"/>
              <a:t>Viruses / Viroids / Phytoplasmas</a:t>
            </a:r>
            <a:endParaRPr lang="en-GB" b="1" dirty="0"/>
          </a:p>
        </p:txBody>
      </p:sp>
      <p:sp>
        <p:nvSpPr>
          <p:cNvPr id="4" name="Content Placeholder 3">
            <a:extLst>
              <a:ext uri="{FF2B5EF4-FFF2-40B4-BE49-F238E27FC236}">
                <a16:creationId xmlns="" xmlns:a16="http://schemas.microsoft.com/office/drawing/2014/main" id="{98BCE027-6405-4679-B8A6-B07C48ADE61B}"/>
              </a:ext>
            </a:extLst>
          </p:cNvPr>
          <p:cNvSpPr>
            <a:spLocks noGrp="1"/>
          </p:cNvSpPr>
          <p:nvPr>
            <p:ph idx="1"/>
          </p:nvPr>
        </p:nvSpPr>
        <p:spPr/>
        <p:txBody>
          <a:bodyPr>
            <a:normAutofit fontScale="85000" lnSpcReduction="20000"/>
          </a:bodyPr>
          <a:lstStyle/>
          <a:p>
            <a:r>
              <a:rPr lang="en-GB" baseline="0" dirty="0"/>
              <a:t>Viruses are very small and can only be seen with powerful electron microscopes. Viroids are even smaller, and are just naked pieces of genetic material. Phytoplasmas are more closely related to bacteria than viruses, but often cause virus-like symptoms.</a:t>
            </a:r>
          </a:p>
          <a:p>
            <a:r>
              <a:rPr lang="en-GB" baseline="0" dirty="0"/>
              <a:t>Viruses have no means of movement and rely on ‘vectors’ to move them from plant to plant. Common vectors include insects such as aphids, thrips, whiteflies.</a:t>
            </a:r>
          </a:p>
          <a:p>
            <a:r>
              <a:rPr lang="en-GB" baseline="0" dirty="0"/>
              <a:t>People can move some ‘mechanically-transmitted’ viruses by transferring sap from a virus-affected to a healthy plant (via tools, or simply by touching the plants).</a:t>
            </a:r>
          </a:p>
          <a:p>
            <a:r>
              <a:rPr lang="en-GB" baseline="0" dirty="0"/>
              <a:t>Fascinating fact: some plant viruses are extremely contagious. Plant sap containing tobacco mosaic virus can be diluted a million times and still be infectious.</a:t>
            </a:r>
          </a:p>
        </p:txBody>
      </p:sp>
    </p:spTree>
    <p:extLst>
      <p:ext uri="{BB962C8B-B14F-4D97-AF65-F5344CB8AC3E}">
        <p14:creationId xmlns:p14="http://schemas.microsoft.com/office/powerpoint/2010/main" val="3439996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50439F-0A1F-4A08-ABC6-52E354359F3D}"/>
              </a:ext>
            </a:extLst>
          </p:cNvPr>
          <p:cNvSpPr>
            <a:spLocks noGrp="1"/>
          </p:cNvSpPr>
          <p:nvPr>
            <p:ph type="title"/>
          </p:nvPr>
        </p:nvSpPr>
        <p:spPr/>
        <p:txBody>
          <a:bodyPr/>
          <a:lstStyle/>
          <a:p>
            <a:pPr algn="l"/>
            <a:r>
              <a:rPr lang="en-GB" dirty="0"/>
              <a:t>Symptoms of plant disease</a:t>
            </a:r>
          </a:p>
        </p:txBody>
      </p:sp>
      <p:sp>
        <p:nvSpPr>
          <p:cNvPr id="3" name="Content Placeholder 2">
            <a:extLst>
              <a:ext uri="{FF2B5EF4-FFF2-40B4-BE49-F238E27FC236}">
                <a16:creationId xmlns="" xmlns:a16="http://schemas.microsoft.com/office/drawing/2014/main" id="{DC3554A6-A45A-444C-A62B-9470B2F9F640}"/>
              </a:ext>
            </a:extLst>
          </p:cNvPr>
          <p:cNvSpPr>
            <a:spLocks noGrp="1"/>
          </p:cNvSpPr>
          <p:nvPr>
            <p:ph idx="1"/>
          </p:nvPr>
        </p:nvSpPr>
        <p:spPr>
          <a:xfrm>
            <a:off x="479376" y="1722437"/>
            <a:ext cx="3744416" cy="4730899"/>
          </a:xfrm>
        </p:spPr>
        <p:txBody>
          <a:bodyPr/>
          <a:lstStyle/>
          <a:p>
            <a:r>
              <a:rPr lang="en-GB" dirty="0"/>
              <a:t>Vary enormously.</a:t>
            </a:r>
          </a:p>
          <a:p>
            <a:r>
              <a:rPr lang="en-GB" dirty="0"/>
              <a:t>These are just the symptoms caused by bacteria!</a:t>
            </a:r>
          </a:p>
        </p:txBody>
      </p:sp>
      <p:pic>
        <p:nvPicPr>
          <p:cNvPr id="4" name="Picture 3">
            <a:extLst>
              <a:ext uri="{FF2B5EF4-FFF2-40B4-BE49-F238E27FC236}">
                <a16:creationId xmlns="" xmlns:a16="http://schemas.microsoft.com/office/drawing/2014/main" id="{F8ACB637-CCF1-496E-B7D5-D3649819E06C}"/>
              </a:ext>
            </a:extLst>
          </p:cNvPr>
          <p:cNvPicPr>
            <a:picLocks noChangeAspect="1" noChangeArrowheads="1"/>
          </p:cNvPicPr>
          <p:nvPr/>
        </p:nvPicPr>
        <p:blipFill>
          <a:blip r:embed="rId2" cstate="print"/>
          <a:srcRect/>
          <a:stretch>
            <a:fillRect/>
          </a:stretch>
        </p:blipFill>
        <p:spPr bwMode="auto">
          <a:xfrm>
            <a:off x="7032104" y="0"/>
            <a:ext cx="4742663" cy="6858000"/>
          </a:xfrm>
          <a:prstGeom prst="rect">
            <a:avLst/>
          </a:prstGeom>
          <a:noFill/>
          <a:ln w="9525">
            <a:noFill/>
            <a:miter lim="800000"/>
            <a:headEnd/>
            <a:tailEnd/>
          </a:ln>
        </p:spPr>
      </p:pic>
    </p:spTree>
    <p:extLst>
      <p:ext uri="{BB962C8B-B14F-4D97-AF65-F5344CB8AC3E}">
        <p14:creationId xmlns:p14="http://schemas.microsoft.com/office/powerpoint/2010/main" val="1264156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ach leaf curl.JPG"/>
          <p:cNvPicPr>
            <a:picLocks noChangeAspect="1"/>
          </p:cNvPicPr>
          <p:nvPr/>
        </p:nvPicPr>
        <p:blipFill rotWithShape="1">
          <a:blip r:embed="rId2" cstate="print"/>
          <a:srcRect l="19108"/>
          <a:stretch/>
        </p:blipFill>
        <p:spPr>
          <a:xfrm>
            <a:off x="4425350" y="127891"/>
            <a:ext cx="3341299" cy="3097934"/>
          </a:xfrm>
          <a:prstGeom prst="rect">
            <a:avLst/>
          </a:prstGeom>
        </p:spPr>
      </p:pic>
      <p:pic>
        <p:nvPicPr>
          <p:cNvPr id="5" name="Picture 4" descr="Acer - powdery mildew.JPG"/>
          <p:cNvPicPr>
            <a:picLocks noChangeAspect="1"/>
          </p:cNvPicPr>
          <p:nvPr/>
        </p:nvPicPr>
        <p:blipFill>
          <a:blip r:embed="rId3" cstate="print"/>
          <a:stretch>
            <a:fillRect/>
          </a:stretch>
        </p:blipFill>
        <p:spPr>
          <a:xfrm>
            <a:off x="7896199" y="113574"/>
            <a:ext cx="4160589" cy="3112251"/>
          </a:xfrm>
          <a:prstGeom prst="rect">
            <a:avLst/>
          </a:prstGeom>
        </p:spPr>
      </p:pic>
      <p:pic>
        <p:nvPicPr>
          <p:cNvPr id="6" name="Picture 4" descr="T:\PLH\PLHB\Mycology\PHSI\Phsi\QPD 03\Plasmopara obducens leaf close up j11145~05.jpg"/>
          <p:cNvPicPr>
            <a:picLocks noChangeAspect="1" noChangeArrowheads="1"/>
          </p:cNvPicPr>
          <p:nvPr/>
        </p:nvPicPr>
        <p:blipFill rotWithShape="1">
          <a:blip r:embed="rId4">
            <a:extLst>
              <a:ext uri="{28A0092B-C50C-407E-A947-70E740481C1C}">
                <a14:useLocalDpi xmlns:a14="http://schemas.microsoft.com/office/drawing/2010/main" val="0"/>
              </a:ext>
            </a:extLst>
          </a:blip>
          <a:srcRect l="26433"/>
          <a:stretch/>
        </p:blipFill>
        <p:spPr bwMode="auto">
          <a:xfrm>
            <a:off x="4229425" y="3353935"/>
            <a:ext cx="3666774" cy="309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Raspberry rust 3.JPG"/>
          <p:cNvPicPr>
            <a:picLocks noChangeAspect="1"/>
          </p:cNvPicPr>
          <p:nvPr/>
        </p:nvPicPr>
        <p:blipFill>
          <a:blip r:embed="rId5" cstate="print"/>
          <a:stretch>
            <a:fillRect/>
          </a:stretch>
        </p:blipFill>
        <p:spPr>
          <a:xfrm>
            <a:off x="8040217" y="3353934"/>
            <a:ext cx="4016572" cy="3099402"/>
          </a:xfrm>
          <a:prstGeom prst="rect">
            <a:avLst/>
          </a:prstGeom>
        </p:spPr>
      </p:pic>
      <p:sp>
        <p:nvSpPr>
          <p:cNvPr id="2" name="Title 1">
            <a:extLst>
              <a:ext uri="{FF2B5EF4-FFF2-40B4-BE49-F238E27FC236}">
                <a16:creationId xmlns="" xmlns:a16="http://schemas.microsoft.com/office/drawing/2014/main" id="{31527559-0905-46D3-B47C-EEF6E7D309A2}"/>
              </a:ext>
            </a:extLst>
          </p:cNvPr>
          <p:cNvSpPr>
            <a:spLocks noGrp="1"/>
          </p:cNvSpPr>
          <p:nvPr>
            <p:ph type="title"/>
          </p:nvPr>
        </p:nvSpPr>
        <p:spPr/>
        <p:txBody>
          <a:bodyPr/>
          <a:lstStyle/>
          <a:p>
            <a:r>
              <a:rPr lang="en-GB" dirty="0"/>
              <a:t>Leaf diseases</a:t>
            </a:r>
          </a:p>
        </p:txBody>
      </p:sp>
      <p:sp>
        <p:nvSpPr>
          <p:cNvPr id="3" name="Content Placeholder 2">
            <a:extLst>
              <a:ext uri="{FF2B5EF4-FFF2-40B4-BE49-F238E27FC236}">
                <a16:creationId xmlns="" xmlns:a16="http://schemas.microsoft.com/office/drawing/2014/main" id="{1B33059F-272D-4A09-9BC7-BD32D975BC30}"/>
              </a:ext>
            </a:extLst>
          </p:cNvPr>
          <p:cNvSpPr>
            <a:spLocks noGrp="1"/>
          </p:cNvSpPr>
          <p:nvPr>
            <p:ph idx="1"/>
          </p:nvPr>
        </p:nvSpPr>
        <p:spPr/>
        <p:txBody>
          <a:bodyPr/>
          <a:lstStyle/>
          <a:p>
            <a:r>
              <a:rPr lang="en-GB" dirty="0"/>
              <a:t>Powdery mildews</a:t>
            </a:r>
          </a:p>
          <a:p>
            <a:r>
              <a:rPr lang="en-GB" dirty="0"/>
              <a:t>Downy mildews</a:t>
            </a:r>
          </a:p>
          <a:p>
            <a:r>
              <a:rPr lang="en-GB" dirty="0"/>
              <a:t>Rusts </a:t>
            </a:r>
          </a:p>
          <a:p>
            <a:r>
              <a:rPr lang="en-GB" dirty="0"/>
              <a:t>Leaf spots</a:t>
            </a:r>
          </a:p>
        </p:txBody>
      </p:sp>
    </p:spTree>
    <p:extLst>
      <p:ext uri="{BB962C8B-B14F-4D97-AF65-F5344CB8AC3E}">
        <p14:creationId xmlns:p14="http://schemas.microsoft.com/office/powerpoint/2010/main" val="1286771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Powdery mildews</a:t>
            </a:r>
          </a:p>
        </p:txBody>
      </p:sp>
      <p:sp>
        <p:nvSpPr>
          <p:cNvPr id="2" name="Content Placeholder 1">
            <a:extLst>
              <a:ext uri="{FF2B5EF4-FFF2-40B4-BE49-F238E27FC236}">
                <a16:creationId xmlns="" xmlns:a16="http://schemas.microsoft.com/office/drawing/2014/main" id="{AE097048-FDF8-45C9-ADF2-C15F87DBAC0D}"/>
              </a:ext>
            </a:extLst>
          </p:cNvPr>
          <p:cNvSpPr>
            <a:spLocks noGrp="1"/>
          </p:cNvSpPr>
          <p:nvPr>
            <p:ph idx="1"/>
          </p:nvPr>
        </p:nvSpPr>
        <p:spPr>
          <a:xfrm>
            <a:off x="914400" y="1981200"/>
            <a:ext cx="5253608" cy="4114800"/>
          </a:xfrm>
        </p:spPr>
        <p:txBody>
          <a:bodyPr/>
          <a:lstStyle/>
          <a:p>
            <a:r>
              <a:rPr lang="en-GB" sz="2000" dirty="0"/>
              <a:t>Fungus - lots of different species</a:t>
            </a:r>
          </a:p>
          <a:p>
            <a:r>
              <a:rPr lang="en-GB" sz="2000" dirty="0"/>
              <a:t>Typically whitish, powdery growth</a:t>
            </a:r>
          </a:p>
          <a:p>
            <a:r>
              <a:rPr lang="en-GB" sz="2000" dirty="0"/>
              <a:t>Can affect leaves and other aerial parts</a:t>
            </a:r>
          </a:p>
          <a:p>
            <a:r>
              <a:rPr lang="en-GB" sz="2000" dirty="0"/>
              <a:t>White growth on top or both sides? Powdery mildew</a:t>
            </a:r>
          </a:p>
          <a:p>
            <a:r>
              <a:rPr lang="en-GB" sz="2000" dirty="0"/>
              <a:t>White growth on bottom surface? Could be powdery or downy</a:t>
            </a:r>
          </a:p>
          <a:p>
            <a:r>
              <a:rPr lang="en-GB" sz="2000" dirty="0"/>
              <a:t>A few powdery mildews aren’t so ‘classic’</a:t>
            </a:r>
          </a:p>
          <a:p>
            <a:r>
              <a:rPr lang="en-GB" sz="2000" dirty="0"/>
              <a:t>Host-specific, so each plant or group of related plants are affected by a different powdery mildew species.</a:t>
            </a:r>
          </a:p>
        </p:txBody>
      </p:sp>
      <p:pic>
        <p:nvPicPr>
          <p:cNvPr id="7" name="Picture 6" descr="Gooseberry powdery mildew on shoot.JPG"/>
          <p:cNvPicPr>
            <a:picLocks noChangeAspect="1"/>
          </p:cNvPicPr>
          <p:nvPr/>
        </p:nvPicPr>
        <p:blipFill>
          <a:blip r:embed="rId3" cstate="print"/>
          <a:stretch>
            <a:fillRect/>
          </a:stretch>
        </p:blipFill>
        <p:spPr>
          <a:xfrm>
            <a:off x="9192344" y="2301432"/>
            <a:ext cx="2880000" cy="2160000"/>
          </a:xfrm>
          <a:prstGeom prst="rect">
            <a:avLst/>
          </a:prstGeom>
        </p:spPr>
      </p:pic>
      <p:pic>
        <p:nvPicPr>
          <p:cNvPr id="8" name="Picture 7" descr="Dahlia - powdery mildew.JPG"/>
          <p:cNvPicPr>
            <a:picLocks noChangeAspect="1"/>
          </p:cNvPicPr>
          <p:nvPr/>
        </p:nvPicPr>
        <p:blipFill>
          <a:blip r:embed="rId4" cstate="print"/>
          <a:stretch>
            <a:fillRect/>
          </a:stretch>
        </p:blipFill>
        <p:spPr>
          <a:xfrm>
            <a:off x="6888088" y="4293096"/>
            <a:ext cx="2880000" cy="21600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7109" y="113172"/>
            <a:ext cx="2843808" cy="2160000"/>
          </a:xfrm>
          <a:prstGeom prst="rect">
            <a:avLst/>
          </a:prstGeom>
        </p:spPr>
      </p:pic>
    </p:spTree>
    <p:extLst>
      <p:ext uri="{BB962C8B-B14F-4D97-AF65-F5344CB8AC3E}">
        <p14:creationId xmlns:p14="http://schemas.microsoft.com/office/powerpoint/2010/main" val="3342940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81CCEEBB-ABBB-4083-91CF-F941F75FFA2B}"/>
              </a:ext>
            </a:extLst>
          </p:cNvPr>
          <p:cNvSpPr>
            <a:spLocks noGrp="1"/>
          </p:cNvSpPr>
          <p:nvPr>
            <p:ph type="title"/>
          </p:nvPr>
        </p:nvSpPr>
        <p:spPr/>
        <p:txBody>
          <a:bodyPr/>
          <a:lstStyle/>
          <a:p>
            <a:r>
              <a:rPr lang="en-GB" dirty="0"/>
              <a:t>Powdery mildew symptoms</a:t>
            </a:r>
          </a:p>
        </p:txBody>
      </p:sp>
      <p:sp>
        <p:nvSpPr>
          <p:cNvPr id="9" name="Content Placeholder 8">
            <a:extLst>
              <a:ext uri="{FF2B5EF4-FFF2-40B4-BE49-F238E27FC236}">
                <a16:creationId xmlns="" xmlns:a16="http://schemas.microsoft.com/office/drawing/2014/main" id="{F57AB6E3-3BBD-45D8-9210-79C220A424FE}"/>
              </a:ext>
            </a:extLst>
          </p:cNvPr>
          <p:cNvSpPr>
            <a:spLocks noGrp="1"/>
          </p:cNvSpPr>
          <p:nvPr>
            <p:ph idx="1"/>
          </p:nvPr>
        </p:nvSpPr>
        <p:spPr>
          <a:xfrm>
            <a:off x="880738" y="1844824"/>
            <a:ext cx="5647309" cy="4114800"/>
          </a:xfrm>
        </p:spPr>
        <p:txBody>
          <a:bodyPr/>
          <a:lstStyle/>
          <a:p>
            <a:r>
              <a:rPr lang="en-GB" sz="2000" dirty="0"/>
              <a:t>Start off as small colonies from infections by individual spores. Top photo - Aquilegia</a:t>
            </a:r>
          </a:p>
          <a:p>
            <a:r>
              <a:rPr lang="en-GB" sz="2000" dirty="0"/>
              <a:t>Colonies get bigger and merge together. Middle photo – Verbascum (mullein)</a:t>
            </a:r>
          </a:p>
          <a:p>
            <a:r>
              <a:rPr lang="en-GB" sz="2000" dirty="0"/>
              <a:t>Young soft growth is often attacked preferentially. Bottom photo – young gooseberry shoot</a:t>
            </a:r>
          </a:p>
          <a:p>
            <a:endParaRPr lang="en-GB" sz="2000" dirty="0"/>
          </a:p>
          <a:p>
            <a:endParaRPr lang="en-GB" sz="2000" dirty="0"/>
          </a:p>
        </p:txBody>
      </p:sp>
      <p:pic>
        <p:nvPicPr>
          <p:cNvPr id="10" name="Picture 9" descr="Aquilegia powdery mildew 1.JPG">
            <a:extLst>
              <a:ext uri="{FF2B5EF4-FFF2-40B4-BE49-F238E27FC236}">
                <a16:creationId xmlns="" xmlns:a16="http://schemas.microsoft.com/office/drawing/2014/main" id="{17534B54-483E-4EFE-8D11-5C3452721BEF}"/>
              </a:ext>
            </a:extLst>
          </p:cNvPr>
          <p:cNvPicPr>
            <a:picLocks noChangeAspect="1"/>
          </p:cNvPicPr>
          <p:nvPr/>
        </p:nvPicPr>
        <p:blipFill>
          <a:blip r:embed="rId2" cstate="print"/>
          <a:stretch>
            <a:fillRect/>
          </a:stretch>
        </p:blipFill>
        <p:spPr>
          <a:xfrm>
            <a:off x="8718473" y="69916"/>
            <a:ext cx="3360373" cy="2520280"/>
          </a:xfrm>
          <a:prstGeom prst="rect">
            <a:avLst/>
          </a:prstGeom>
        </p:spPr>
      </p:pic>
      <p:pic>
        <p:nvPicPr>
          <p:cNvPr id="12" name="Picture 11" descr="Gooseberry powdery mildew on shoot.JPG">
            <a:extLst>
              <a:ext uri="{FF2B5EF4-FFF2-40B4-BE49-F238E27FC236}">
                <a16:creationId xmlns="" xmlns:a16="http://schemas.microsoft.com/office/drawing/2014/main" id="{648C57BD-D63F-4299-A6E3-CAE1AF3659DF}"/>
              </a:ext>
            </a:extLst>
          </p:cNvPr>
          <p:cNvPicPr>
            <a:picLocks noChangeAspect="1"/>
          </p:cNvPicPr>
          <p:nvPr/>
        </p:nvPicPr>
        <p:blipFill>
          <a:blip r:embed="rId3" cstate="print"/>
          <a:stretch>
            <a:fillRect/>
          </a:stretch>
        </p:blipFill>
        <p:spPr>
          <a:xfrm>
            <a:off x="8622461" y="4216486"/>
            <a:ext cx="3456384" cy="2592288"/>
          </a:xfrm>
          <a:prstGeom prst="rect">
            <a:avLst/>
          </a:prstGeom>
        </p:spPr>
      </p:pic>
      <p:pic>
        <p:nvPicPr>
          <p:cNvPr id="11" name="Picture 10" descr="Verbascum powdery mildew 1.JPG">
            <a:extLst>
              <a:ext uri="{FF2B5EF4-FFF2-40B4-BE49-F238E27FC236}">
                <a16:creationId xmlns="" xmlns:a16="http://schemas.microsoft.com/office/drawing/2014/main" id="{533436A3-99B4-4A3D-AB3C-9CE920D4F98C}"/>
              </a:ext>
            </a:extLst>
          </p:cNvPr>
          <p:cNvPicPr>
            <a:picLocks noChangeAspect="1"/>
          </p:cNvPicPr>
          <p:nvPr/>
        </p:nvPicPr>
        <p:blipFill>
          <a:blip r:embed="rId4" cstate="print"/>
          <a:stretch>
            <a:fillRect/>
          </a:stretch>
        </p:blipFill>
        <p:spPr>
          <a:xfrm>
            <a:off x="9103582" y="2086141"/>
            <a:ext cx="3059832" cy="2400421"/>
          </a:xfrm>
          <a:prstGeom prst="rect">
            <a:avLst/>
          </a:prstGeom>
        </p:spPr>
      </p:pic>
    </p:spTree>
    <p:extLst>
      <p:ext uri="{BB962C8B-B14F-4D97-AF65-F5344CB8AC3E}">
        <p14:creationId xmlns:p14="http://schemas.microsoft.com/office/powerpoint/2010/main" val="4213740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Downy mildews</a:t>
            </a:r>
          </a:p>
        </p:txBody>
      </p:sp>
      <p:sp>
        <p:nvSpPr>
          <p:cNvPr id="5" name="Content Placeholder 4">
            <a:extLst>
              <a:ext uri="{FF2B5EF4-FFF2-40B4-BE49-F238E27FC236}">
                <a16:creationId xmlns="" xmlns:a16="http://schemas.microsoft.com/office/drawing/2014/main" id="{A31C7E70-E1F8-4AFC-854A-27BE651C4C3F}"/>
              </a:ext>
            </a:extLst>
          </p:cNvPr>
          <p:cNvSpPr>
            <a:spLocks noGrp="1"/>
          </p:cNvSpPr>
          <p:nvPr>
            <p:ph idx="1"/>
          </p:nvPr>
        </p:nvSpPr>
        <p:spPr>
          <a:xfrm>
            <a:off x="914400" y="1981200"/>
            <a:ext cx="7053808" cy="4114800"/>
          </a:xfrm>
        </p:spPr>
        <p:txBody>
          <a:bodyPr/>
          <a:lstStyle/>
          <a:p>
            <a:r>
              <a:rPr lang="en-GB" sz="2400" dirty="0"/>
              <a:t>Fungus-like organism:  lots of different species</a:t>
            </a:r>
          </a:p>
          <a:p>
            <a:r>
              <a:rPr lang="en-GB" sz="2400" dirty="0"/>
              <a:t>Often (not always) confined to leaves</a:t>
            </a:r>
          </a:p>
          <a:p>
            <a:r>
              <a:rPr lang="en-GB" sz="2400" dirty="0"/>
              <a:t>Discolouration of top surface</a:t>
            </a:r>
          </a:p>
          <a:p>
            <a:r>
              <a:rPr lang="en-GB" sz="2400" dirty="0"/>
              <a:t>‘Fungal’ growth below; white, purple or brown</a:t>
            </a:r>
          </a:p>
          <a:p>
            <a:r>
              <a:rPr lang="en-GB" sz="2400" dirty="0"/>
              <a:t>May cause leaf distortion or shedding</a:t>
            </a:r>
          </a:p>
          <a:p>
            <a:r>
              <a:rPr lang="en-GB" sz="2400" dirty="0"/>
              <a:t>Host-specific, so each plant or group of related plants are affected by a different downy mildew species.</a:t>
            </a:r>
          </a:p>
          <a:p>
            <a:r>
              <a:rPr lang="en-GB" sz="2400" dirty="0"/>
              <a:t>Growth on leaf underside consists of spore stalks and spores.</a:t>
            </a:r>
          </a:p>
        </p:txBody>
      </p:sp>
      <p:pic>
        <p:nvPicPr>
          <p:cNvPr id="10" name="Picture 6" descr="T:\PLH\PLHB\Mycology\PHSI\DMspores%20copy.jpg"/>
          <p:cNvPicPr>
            <a:picLocks noChangeAspect="1" noChangeArrowheads="1"/>
          </p:cNvPicPr>
          <p:nvPr/>
        </p:nvPicPr>
        <p:blipFill>
          <a:blip r:embed="rId3" cstate="print">
            <a:extLst>
              <a:ext uri="{28A0092B-C50C-407E-A947-70E740481C1C}">
                <a14:useLocalDpi xmlns:a14="http://schemas.microsoft.com/office/drawing/2010/main" val="0"/>
              </a:ext>
            </a:extLst>
          </a:blip>
          <a:srcRect b="1489"/>
          <a:stretch>
            <a:fillRect/>
          </a:stretch>
        </p:blipFill>
        <p:spPr bwMode="auto">
          <a:xfrm>
            <a:off x="9296835" y="4338000"/>
            <a:ext cx="2895165"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T:\PLH\PLHB\Mycology\PHSI\Phsi\QPD 03\Plasmopara obducens leaf close up j11145~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4567" y="0"/>
            <a:ext cx="4062594"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7161" y="2367957"/>
            <a:ext cx="3360000" cy="2520000"/>
          </a:xfrm>
          <a:prstGeom prst="rect">
            <a:avLst/>
          </a:prstGeom>
        </p:spPr>
      </p:pic>
    </p:spTree>
    <p:extLst>
      <p:ext uri="{BB962C8B-B14F-4D97-AF65-F5344CB8AC3E}">
        <p14:creationId xmlns:p14="http://schemas.microsoft.com/office/powerpoint/2010/main" val="14741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1864" y="141568"/>
            <a:ext cx="3552394" cy="266429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4272" y="141568"/>
            <a:ext cx="3552395" cy="2664296"/>
          </a:xfrm>
          <a:prstGeom prst="rect">
            <a:avLst/>
          </a:prstGeom>
        </p:spPr>
      </p:pic>
      <p:sp>
        <p:nvSpPr>
          <p:cNvPr id="5" name="Content Placeholder 4">
            <a:extLst>
              <a:ext uri="{FF2B5EF4-FFF2-40B4-BE49-F238E27FC236}">
                <a16:creationId xmlns="" xmlns:a16="http://schemas.microsoft.com/office/drawing/2014/main" id="{3FF70891-E5F3-4207-A549-5FF923B77336}"/>
              </a:ext>
            </a:extLst>
          </p:cNvPr>
          <p:cNvSpPr>
            <a:spLocks noGrp="1"/>
          </p:cNvSpPr>
          <p:nvPr>
            <p:ph idx="1"/>
          </p:nvPr>
        </p:nvSpPr>
        <p:spPr>
          <a:xfrm>
            <a:off x="263352" y="332656"/>
            <a:ext cx="4245496" cy="5256584"/>
          </a:xfrm>
        </p:spPr>
        <p:txBody>
          <a:bodyPr/>
          <a:lstStyle/>
          <a:p>
            <a:r>
              <a:rPr lang="en-GB" sz="1800" dirty="0"/>
              <a:t>Top L&amp;R: Downy mildew of oriental poppy. Discolouration of upper leaf surface. Growth of organism is also visible on corresponding underside. Often white, may be purplish or brownish depending on downy mildew species. Also depending on species, host plant or even variety, the growth may be thick or sparse.</a:t>
            </a:r>
          </a:p>
          <a:p>
            <a:r>
              <a:rPr lang="en-GB" sz="1800" dirty="0"/>
              <a:t>Bottom left: Downy mildew of Nicotiana (tobacco ‘blue mould’). Prominent yellow patches on upper surface. Can see growth of the mildew at bottom right where leaves have twisted to show the underside – white, turning blue-purple with age.</a:t>
            </a:r>
          </a:p>
          <a:p>
            <a:r>
              <a:rPr lang="en-GB" sz="1800" dirty="0"/>
              <a:t>Bottom right: Impatiens downy mildew. Note leaf distortion and yellowing. Affected leaves are quickly shed.</a:t>
            </a:r>
          </a:p>
          <a:p>
            <a:endParaRPr lang="en-GB" sz="1800" dirty="0"/>
          </a:p>
        </p:txBody>
      </p:sp>
      <p:pic>
        <p:nvPicPr>
          <p:cNvPr id="6" name="Picture 5">
            <a:extLst>
              <a:ext uri="{FF2B5EF4-FFF2-40B4-BE49-F238E27FC236}">
                <a16:creationId xmlns="" xmlns:a16="http://schemas.microsoft.com/office/drawing/2014/main" id="{5DA66FB3-0DCB-4F75-8D1E-C1E79ED511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9252" y="2996952"/>
            <a:ext cx="3552395" cy="2664296"/>
          </a:xfrm>
          <a:prstGeom prst="rect">
            <a:avLst/>
          </a:prstGeom>
        </p:spPr>
      </p:pic>
      <p:pic>
        <p:nvPicPr>
          <p:cNvPr id="7" name="Picture 6">
            <a:extLst>
              <a:ext uri="{FF2B5EF4-FFF2-40B4-BE49-F238E27FC236}">
                <a16:creationId xmlns="" xmlns:a16="http://schemas.microsoft.com/office/drawing/2014/main" id="{421D9E3E-0117-4826-80C8-7D56366630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8664" y="2996952"/>
            <a:ext cx="3552394" cy="2664295"/>
          </a:xfrm>
          <a:prstGeom prst="rect">
            <a:avLst/>
          </a:prstGeom>
        </p:spPr>
      </p:pic>
    </p:spTree>
    <p:extLst>
      <p:ext uri="{BB962C8B-B14F-4D97-AF65-F5344CB8AC3E}">
        <p14:creationId xmlns:p14="http://schemas.microsoft.com/office/powerpoint/2010/main" val="872307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Rusts</a:t>
            </a:r>
          </a:p>
        </p:txBody>
      </p:sp>
      <p:sp>
        <p:nvSpPr>
          <p:cNvPr id="2" name="Content Placeholder 1">
            <a:extLst>
              <a:ext uri="{FF2B5EF4-FFF2-40B4-BE49-F238E27FC236}">
                <a16:creationId xmlns="" xmlns:a16="http://schemas.microsoft.com/office/drawing/2014/main" id="{689336E2-51D3-4312-BEA6-424D5268A8C7}"/>
              </a:ext>
            </a:extLst>
          </p:cNvPr>
          <p:cNvSpPr>
            <a:spLocks noGrp="1"/>
          </p:cNvSpPr>
          <p:nvPr>
            <p:ph idx="1"/>
          </p:nvPr>
        </p:nvSpPr>
        <p:spPr>
          <a:xfrm>
            <a:off x="914400" y="1981200"/>
            <a:ext cx="7053808" cy="4114800"/>
          </a:xfrm>
        </p:spPr>
        <p:txBody>
          <a:bodyPr/>
          <a:lstStyle/>
          <a:p>
            <a:pPr marL="285750" indent="-285750">
              <a:buFont typeface="Arial" panose="020B0604020202020204" pitchFamily="34" charset="0"/>
              <a:buChar char="•"/>
            </a:pPr>
            <a:r>
              <a:rPr lang="en-GB" sz="2000" dirty="0"/>
              <a:t>Fungus - lots of different species</a:t>
            </a:r>
          </a:p>
          <a:p>
            <a:pPr marL="285750" indent="-285750">
              <a:buFont typeface="Arial" panose="020B0604020202020204" pitchFamily="34" charset="0"/>
              <a:buChar char="•"/>
            </a:pPr>
            <a:r>
              <a:rPr lang="en-GB" sz="2000" dirty="0"/>
              <a:t>Host-specific, so each plant or group of related plants are affected by a different rust species</a:t>
            </a:r>
          </a:p>
          <a:p>
            <a:pPr marL="285750" indent="-285750">
              <a:buFont typeface="Arial" panose="020B0604020202020204" pitchFamily="34" charset="0"/>
              <a:buChar char="•"/>
            </a:pPr>
            <a:r>
              <a:rPr lang="en-GB" sz="2000" dirty="0"/>
              <a:t>Often (not always) confined to leaves</a:t>
            </a:r>
          </a:p>
          <a:p>
            <a:pPr marL="285750" indent="-285750">
              <a:buFont typeface="Arial" panose="020B0604020202020204" pitchFamily="34" charset="0"/>
              <a:buChar char="•"/>
            </a:pPr>
            <a:r>
              <a:rPr lang="en-GB" sz="2000" dirty="0"/>
              <a:t>Discolouration of top surface</a:t>
            </a:r>
          </a:p>
          <a:p>
            <a:pPr marL="285750" indent="-285750">
              <a:buFont typeface="Arial" panose="020B0604020202020204" pitchFamily="34" charset="0"/>
              <a:buChar char="•"/>
            </a:pPr>
            <a:r>
              <a:rPr lang="en-GB" sz="2000" dirty="0"/>
              <a:t>Pustules underneath – various colours</a:t>
            </a:r>
          </a:p>
          <a:p>
            <a:pPr marL="285750" indent="-285750">
              <a:buFont typeface="Arial" panose="020B0604020202020204" pitchFamily="34" charset="0"/>
              <a:buChar char="•"/>
            </a:pPr>
            <a:r>
              <a:rPr lang="en-GB" sz="2000" dirty="0"/>
              <a:t>Up to five spore types and may need two host plants. These host plants in two-host life-cycles are often completely unrelated.</a:t>
            </a:r>
          </a:p>
          <a:p>
            <a:pPr marL="285750" indent="-285750">
              <a:buFont typeface="Arial" panose="020B0604020202020204" pitchFamily="34" charset="0"/>
              <a:buChar char="•"/>
            </a:pPr>
            <a:r>
              <a:rPr lang="en-GB" sz="2000" dirty="0"/>
              <a:t>Colour of pustules will depend on rust species &amp; type of spore being produced.</a:t>
            </a:r>
          </a:p>
        </p:txBody>
      </p:sp>
      <p:pic>
        <p:nvPicPr>
          <p:cNvPr id="12" name="Picture 11" descr="Ornamental pear - rust.JPG"/>
          <p:cNvPicPr>
            <a:picLocks noChangeAspect="1"/>
          </p:cNvPicPr>
          <p:nvPr/>
        </p:nvPicPr>
        <p:blipFill>
          <a:blip r:embed="rId3" cstate="print"/>
          <a:stretch>
            <a:fillRect/>
          </a:stretch>
        </p:blipFill>
        <p:spPr>
          <a:xfrm>
            <a:off x="8832000" y="0"/>
            <a:ext cx="3360000" cy="25200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375" y="5073638"/>
            <a:ext cx="2702167" cy="178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Wheat - brown rust.JPG"/>
          <p:cNvPicPr>
            <a:picLocks noChangeAspect="1"/>
          </p:cNvPicPr>
          <p:nvPr/>
        </p:nvPicPr>
        <p:blipFill>
          <a:blip r:embed="rId5" cstate="print"/>
          <a:stretch>
            <a:fillRect/>
          </a:stretch>
        </p:blipFill>
        <p:spPr>
          <a:xfrm>
            <a:off x="8822543" y="2528085"/>
            <a:ext cx="3360000" cy="2520000"/>
          </a:xfrm>
          <a:prstGeom prst="rect">
            <a:avLst/>
          </a:prstGeom>
        </p:spPr>
      </p:pic>
    </p:spTree>
    <p:extLst>
      <p:ext uri="{BB962C8B-B14F-4D97-AF65-F5344CB8AC3E}">
        <p14:creationId xmlns:p14="http://schemas.microsoft.com/office/powerpoint/2010/main" val="1674047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A9136E-65B6-44D9-A48A-D8CD50B5ADBA}"/>
              </a:ext>
            </a:extLst>
          </p:cNvPr>
          <p:cNvSpPr>
            <a:spLocks noGrp="1"/>
          </p:cNvSpPr>
          <p:nvPr>
            <p:ph type="title"/>
          </p:nvPr>
        </p:nvSpPr>
        <p:spPr/>
        <p:txBody>
          <a:bodyPr/>
          <a:lstStyle/>
          <a:p>
            <a:r>
              <a:rPr lang="en-GB" dirty="0"/>
              <a:t>Aim of the presentation</a:t>
            </a:r>
          </a:p>
        </p:txBody>
      </p:sp>
      <p:sp>
        <p:nvSpPr>
          <p:cNvPr id="3" name="Content Placeholder 2">
            <a:extLst>
              <a:ext uri="{FF2B5EF4-FFF2-40B4-BE49-F238E27FC236}">
                <a16:creationId xmlns="" xmlns:a16="http://schemas.microsoft.com/office/drawing/2014/main" id="{97A932C1-BC73-40CC-92E6-D5D36B6DF2F8}"/>
              </a:ext>
            </a:extLst>
          </p:cNvPr>
          <p:cNvSpPr>
            <a:spLocks noGrp="1"/>
          </p:cNvSpPr>
          <p:nvPr>
            <p:ph idx="1"/>
          </p:nvPr>
        </p:nvSpPr>
        <p:spPr/>
        <p:txBody>
          <a:bodyPr/>
          <a:lstStyle/>
          <a:p>
            <a:r>
              <a:rPr lang="en-GB" dirty="0"/>
              <a:t>To provide an overview of the types of pest and disease that cause damage on plants and produce</a:t>
            </a:r>
          </a:p>
          <a:p>
            <a:r>
              <a:rPr lang="en-GB" dirty="0"/>
              <a:t>To demonstrate the types of symptoms that each type of pest or disease can cause</a:t>
            </a:r>
          </a:p>
          <a:p>
            <a:r>
              <a:rPr lang="en-GB" dirty="0"/>
              <a:t>To allow better recognition of symptoms of these pests and diseases and to improve detection.</a:t>
            </a:r>
          </a:p>
        </p:txBody>
      </p:sp>
    </p:spTree>
    <p:extLst>
      <p:ext uri="{BB962C8B-B14F-4D97-AF65-F5344CB8AC3E}">
        <p14:creationId xmlns:p14="http://schemas.microsoft.com/office/powerpoint/2010/main" val="3188481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PLH\PLHB\Mycology\EC listed\Puccinia horiana\j10127~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976" y="-17435"/>
            <a:ext cx="3611000" cy="26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 xmlns:a16="http://schemas.microsoft.com/office/drawing/2014/main" id="{0A80D343-FD3F-4703-9E56-8C65EE414CBC}"/>
              </a:ext>
            </a:extLst>
          </p:cNvPr>
          <p:cNvSpPr>
            <a:spLocks noGrp="1"/>
          </p:cNvSpPr>
          <p:nvPr>
            <p:ph idx="1"/>
          </p:nvPr>
        </p:nvSpPr>
        <p:spPr>
          <a:xfrm>
            <a:off x="534043" y="1196752"/>
            <a:ext cx="4749552" cy="4114800"/>
          </a:xfrm>
        </p:spPr>
        <p:txBody>
          <a:bodyPr/>
          <a:lstStyle/>
          <a:p>
            <a:pPr marL="0" indent="0">
              <a:buNone/>
            </a:pPr>
            <a:r>
              <a:rPr lang="en-GB" sz="2400" dirty="0"/>
              <a:t>From the top: </a:t>
            </a:r>
          </a:p>
          <a:p>
            <a:r>
              <a:rPr lang="en-GB" sz="2400" dirty="0"/>
              <a:t>Chrysanthemum white rust</a:t>
            </a:r>
            <a:r>
              <a:rPr lang="en-GB" sz="2400" baseline="0" dirty="0"/>
              <a:t> showing discolouration of upper surface and buff/white pustules on lower surface.</a:t>
            </a:r>
          </a:p>
          <a:p>
            <a:r>
              <a:rPr lang="en-GB" sz="2400" dirty="0"/>
              <a:t>Blackberry rust (orange summer pustules, but note a few black overwintering ones beginning to develop).</a:t>
            </a:r>
          </a:p>
          <a:p>
            <a:r>
              <a:rPr lang="en-GB" sz="2400" dirty="0"/>
              <a:t>Rose rust, showing infection of emerging shoot.</a:t>
            </a:r>
          </a:p>
          <a:p>
            <a:r>
              <a:rPr lang="en-GB" sz="2400" dirty="0"/>
              <a:t>Pear rust</a:t>
            </a:r>
          </a:p>
          <a:p>
            <a:endParaRPr lang="en-GB" sz="2400" dirty="0"/>
          </a:p>
        </p:txBody>
      </p:sp>
      <p:pic>
        <p:nvPicPr>
          <p:cNvPr id="5" name="Picture 4">
            <a:extLst>
              <a:ext uri="{FF2B5EF4-FFF2-40B4-BE49-F238E27FC236}">
                <a16:creationId xmlns="" xmlns:a16="http://schemas.microsoft.com/office/drawing/2014/main" id="{8BCA8EDF-33AC-4196-9D4A-1BEA0A25BD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6787" y="1297580"/>
            <a:ext cx="3475213" cy="2606410"/>
          </a:xfrm>
          <a:prstGeom prst="rect">
            <a:avLst/>
          </a:prstGeom>
        </p:spPr>
      </p:pic>
      <p:pic>
        <p:nvPicPr>
          <p:cNvPr id="6" name="Picture 5" descr="Rose rust 3.JPG">
            <a:extLst>
              <a:ext uri="{FF2B5EF4-FFF2-40B4-BE49-F238E27FC236}">
                <a16:creationId xmlns="" xmlns:a16="http://schemas.microsoft.com/office/drawing/2014/main" id="{CFB3FED7-1B2A-489E-A0B4-6169609FADB0}"/>
              </a:ext>
            </a:extLst>
          </p:cNvPr>
          <p:cNvPicPr>
            <a:picLocks noChangeAspect="1"/>
          </p:cNvPicPr>
          <p:nvPr/>
        </p:nvPicPr>
        <p:blipFill>
          <a:blip r:embed="rId5" cstate="print"/>
          <a:stretch>
            <a:fillRect/>
          </a:stretch>
        </p:blipFill>
        <p:spPr>
          <a:xfrm>
            <a:off x="5807968" y="3076743"/>
            <a:ext cx="3475213" cy="2606410"/>
          </a:xfrm>
          <a:prstGeom prst="rect">
            <a:avLst/>
          </a:prstGeom>
        </p:spPr>
      </p:pic>
      <p:pic>
        <p:nvPicPr>
          <p:cNvPr id="7" name="Picture 6" descr="Ornamental pear - rust.JPG">
            <a:extLst>
              <a:ext uri="{FF2B5EF4-FFF2-40B4-BE49-F238E27FC236}">
                <a16:creationId xmlns="" xmlns:a16="http://schemas.microsoft.com/office/drawing/2014/main" id="{49A802CB-1AB3-4890-A23B-FE0289987E63}"/>
              </a:ext>
            </a:extLst>
          </p:cNvPr>
          <p:cNvPicPr>
            <a:picLocks noChangeAspect="1"/>
          </p:cNvPicPr>
          <p:nvPr/>
        </p:nvPicPr>
        <p:blipFill>
          <a:blip r:embed="rId6" cstate="print"/>
          <a:stretch>
            <a:fillRect/>
          </a:stretch>
        </p:blipFill>
        <p:spPr>
          <a:xfrm>
            <a:off x="8716786" y="4149080"/>
            <a:ext cx="3475213" cy="2606410"/>
          </a:xfrm>
          <a:prstGeom prst="rect">
            <a:avLst/>
          </a:prstGeom>
        </p:spPr>
      </p:pic>
    </p:spTree>
    <p:extLst>
      <p:ext uri="{BB962C8B-B14F-4D97-AF65-F5344CB8AC3E}">
        <p14:creationId xmlns:p14="http://schemas.microsoft.com/office/powerpoint/2010/main" val="198251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Leaf spots</a:t>
            </a:r>
          </a:p>
        </p:txBody>
      </p:sp>
      <p:sp>
        <p:nvSpPr>
          <p:cNvPr id="5" name="Content Placeholder 4">
            <a:extLst>
              <a:ext uri="{FF2B5EF4-FFF2-40B4-BE49-F238E27FC236}">
                <a16:creationId xmlns="" xmlns:a16="http://schemas.microsoft.com/office/drawing/2014/main" id="{9FC67333-C55E-4188-9C21-E586750744E4}"/>
              </a:ext>
            </a:extLst>
          </p:cNvPr>
          <p:cNvSpPr>
            <a:spLocks noGrp="1"/>
          </p:cNvSpPr>
          <p:nvPr>
            <p:ph idx="1"/>
          </p:nvPr>
        </p:nvSpPr>
        <p:spPr>
          <a:xfrm>
            <a:off x="914400" y="1752600"/>
            <a:ext cx="6909792" cy="4114800"/>
          </a:xfrm>
        </p:spPr>
        <p:txBody>
          <a:bodyPr/>
          <a:lstStyle/>
          <a:p>
            <a:r>
              <a:rPr lang="en-GB" sz="2400" dirty="0"/>
              <a:t>Can be caused by fungi, bacteria or viruses</a:t>
            </a:r>
          </a:p>
          <a:p>
            <a:r>
              <a:rPr lang="en-GB" sz="2400" dirty="0"/>
              <a:t>Huge number of different species</a:t>
            </a:r>
          </a:p>
          <a:p>
            <a:r>
              <a:rPr lang="en-GB" sz="2400" dirty="0"/>
              <a:t>Fungal fruiting bodies sometimes visible</a:t>
            </a:r>
          </a:p>
          <a:p>
            <a:r>
              <a:rPr lang="en-GB" sz="2400" dirty="0"/>
              <a:t>Effects on plant very variable</a:t>
            </a:r>
          </a:p>
          <a:p>
            <a:r>
              <a:rPr lang="en-GB" sz="2400" dirty="0"/>
              <a:t>Some may also cause diebacks</a:t>
            </a:r>
          </a:p>
          <a:p>
            <a:r>
              <a:rPr lang="en-GB" sz="2400" dirty="0"/>
              <a:t>Most plant species will suffer from at least one leaf spot, often several.</a:t>
            </a:r>
          </a:p>
          <a:p>
            <a:r>
              <a:rPr lang="en-GB" sz="2400" dirty="0"/>
              <a:t>Some leaf spot diseases have very little effect on the plant, others can be much more damaging, causing defoliation and dieback.</a:t>
            </a:r>
          </a:p>
          <a:p>
            <a:endParaRPr lang="en-GB" sz="2400" dirty="0"/>
          </a:p>
          <a:p>
            <a:endParaRPr lang="en-GB" sz="2400" dirty="0"/>
          </a:p>
        </p:txBody>
      </p:sp>
      <p:pic>
        <p:nvPicPr>
          <p:cNvPr id="7" name="Picture 6" descr="Escallonia leaf spot 2.JPG"/>
          <p:cNvPicPr>
            <a:picLocks noChangeAspect="1"/>
          </p:cNvPicPr>
          <p:nvPr/>
        </p:nvPicPr>
        <p:blipFill>
          <a:blip r:embed="rId3" cstate="print"/>
          <a:stretch>
            <a:fillRect/>
          </a:stretch>
        </p:blipFill>
        <p:spPr>
          <a:xfrm>
            <a:off x="9048328" y="0"/>
            <a:ext cx="3150872" cy="236315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8328" y="4494847"/>
            <a:ext cx="3150872" cy="2363154"/>
          </a:xfrm>
          <a:prstGeom prst="rect">
            <a:avLst/>
          </a:prstGeom>
        </p:spPr>
      </p:pic>
      <p:pic>
        <p:nvPicPr>
          <p:cNvPr id="8" name="Picture 7" descr="Pansy - Ramularia 2.JPG"/>
          <p:cNvPicPr>
            <a:picLocks noChangeAspect="1"/>
          </p:cNvPicPr>
          <p:nvPr/>
        </p:nvPicPr>
        <p:blipFill>
          <a:blip r:embed="rId5" cstate="print"/>
          <a:stretch>
            <a:fillRect/>
          </a:stretch>
        </p:blipFill>
        <p:spPr>
          <a:xfrm>
            <a:off x="9048328" y="2363153"/>
            <a:ext cx="3150872" cy="2363154"/>
          </a:xfrm>
          <a:prstGeom prst="rect">
            <a:avLst/>
          </a:prstGeom>
        </p:spPr>
      </p:pic>
      <p:sp>
        <p:nvSpPr>
          <p:cNvPr id="9" name="TextBox 8">
            <a:extLst>
              <a:ext uri="{FF2B5EF4-FFF2-40B4-BE49-F238E27FC236}">
                <a16:creationId xmlns="" xmlns:a16="http://schemas.microsoft.com/office/drawing/2014/main" id="{CE82BA21-88B3-43DF-B023-EC999A494C84}"/>
              </a:ext>
            </a:extLst>
          </p:cNvPr>
          <p:cNvSpPr txBox="1"/>
          <p:nvPr/>
        </p:nvSpPr>
        <p:spPr>
          <a:xfrm>
            <a:off x="263352" y="6237312"/>
            <a:ext cx="7560840" cy="276999"/>
          </a:xfrm>
          <a:prstGeom prst="rect">
            <a:avLst/>
          </a:prstGeom>
          <a:noFill/>
        </p:spPr>
        <p:txBody>
          <a:bodyPr wrap="square" rtlCol="0">
            <a:spAutoFit/>
          </a:bodyPr>
          <a:lstStyle/>
          <a:p>
            <a:r>
              <a:rPr lang="en-GB" sz="1200" baseline="0" dirty="0"/>
              <a:t>Photos: </a:t>
            </a:r>
            <a:r>
              <a:rPr lang="en-GB" sz="1200" i="1" baseline="0" dirty="0"/>
              <a:t>Septoria</a:t>
            </a:r>
            <a:r>
              <a:rPr lang="en-GB" sz="1200" baseline="0" dirty="0"/>
              <a:t> leaf spot of escallonia, </a:t>
            </a:r>
            <a:r>
              <a:rPr lang="en-GB" sz="1200" i="1" baseline="0" dirty="0"/>
              <a:t>Ramularia</a:t>
            </a:r>
            <a:r>
              <a:rPr lang="en-GB" sz="1200" baseline="0" dirty="0"/>
              <a:t> leaf spot of pansy, </a:t>
            </a:r>
            <a:r>
              <a:rPr lang="en-GB" sz="1200" i="1" baseline="0" dirty="0"/>
              <a:t>Pseudomonas</a:t>
            </a:r>
            <a:r>
              <a:rPr lang="en-GB" sz="1200" baseline="0" dirty="0"/>
              <a:t> leaf spot of hibiscus</a:t>
            </a:r>
            <a:endParaRPr lang="en-GB" sz="1200" dirty="0"/>
          </a:p>
        </p:txBody>
      </p:sp>
    </p:spTree>
    <p:extLst>
      <p:ext uri="{BB962C8B-B14F-4D97-AF65-F5344CB8AC3E}">
        <p14:creationId xmlns:p14="http://schemas.microsoft.com/office/powerpoint/2010/main" val="1907812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9452" y="0"/>
            <a:ext cx="3713824" cy="2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 xmlns:a16="http://schemas.microsoft.com/office/drawing/2014/main" id="{303D4D4D-8EE6-4E92-A18E-AA8FF83E987D}"/>
              </a:ext>
            </a:extLst>
          </p:cNvPr>
          <p:cNvSpPr>
            <a:spLocks noGrp="1"/>
          </p:cNvSpPr>
          <p:nvPr>
            <p:ph idx="1"/>
          </p:nvPr>
        </p:nvSpPr>
        <p:spPr>
          <a:xfrm>
            <a:off x="575244" y="196409"/>
            <a:ext cx="5736779" cy="4114800"/>
          </a:xfrm>
          <a:solidFill>
            <a:schemeClr val="bg1">
              <a:alpha val="55000"/>
            </a:schemeClr>
          </a:solidFill>
        </p:spPr>
        <p:txBody>
          <a:bodyPr vert="horz" wrap="square" lIns="91440" tIns="45720" rIns="91440" bIns="45720" numCol="1" rtlCol="0" anchor="t" anchorCtr="0" compatLnSpc="1">
            <a:prstTxWarp prst="textNoShape">
              <a:avLst/>
            </a:prstTxWarp>
            <a:normAutofit/>
          </a:bodyPr>
          <a:lstStyle/>
          <a:p>
            <a:r>
              <a:rPr lang="en-GB" sz="2000" dirty="0"/>
              <a:t>Top R: </a:t>
            </a:r>
            <a:r>
              <a:rPr lang="en-GB" sz="2000" i="1" dirty="0"/>
              <a:t>Phoma</a:t>
            </a:r>
            <a:r>
              <a:rPr lang="en-GB" sz="2000" dirty="0"/>
              <a:t> on brassica: Leaf spots showing fungal fruiting bodies</a:t>
            </a:r>
          </a:p>
          <a:p>
            <a:r>
              <a:rPr lang="en-GB" sz="2000" i="1" dirty="0"/>
              <a:t>Septoria</a:t>
            </a:r>
            <a:r>
              <a:rPr lang="en-GB" sz="2000" dirty="0"/>
              <a:t> leaf spot of Escallonia – a relatively new and very damaging fungal leaf spot</a:t>
            </a:r>
          </a:p>
          <a:p>
            <a:r>
              <a:rPr lang="en-GB" sz="2000" i="1" dirty="0"/>
              <a:t>Cylindrocladium</a:t>
            </a:r>
            <a:r>
              <a:rPr lang="en-GB" sz="2000" dirty="0"/>
              <a:t> blight of box – fungus causing leaf loss and dieback, as well as spotting.</a:t>
            </a:r>
          </a:p>
          <a:p>
            <a:r>
              <a:rPr lang="en-GB" sz="2000" i="1" dirty="0"/>
              <a:t>Xanthomonas arboricola pv pruni</a:t>
            </a:r>
            <a:r>
              <a:rPr lang="en-GB" sz="2000" dirty="0"/>
              <a:t> on Prunus – a bacterial leaf spot</a:t>
            </a:r>
            <a:endParaRPr lang="en-GB" sz="2000" i="1" dirty="0"/>
          </a:p>
          <a:p>
            <a:r>
              <a:rPr lang="en-GB" sz="2000" i="1" dirty="0"/>
              <a:t>Pseudomonas syringae </a:t>
            </a:r>
            <a:r>
              <a:rPr lang="en-GB" sz="2000" dirty="0"/>
              <a:t>on hibiscus – a bacterial leaf spot</a:t>
            </a:r>
          </a:p>
          <a:p>
            <a:endParaRPr lang="en-GB" sz="2000" dirty="0"/>
          </a:p>
        </p:txBody>
      </p:sp>
      <p:pic>
        <p:nvPicPr>
          <p:cNvPr id="5" name="Picture 4" descr="Box Cylindrocladium 8.JPG">
            <a:extLst>
              <a:ext uri="{FF2B5EF4-FFF2-40B4-BE49-F238E27FC236}">
                <a16:creationId xmlns="" xmlns:a16="http://schemas.microsoft.com/office/drawing/2014/main" id="{5B142AAF-FAAE-47AA-A5F9-B04B366F930C}"/>
              </a:ext>
            </a:extLst>
          </p:cNvPr>
          <p:cNvPicPr>
            <a:picLocks noChangeAspect="1"/>
          </p:cNvPicPr>
          <p:nvPr/>
        </p:nvPicPr>
        <p:blipFill>
          <a:blip r:embed="rId4" cstate="print"/>
          <a:stretch>
            <a:fillRect/>
          </a:stretch>
        </p:blipFill>
        <p:spPr>
          <a:xfrm>
            <a:off x="191344" y="4239976"/>
            <a:ext cx="3367239" cy="2598342"/>
          </a:xfrm>
          <a:prstGeom prst="rect">
            <a:avLst/>
          </a:prstGeom>
        </p:spPr>
      </p:pic>
      <p:pic>
        <p:nvPicPr>
          <p:cNvPr id="6" name="Picture 5" descr="Escallonia leaf spot 2.JPG">
            <a:extLst>
              <a:ext uri="{FF2B5EF4-FFF2-40B4-BE49-F238E27FC236}">
                <a16:creationId xmlns="" xmlns:a16="http://schemas.microsoft.com/office/drawing/2014/main" id="{940ED46F-CA15-4360-AA9B-FCA158E3FAD7}"/>
              </a:ext>
            </a:extLst>
          </p:cNvPr>
          <p:cNvPicPr>
            <a:picLocks noChangeAspect="1"/>
          </p:cNvPicPr>
          <p:nvPr/>
        </p:nvPicPr>
        <p:blipFill>
          <a:blip r:embed="rId5" cstate="print"/>
          <a:stretch>
            <a:fillRect/>
          </a:stretch>
        </p:blipFill>
        <p:spPr>
          <a:xfrm>
            <a:off x="6833218" y="1772816"/>
            <a:ext cx="3367238" cy="2525428"/>
          </a:xfrm>
          <a:prstGeom prst="rect">
            <a:avLst/>
          </a:prstGeom>
        </p:spPr>
      </p:pic>
      <p:pic>
        <p:nvPicPr>
          <p:cNvPr id="7" name="Picture 6">
            <a:extLst>
              <a:ext uri="{FF2B5EF4-FFF2-40B4-BE49-F238E27FC236}">
                <a16:creationId xmlns="" xmlns:a16="http://schemas.microsoft.com/office/drawing/2014/main" id="{FD64978D-0770-47E3-9A36-F2D9F52F9A1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 t="600" r="486" b="-189"/>
          <a:stretch/>
        </p:blipFill>
        <p:spPr bwMode="auto">
          <a:xfrm>
            <a:off x="4331804" y="4239976"/>
            <a:ext cx="3528392" cy="262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 xmlns:a16="http://schemas.microsoft.com/office/drawing/2014/main" id="{823D9912-9D94-4470-B32F-1850C13AF8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7569" y="4259663"/>
            <a:ext cx="3474431" cy="2605823"/>
          </a:xfrm>
          <a:prstGeom prst="rect">
            <a:avLst/>
          </a:prstGeom>
        </p:spPr>
      </p:pic>
    </p:spTree>
    <p:extLst>
      <p:ext uri="{BB962C8B-B14F-4D97-AF65-F5344CB8AC3E}">
        <p14:creationId xmlns:p14="http://schemas.microsoft.com/office/powerpoint/2010/main" val="2313560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2D54DFDB-A69B-41DD-B950-0924812FD8DE}"/>
              </a:ext>
            </a:extLst>
          </p:cNvPr>
          <p:cNvSpPr>
            <a:spLocks noGrp="1"/>
          </p:cNvSpPr>
          <p:nvPr>
            <p:ph idx="1"/>
          </p:nvPr>
        </p:nvSpPr>
        <p:spPr>
          <a:xfrm>
            <a:off x="479376" y="1981200"/>
            <a:ext cx="2592288" cy="4114800"/>
          </a:xfrm>
        </p:spPr>
        <p:txBody>
          <a:bodyPr/>
          <a:lstStyle/>
          <a:p>
            <a:pPr marL="0" indent="0">
              <a:buNone/>
            </a:pPr>
            <a:r>
              <a:rPr lang="en-GB" sz="1800" dirty="0"/>
              <a:t>Top left - bleeding canker of horse chestnut (</a:t>
            </a:r>
            <a:r>
              <a:rPr lang="en-GB" sz="1800" i="1" dirty="0"/>
              <a:t>P. syringae pv. aesculi</a:t>
            </a:r>
            <a:r>
              <a:rPr lang="en-GB" sz="1800" dirty="0"/>
              <a:t>)</a:t>
            </a:r>
          </a:p>
          <a:p>
            <a:pPr marL="0" indent="0">
              <a:buNone/>
            </a:pPr>
            <a:r>
              <a:rPr lang="en-GB" sz="1800" dirty="0"/>
              <a:t>Bottom left – apple canker (</a:t>
            </a:r>
            <a:r>
              <a:rPr lang="en-GB" sz="1800" i="1" dirty="0"/>
              <a:t>Neonectria ditissima</a:t>
            </a:r>
            <a:r>
              <a:rPr lang="en-GB" sz="1800" dirty="0"/>
              <a:t>)</a:t>
            </a:r>
          </a:p>
          <a:p>
            <a:pPr marL="0" indent="0">
              <a:buNone/>
            </a:pPr>
            <a:r>
              <a:rPr lang="en-GB" sz="1800" dirty="0"/>
              <a:t>Right – ash dieback (</a:t>
            </a:r>
            <a:r>
              <a:rPr lang="en-GB" sz="1800" i="1" dirty="0"/>
              <a:t>Hymenoscyphus fraxineus</a:t>
            </a:r>
            <a:r>
              <a:rPr lang="en-GB" sz="1800" dirty="0"/>
              <a:t>)</a:t>
            </a:r>
          </a:p>
          <a:p>
            <a:pPr marL="0" indent="0">
              <a:buNone/>
            </a:pPr>
            <a:endParaRPr lang="en-GB" sz="1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7848" y="470548"/>
            <a:ext cx="3281205" cy="246090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2000" y="3402000"/>
            <a:ext cx="4608000" cy="3456000"/>
          </a:xfrm>
          <a:prstGeom prst="rect">
            <a:avLst/>
          </a:prstGeom>
        </p:spPr>
      </p:pic>
      <p:pic>
        <p:nvPicPr>
          <p:cNvPr id="6" name="Picture 4" descr="J18312~087.jpg"/>
          <p:cNvPicPr>
            <a:picLocks noChangeAspect="1" noChangeArrowheads="1"/>
          </p:cNvPicPr>
          <p:nvPr/>
        </p:nvPicPr>
        <p:blipFill>
          <a:blip r:embed="rId5" cstate="print"/>
          <a:srcRect/>
          <a:stretch>
            <a:fillRect/>
          </a:stretch>
        </p:blipFill>
        <p:spPr bwMode="auto">
          <a:xfrm>
            <a:off x="7620000" y="0"/>
            <a:ext cx="4572000" cy="6858000"/>
          </a:xfrm>
          <a:prstGeom prst="rect">
            <a:avLst/>
          </a:prstGeom>
          <a:noFill/>
        </p:spPr>
      </p:pic>
      <p:sp>
        <p:nvSpPr>
          <p:cNvPr id="4" name="Title 3">
            <a:extLst>
              <a:ext uri="{FF2B5EF4-FFF2-40B4-BE49-F238E27FC236}">
                <a16:creationId xmlns="" xmlns:a16="http://schemas.microsoft.com/office/drawing/2014/main" id="{56B1BAE5-93C1-4E2E-8BF7-CE9B1BDFEF14}"/>
              </a:ext>
            </a:extLst>
          </p:cNvPr>
          <p:cNvSpPr>
            <a:spLocks noGrp="1"/>
          </p:cNvSpPr>
          <p:nvPr>
            <p:ph type="title"/>
          </p:nvPr>
        </p:nvSpPr>
        <p:spPr>
          <a:xfrm>
            <a:off x="407368" y="609600"/>
            <a:ext cx="4320480" cy="1143000"/>
          </a:xfrm>
        </p:spPr>
        <p:txBody>
          <a:bodyPr/>
          <a:lstStyle/>
          <a:p>
            <a:r>
              <a:rPr lang="en-GB" sz="3600" dirty="0"/>
              <a:t>Cankers and diebacks</a:t>
            </a:r>
          </a:p>
        </p:txBody>
      </p:sp>
    </p:spTree>
    <p:extLst>
      <p:ext uri="{BB962C8B-B14F-4D97-AF65-F5344CB8AC3E}">
        <p14:creationId xmlns:p14="http://schemas.microsoft.com/office/powerpoint/2010/main" val="3707808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Cankers and diebacks</a:t>
            </a:r>
          </a:p>
        </p:txBody>
      </p:sp>
      <p:sp>
        <p:nvSpPr>
          <p:cNvPr id="6" name="Content Placeholder 5">
            <a:extLst>
              <a:ext uri="{FF2B5EF4-FFF2-40B4-BE49-F238E27FC236}">
                <a16:creationId xmlns="" xmlns:a16="http://schemas.microsoft.com/office/drawing/2014/main" id="{7046BF26-F3D7-41F2-8DC5-BC7739C43713}"/>
              </a:ext>
            </a:extLst>
          </p:cNvPr>
          <p:cNvSpPr>
            <a:spLocks noGrp="1"/>
          </p:cNvSpPr>
          <p:nvPr>
            <p:ph idx="1"/>
          </p:nvPr>
        </p:nvSpPr>
        <p:spPr>
          <a:xfrm>
            <a:off x="914400" y="1981200"/>
            <a:ext cx="7629872" cy="4114800"/>
          </a:xfrm>
        </p:spPr>
        <p:txBody>
          <a:bodyPr/>
          <a:lstStyle/>
          <a:p>
            <a:r>
              <a:rPr lang="en-GB" dirty="0"/>
              <a:t>Canker = infection causing lesion on stem or branch</a:t>
            </a:r>
          </a:p>
          <a:p>
            <a:r>
              <a:rPr lang="en-GB" dirty="0"/>
              <a:t>May be flat, raised or sunken</a:t>
            </a:r>
          </a:p>
          <a:p>
            <a:r>
              <a:rPr lang="en-GB" dirty="0"/>
              <a:t>Some have associated bleeding of sap</a:t>
            </a:r>
          </a:p>
          <a:p>
            <a:r>
              <a:rPr lang="en-GB" dirty="0"/>
              <a:t>Can be fungal or bacterial</a:t>
            </a:r>
          </a:p>
          <a:p>
            <a:r>
              <a:rPr lang="en-GB" dirty="0"/>
              <a:t>May be other symptoms present (e.g. leaf spots) </a:t>
            </a:r>
          </a:p>
          <a:p>
            <a:endParaRPr lang="en-GB"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8513"/>
          <a:stretch/>
        </p:blipFill>
        <p:spPr>
          <a:xfrm>
            <a:off x="8839200" y="7376"/>
            <a:ext cx="3360000" cy="2053472"/>
          </a:xfrm>
          <a:prstGeom prst="rect">
            <a:avLst/>
          </a:prstGeom>
        </p:spPr>
      </p:pic>
      <p:pic>
        <p:nvPicPr>
          <p:cNvPr id="8" name="Picture 9" descr="T:\PLH\PLHB\Mycology\Images\Giberella circinata\pitch_canker_b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2060848"/>
            <a:ext cx="3351064"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9200" y="4342720"/>
            <a:ext cx="3360000" cy="2520000"/>
          </a:xfrm>
          <a:prstGeom prst="rect">
            <a:avLst/>
          </a:prstGeom>
        </p:spPr>
      </p:pic>
      <p:sp>
        <p:nvSpPr>
          <p:cNvPr id="9" name="TextBox 8">
            <a:extLst>
              <a:ext uri="{FF2B5EF4-FFF2-40B4-BE49-F238E27FC236}">
                <a16:creationId xmlns="" xmlns:a16="http://schemas.microsoft.com/office/drawing/2014/main" id="{CE506979-FB33-47FC-9822-C9EF0B5312FA}"/>
              </a:ext>
            </a:extLst>
          </p:cNvPr>
          <p:cNvSpPr txBox="1"/>
          <p:nvPr/>
        </p:nvSpPr>
        <p:spPr>
          <a:xfrm>
            <a:off x="410816" y="6096000"/>
            <a:ext cx="8280920" cy="276999"/>
          </a:xfrm>
          <a:prstGeom prst="rect">
            <a:avLst/>
          </a:prstGeom>
          <a:noFill/>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Photos: apple canker, pine</a:t>
            </a:r>
            <a:r>
              <a:rPr lang="en-GB" sz="1200" baseline="0" dirty="0"/>
              <a:t> pitch canker, horse chestnut bleeding canker</a:t>
            </a:r>
            <a:endParaRPr lang="en-GB" sz="1200" dirty="0"/>
          </a:p>
        </p:txBody>
      </p:sp>
    </p:spTree>
    <p:extLst>
      <p:ext uri="{BB962C8B-B14F-4D97-AF65-F5344CB8AC3E}">
        <p14:creationId xmlns:p14="http://schemas.microsoft.com/office/powerpoint/2010/main" val="197034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7828" y="3395207"/>
            <a:ext cx="4176466" cy="313235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3284" y="-160"/>
            <a:ext cx="3613461" cy="271009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6117" y="4191285"/>
            <a:ext cx="3515883" cy="2636912"/>
          </a:xfrm>
          <a:prstGeom prst="rect">
            <a:avLst/>
          </a:prstGeom>
        </p:spPr>
      </p:pic>
      <p:sp>
        <p:nvSpPr>
          <p:cNvPr id="2" name="Title 1">
            <a:extLst>
              <a:ext uri="{FF2B5EF4-FFF2-40B4-BE49-F238E27FC236}">
                <a16:creationId xmlns="" xmlns:a16="http://schemas.microsoft.com/office/drawing/2014/main" id="{C0B34BF6-5E1E-4E2C-8F4A-5DA3E528D2A0}"/>
              </a:ext>
            </a:extLst>
          </p:cNvPr>
          <p:cNvSpPr>
            <a:spLocks noGrp="1"/>
          </p:cNvSpPr>
          <p:nvPr>
            <p:ph type="title"/>
          </p:nvPr>
        </p:nvSpPr>
        <p:spPr>
          <a:xfrm>
            <a:off x="914400" y="609600"/>
            <a:ext cx="4237725" cy="1143000"/>
          </a:xfrm>
        </p:spPr>
        <p:txBody>
          <a:bodyPr/>
          <a:lstStyle/>
          <a:p>
            <a:r>
              <a:rPr lang="en-GB" sz="2800" dirty="0"/>
              <a:t>Examples of fungal and bacterial cankers and dieback.</a:t>
            </a:r>
          </a:p>
        </p:txBody>
      </p:sp>
      <p:sp>
        <p:nvSpPr>
          <p:cNvPr id="4" name="Content Placeholder 3">
            <a:extLst>
              <a:ext uri="{FF2B5EF4-FFF2-40B4-BE49-F238E27FC236}">
                <a16:creationId xmlns="" xmlns:a16="http://schemas.microsoft.com/office/drawing/2014/main" id="{C73AC86A-224F-44EE-BA8C-E0B466064905}"/>
              </a:ext>
            </a:extLst>
          </p:cNvPr>
          <p:cNvSpPr>
            <a:spLocks noGrp="1"/>
          </p:cNvSpPr>
          <p:nvPr>
            <p:ph idx="1"/>
          </p:nvPr>
        </p:nvSpPr>
        <p:spPr>
          <a:xfrm>
            <a:off x="914400" y="1981200"/>
            <a:ext cx="3237384" cy="4114800"/>
          </a:xfrm>
        </p:spPr>
        <p:txBody>
          <a:bodyPr/>
          <a:lstStyle/>
          <a:p>
            <a:pPr marL="0" indent="0">
              <a:buNone/>
            </a:pPr>
            <a:r>
              <a:rPr lang="en-GB" sz="2000" dirty="0"/>
              <a:t>Top left:</a:t>
            </a:r>
            <a:r>
              <a:rPr lang="en-GB" sz="2000" baseline="0" dirty="0"/>
              <a:t> apple canker </a:t>
            </a:r>
          </a:p>
          <a:p>
            <a:pPr marL="0" indent="0">
              <a:buNone/>
            </a:pPr>
            <a:r>
              <a:rPr lang="en-GB" sz="2000" baseline="0" dirty="0"/>
              <a:t>Top right: dieback of cotoneaster due to fireblight</a:t>
            </a:r>
          </a:p>
          <a:p>
            <a:pPr marL="0" indent="0">
              <a:buNone/>
            </a:pPr>
            <a:r>
              <a:rPr lang="en-GB" sz="2000" baseline="0" dirty="0"/>
              <a:t>Bottom: horse chestnut bleeding canker (note dried sap on bark)</a:t>
            </a:r>
            <a:endParaRPr lang="en-GB" sz="2000" dirty="0"/>
          </a:p>
          <a:p>
            <a:endParaRPr lang="en-GB" sz="2000" dirty="0"/>
          </a:p>
        </p:txBody>
      </p:sp>
      <p:pic>
        <p:nvPicPr>
          <p:cNvPr id="8" name="Picture 8" descr="FB crooking.jpg">
            <a:extLst>
              <a:ext uri="{FF2B5EF4-FFF2-40B4-BE49-F238E27FC236}">
                <a16:creationId xmlns="" xmlns:a16="http://schemas.microsoft.com/office/drawing/2014/main" id="{CDF25CEB-233D-4404-BB55-78D2A563AF9F}"/>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r="4771" b="16833"/>
          <a:stretch/>
        </p:blipFill>
        <p:spPr bwMode="auto">
          <a:xfrm>
            <a:off x="7968209" y="1281864"/>
            <a:ext cx="4223792" cy="271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830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A0CEC2A-B088-41E0-A7E3-C41A91FAAA78}"/>
              </a:ext>
            </a:extLst>
          </p:cNvPr>
          <p:cNvSpPr>
            <a:spLocks noGrp="1"/>
          </p:cNvSpPr>
          <p:nvPr>
            <p:ph idx="1"/>
          </p:nvPr>
        </p:nvSpPr>
        <p:spPr>
          <a:xfrm>
            <a:off x="914400" y="1981200"/>
            <a:ext cx="2629514" cy="4114800"/>
          </a:xfrm>
        </p:spPr>
        <p:txBody>
          <a:bodyPr/>
          <a:lstStyle/>
          <a:p>
            <a:pPr marL="0" indent="0">
              <a:buNone/>
            </a:pPr>
            <a:r>
              <a:rPr lang="en-GB" sz="1800" dirty="0"/>
              <a:t>Top left – </a:t>
            </a:r>
            <a:r>
              <a:rPr lang="en-GB" sz="1800" i="1" dirty="0"/>
              <a:t>Phytophthora</a:t>
            </a:r>
            <a:r>
              <a:rPr lang="en-GB" sz="1800" baseline="0" dirty="0"/>
              <a:t> root rot of box</a:t>
            </a:r>
          </a:p>
          <a:p>
            <a:pPr marL="0" indent="0">
              <a:buNone/>
            </a:pPr>
            <a:r>
              <a:rPr lang="en-GB" sz="1800" baseline="0" dirty="0"/>
              <a:t>Top right – bleeding canker of sycamore</a:t>
            </a:r>
          </a:p>
          <a:p>
            <a:pPr marL="0" indent="0">
              <a:buNone/>
            </a:pPr>
            <a:r>
              <a:rPr lang="en-GB" sz="1800" baseline="0" dirty="0"/>
              <a:t>Bottom left – </a:t>
            </a:r>
            <a:r>
              <a:rPr lang="en-GB" sz="1800" i="1" baseline="0" dirty="0"/>
              <a:t>P. ramorum </a:t>
            </a:r>
            <a:r>
              <a:rPr lang="en-GB" sz="1800" baseline="0" dirty="0"/>
              <a:t>on rhododendron</a:t>
            </a:r>
          </a:p>
          <a:p>
            <a:pPr marL="0" indent="0">
              <a:buNone/>
            </a:pPr>
            <a:r>
              <a:rPr lang="en-GB" sz="1800" baseline="0" dirty="0"/>
              <a:t>Bottom right – </a:t>
            </a:r>
            <a:r>
              <a:rPr lang="en-GB" sz="1800" i="1" baseline="0" dirty="0"/>
              <a:t>P. ramorum </a:t>
            </a:r>
            <a:r>
              <a:rPr lang="en-GB" sz="1800" baseline="0" dirty="0"/>
              <a:t>on camellia</a:t>
            </a:r>
            <a:endParaRPr lang="en-GB" sz="1800" dirty="0"/>
          </a:p>
          <a:p>
            <a:pPr marL="0" indent="0">
              <a:buNone/>
            </a:pPr>
            <a:endParaRPr lang="en-GB" sz="1800" dirty="0"/>
          </a:p>
        </p:txBody>
      </p:sp>
      <p:pic>
        <p:nvPicPr>
          <p:cNvPr id="4" name="Picture 3" descr="Box Phytophthora 2.JPG"/>
          <p:cNvPicPr>
            <a:picLocks noChangeAspect="1"/>
          </p:cNvPicPr>
          <p:nvPr/>
        </p:nvPicPr>
        <p:blipFill>
          <a:blip r:embed="rId3" cstate="print"/>
          <a:stretch>
            <a:fillRect/>
          </a:stretch>
        </p:blipFill>
        <p:spPr>
          <a:xfrm>
            <a:off x="3775199" y="-10824"/>
            <a:ext cx="4208167" cy="3156475"/>
          </a:xfrm>
          <a:prstGeom prst="rect">
            <a:avLst/>
          </a:prstGeom>
        </p:spPr>
      </p:pic>
      <p:pic>
        <p:nvPicPr>
          <p:cNvPr id="5" name="Picture 4" descr="Sycamore Phytophthora 5.JPG"/>
          <p:cNvPicPr>
            <a:picLocks noChangeAspect="1"/>
          </p:cNvPicPr>
          <p:nvPr/>
        </p:nvPicPr>
        <p:blipFill>
          <a:blip r:embed="rId4" cstate="print"/>
          <a:stretch>
            <a:fillRect/>
          </a:stretch>
        </p:blipFill>
        <p:spPr>
          <a:xfrm>
            <a:off x="7983366" y="0"/>
            <a:ext cx="4208633" cy="3156475"/>
          </a:xfrm>
          <a:prstGeom prst="rect">
            <a:avLst/>
          </a:prstGeom>
        </p:spPr>
      </p:pic>
      <p:pic>
        <p:nvPicPr>
          <p:cNvPr id="3079"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19912" b="9350"/>
          <a:stretch/>
        </p:blipFill>
        <p:spPr bwMode="auto">
          <a:xfrm>
            <a:off x="7969574" y="3427288"/>
            <a:ext cx="4222425" cy="297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T:\PLH\PLHB\Mycology\P.kernovii\Truro 1 09 04\DSCF042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5199" y="3427288"/>
            <a:ext cx="3963090" cy="29723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0EDA2A08-B9EF-4B03-AE40-4B49906825C8}"/>
              </a:ext>
            </a:extLst>
          </p:cNvPr>
          <p:cNvSpPr>
            <a:spLocks noGrp="1"/>
          </p:cNvSpPr>
          <p:nvPr>
            <p:ph type="title"/>
          </p:nvPr>
        </p:nvSpPr>
        <p:spPr>
          <a:xfrm>
            <a:off x="407368" y="581172"/>
            <a:ext cx="7924800" cy="1143000"/>
          </a:xfrm>
        </p:spPr>
        <p:txBody>
          <a:bodyPr/>
          <a:lstStyle/>
          <a:p>
            <a:r>
              <a:rPr lang="en-GB" dirty="0"/>
              <a:t>Phytophthora diseases</a:t>
            </a:r>
          </a:p>
        </p:txBody>
      </p:sp>
    </p:spTree>
    <p:extLst>
      <p:ext uri="{BB962C8B-B14F-4D97-AF65-F5344CB8AC3E}">
        <p14:creationId xmlns:p14="http://schemas.microsoft.com/office/powerpoint/2010/main" val="3496138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i="1" dirty="0"/>
              <a:t>Phytophthora</a:t>
            </a:r>
            <a:r>
              <a:rPr lang="en-GB" dirty="0"/>
              <a:t> diseases</a:t>
            </a:r>
          </a:p>
        </p:txBody>
      </p:sp>
      <p:sp>
        <p:nvSpPr>
          <p:cNvPr id="2" name="Content Placeholder 1">
            <a:extLst>
              <a:ext uri="{FF2B5EF4-FFF2-40B4-BE49-F238E27FC236}">
                <a16:creationId xmlns="" xmlns:a16="http://schemas.microsoft.com/office/drawing/2014/main" id="{1B870796-BB88-4EDA-8E86-DC1ED4C0586D}"/>
              </a:ext>
            </a:extLst>
          </p:cNvPr>
          <p:cNvSpPr>
            <a:spLocks noGrp="1"/>
          </p:cNvSpPr>
          <p:nvPr>
            <p:ph idx="1"/>
          </p:nvPr>
        </p:nvSpPr>
        <p:spPr>
          <a:xfrm>
            <a:off x="914400" y="1981200"/>
            <a:ext cx="5037584" cy="3175992"/>
          </a:xfrm>
        </p:spPr>
        <p:txBody>
          <a:bodyPr/>
          <a:lstStyle/>
          <a:p>
            <a:pPr marL="285750" indent="-285750">
              <a:buFont typeface="Arial" panose="020B0604020202020204" pitchFamily="34" charset="0"/>
              <a:buChar char="•"/>
            </a:pPr>
            <a:r>
              <a:rPr lang="en-GB" sz="2800" dirty="0"/>
              <a:t>Fungus-like organisms</a:t>
            </a:r>
          </a:p>
          <a:p>
            <a:pPr marL="285750" indent="-285750">
              <a:buFont typeface="Arial" panose="020B0604020202020204" pitchFamily="34" charset="0"/>
              <a:buChar char="•"/>
            </a:pPr>
            <a:r>
              <a:rPr lang="en-GB" sz="2800" dirty="0"/>
              <a:t>Many different species</a:t>
            </a:r>
          </a:p>
          <a:p>
            <a:pPr marL="285750" indent="-285750">
              <a:buFont typeface="Arial" panose="020B0604020202020204" pitchFamily="34" charset="0"/>
              <a:buChar char="•"/>
            </a:pPr>
            <a:r>
              <a:rPr lang="en-GB" sz="2800" dirty="0"/>
              <a:t>Some cause root and stem base decay</a:t>
            </a:r>
          </a:p>
          <a:p>
            <a:pPr marL="285750" indent="-285750">
              <a:buFont typeface="Arial" panose="020B0604020202020204" pitchFamily="34" charset="0"/>
              <a:buChar char="•"/>
            </a:pPr>
            <a:r>
              <a:rPr lang="en-GB" sz="2800" dirty="0"/>
              <a:t>Some affect aerial parts</a:t>
            </a:r>
          </a:p>
          <a:p>
            <a:pPr marL="285750" indent="-285750">
              <a:buFont typeface="Arial" panose="020B0604020202020204" pitchFamily="34" charset="0"/>
              <a:buChar char="•"/>
            </a:pPr>
            <a:r>
              <a:rPr lang="en-GB" sz="2800" dirty="0"/>
              <a:t>Some can do both</a:t>
            </a:r>
          </a:p>
          <a:p>
            <a:endParaRPr lang="en-GB" dirty="0"/>
          </a:p>
        </p:txBody>
      </p:sp>
      <p:pic>
        <p:nvPicPr>
          <p:cNvPr id="10" name="Picture 3" descr="D:\powerpoint\124.jpg"/>
          <p:cNvPicPr>
            <a:picLocks noChangeAspect="1" noChangeArrowheads="1"/>
          </p:cNvPicPr>
          <p:nvPr/>
        </p:nvPicPr>
        <p:blipFill rotWithShape="1">
          <a:blip r:embed="rId3">
            <a:extLst>
              <a:ext uri="{28A0092B-C50C-407E-A947-70E740481C1C}">
                <a14:useLocalDpi xmlns:a14="http://schemas.microsoft.com/office/drawing/2010/main" val="0"/>
              </a:ext>
            </a:extLst>
          </a:blip>
          <a:srcRect l="27836"/>
          <a:stretch/>
        </p:blipFill>
        <p:spPr bwMode="auto">
          <a:xfrm>
            <a:off x="5951984" y="2800872"/>
            <a:ext cx="2787404" cy="252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otato blight 6.JPG"/>
          <p:cNvPicPr>
            <a:picLocks noChangeAspect="1"/>
          </p:cNvPicPr>
          <p:nvPr/>
        </p:nvPicPr>
        <p:blipFill>
          <a:blip r:embed="rId4" cstate="print"/>
          <a:stretch>
            <a:fillRect/>
          </a:stretch>
        </p:blipFill>
        <p:spPr>
          <a:xfrm>
            <a:off x="8328248" y="1186836"/>
            <a:ext cx="3579396" cy="2520000"/>
          </a:xfrm>
          <a:prstGeom prst="rect">
            <a:avLst/>
          </a:prstGeom>
        </p:spPr>
      </p:pic>
      <p:pic>
        <p:nvPicPr>
          <p:cNvPr id="12" name="Picture 11" descr="D:\powerpoint\J6759~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4159" y="4284072"/>
            <a:ext cx="3898187" cy="252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233D320E-41BD-4A2F-8615-7F46C1769984}"/>
              </a:ext>
            </a:extLst>
          </p:cNvPr>
          <p:cNvSpPr txBox="1"/>
          <p:nvPr/>
        </p:nvSpPr>
        <p:spPr>
          <a:xfrm>
            <a:off x="3957842" y="6140544"/>
            <a:ext cx="4104456" cy="276999"/>
          </a:xfrm>
          <a:prstGeom prst="rect">
            <a:avLst/>
          </a:prstGeom>
          <a:noFill/>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Photos: potato blight, sporangium, red</a:t>
            </a:r>
            <a:r>
              <a:rPr lang="en-GB" sz="1200" baseline="0" dirty="0"/>
              <a:t> core of strawberry</a:t>
            </a:r>
            <a:endParaRPr lang="en-GB" sz="1200" dirty="0"/>
          </a:p>
        </p:txBody>
      </p:sp>
    </p:spTree>
    <p:extLst>
      <p:ext uri="{BB962C8B-B14F-4D97-AF65-F5344CB8AC3E}">
        <p14:creationId xmlns:p14="http://schemas.microsoft.com/office/powerpoint/2010/main" val="769794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eony ringspot virus 2.JPG"/>
          <p:cNvPicPr>
            <a:picLocks noChangeAspect="1"/>
          </p:cNvPicPr>
          <p:nvPr/>
        </p:nvPicPr>
        <p:blipFill>
          <a:blip r:embed="rId3" cstate="print"/>
          <a:stretch>
            <a:fillRect/>
          </a:stretch>
        </p:blipFill>
        <p:spPr>
          <a:xfrm>
            <a:off x="7785750" y="0"/>
            <a:ext cx="3963136" cy="2972352"/>
          </a:xfrm>
          <a:prstGeom prst="rect">
            <a:avLst/>
          </a:prstGeom>
        </p:spPr>
      </p:pic>
      <p:pic>
        <p:nvPicPr>
          <p:cNvPr id="9" name="Picture 5" descr="U:\RICK\PSTVd\images\PD pot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200" y="3789040"/>
            <a:ext cx="4425147" cy="29523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lose up 2 j11851~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9831" y="3197853"/>
            <a:ext cx="3793561" cy="2846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6884E85D-CF18-4657-9174-B2C62DACC5A2}"/>
              </a:ext>
            </a:extLst>
          </p:cNvPr>
          <p:cNvSpPr>
            <a:spLocks noGrp="1"/>
          </p:cNvSpPr>
          <p:nvPr>
            <p:ph type="title"/>
          </p:nvPr>
        </p:nvSpPr>
        <p:spPr>
          <a:xfrm>
            <a:off x="914400" y="609600"/>
            <a:ext cx="6333728" cy="1143000"/>
          </a:xfrm>
        </p:spPr>
        <p:txBody>
          <a:bodyPr/>
          <a:lstStyle/>
          <a:p>
            <a:r>
              <a:rPr lang="en-GB" dirty="0"/>
              <a:t>Viruses, viroids &amp; phytoplasmas</a:t>
            </a:r>
          </a:p>
        </p:txBody>
      </p:sp>
      <p:pic>
        <p:nvPicPr>
          <p:cNvPr id="5" name="Picture 4" descr="Hellebore black death 2.JPG"/>
          <p:cNvPicPr>
            <a:picLocks noChangeAspect="1"/>
          </p:cNvPicPr>
          <p:nvPr/>
        </p:nvPicPr>
        <p:blipFill>
          <a:blip r:embed="rId6" cstate="print"/>
          <a:stretch>
            <a:fillRect/>
          </a:stretch>
        </p:blipFill>
        <p:spPr>
          <a:xfrm>
            <a:off x="3964684" y="1988840"/>
            <a:ext cx="3963136" cy="2972352"/>
          </a:xfrm>
          <a:prstGeom prst="rect">
            <a:avLst/>
          </a:prstGeom>
        </p:spPr>
      </p:pic>
      <p:sp>
        <p:nvSpPr>
          <p:cNvPr id="10" name="TextBox 9">
            <a:extLst>
              <a:ext uri="{FF2B5EF4-FFF2-40B4-BE49-F238E27FC236}">
                <a16:creationId xmlns="" xmlns:a16="http://schemas.microsoft.com/office/drawing/2014/main" id="{4A22553A-6934-4D24-B272-3008CCB999F3}"/>
              </a:ext>
            </a:extLst>
          </p:cNvPr>
          <p:cNvSpPr txBox="1"/>
          <p:nvPr/>
        </p:nvSpPr>
        <p:spPr>
          <a:xfrm>
            <a:off x="4871864" y="6069551"/>
            <a:ext cx="6912768" cy="461665"/>
          </a:xfrm>
          <a:prstGeom prst="rect">
            <a:avLst/>
          </a:prstGeom>
          <a:noFill/>
        </p:spPr>
        <p:txBody>
          <a:bodyPr wrap="square">
            <a:spAutoFit/>
          </a:bodyPr>
          <a:lstStyle/>
          <a:p>
            <a:r>
              <a:rPr lang="en-GB" sz="1200" dirty="0"/>
              <a:t>Photos: Top: paeony</a:t>
            </a:r>
            <a:r>
              <a:rPr lang="en-GB" sz="1200" baseline="0" dirty="0"/>
              <a:t> ringspot virus, Middle: hellebore black death (hellebore net necrosis virus), Bottom left: potato spindle tuber viroid, Bottom right: aster yellows phytoplasma on delphinium</a:t>
            </a:r>
            <a:endParaRPr lang="en-GB" sz="1200" dirty="0"/>
          </a:p>
        </p:txBody>
      </p:sp>
    </p:spTree>
    <p:extLst>
      <p:ext uri="{BB962C8B-B14F-4D97-AF65-F5344CB8AC3E}">
        <p14:creationId xmlns:p14="http://schemas.microsoft.com/office/powerpoint/2010/main" val="2030166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Viruses, viroids &amp; phytoplasmas</a:t>
            </a:r>
          </a:p>
        </p:txBody>
      </p:sp>
      <p:sp>
        <p:nvSpPr>
          <p:cNvPr id="2" name="Content Placeholder 1">
            <a:extLst>
              <a:ext uri="{FF2B5EF4-FFF2-40B4-BE49-F238E27FC236}">
                <a16:creationId xmlns="" xmlns:a16="http://schemas.microsoft.com/office/drawing/2014/main" id="{B4469FBA-5487-47C6-8BA4-4A6B05A753DE}"/>
              </a:ext>
            </a:extLst>
          </p:cNvPr>
          <p:cNvSpPr>
            <a:spLocks noGrp="1"/>
          </p:cNvSpPr>
          <p:nvPr>
            <p:ph idx="1"/>
          </p:nvPr>
        </p:nvSpPr>
        <p:spPr>
          <a:xfrm>
            <a:off x="914400" y="1981200"/>
            <a:ext cx="4519316" cy="4114800"/>
          </a:xfrm>
        </p:spPr>
        <p:txBody>
          <a:bodyPr/>
          <a:lstStyle/>
          <a:p>
            <a:r>
              <a:rPr lang="en-GB" sz="2400" dirty="0"/>
              <a:t>Huge range of symptoms</a:t>
            </a:r>
          </a:p>
          <a:p>
            <a:r>
              <a:rPr lang="en-GB" sz="2400" dirty="0"/>
              <a:t>Mottles, mosaics, stripes, spots, rings, patterns</a:t>
            </a:r>
          </a:p>
          <a:p>
            <a:r>
              <a:rPr lang="en-GB" sz="2400" dirty="0"/>
              <a:t>Symptoms can affect leaves, flowers and fruit</a:t>
            </a:r>
          </a:p>
          <a:p>
            <a:r>
              <a:rPr lang="en-GB" sz="2400" dirty="0"/>
              <a:t>Insects are common vectors, but there are many others</a:t>
            </a:r>
          </a:p>
          <a:p>
            <a:r>
              <a:rPr lang="en-GB" sz="2400" dirty="0"/>
              <a:t>Some are mechanically transmitted</a:t>
            </a:r>
          </a:p>
          <a:p>
            <a:endParaRPr lang="en-GB" sz="2400" dirty="0"/>
          </a:p>
        </p:txBody>
      </p:sp>
      <p:pic>
        <p:nvPicPr>
          <p:cNvPr id="8" name="Picture 7" descr="M:\Documents and Settings\clane\Desktop\RBG lecture images\Viruses em_tombu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0651" y="1232616"/>
            <a:ext cx="3156224"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Dahlia - TSWV8.JPG"/>
          <p:cNvPicPr>
            <a:picLocks noChangeAspect="1"/>
          </p:cNvPicPr>
          <p:nvPr/>
        </p:nvPicPr>
        <p:blipFill>
          <a:blip r:embed="rId4" cstate="print"/>
          <a:stretch>
            <a:fillRect/>
          </a:stretch>
        </p:blipFill>
        <p:spPr>
          <a:xfrm>
            <a:off x="8839200" y="4303861"/>
            <a:ext cx="3360000" cy="2520000"/>
          </a:xfrm>
          <a:prstGeom prst="rect">
            <a:avLst/>
          </a:prstGeom>
        </p:spPr>
      </p:pic>
      <p:pic>
        <p:nvPicPr>
          <p:cNvPr id="9" name="Picture 6" descr="C:\Documents and Settings\ibarker\My Documents\images\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5672946" y="1669561"/>
            <a:ext cx="3616744" cy="252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 xmlns:a16="http://schemas.microsoft.com/office/drawing/2014/main" id="{85EF8301-23C0-43D5-A6F0-E3F8354CBBEB}"/>
              </a:ext>
            </a:extLst>
          </p:cNvPr>
          <p:cNvSpPr txBox="1"/>
          <p:nvPr/>
        </p:nvSpPr>
        <p:spPr>
          <a:xfrm>
            <a:off x="5951984" y="5862935"/>
            <a:ext cx="2647986" cy="461665"/>
          </a:xfrm>
          <a:prstGeom prst="rect">
            <a:avLst/>
          </a:prstGeom>
          <a:noFill/>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Photos: Cucumber</a:t>
            </a:r>
            <a:r>
              <a:rPr lang="en-GB" sz="1200" baseline="0" dirty="0"/>
              <a:t> mosaic virus, tomato spotted wilt virus on dahlia</a:t>
            </a:r>
          </a:p>
        </p:txBody>
      </p:sp>
    </p:spTree>
    <p:extLst>
      <p:ext uri="{BB962C8B-B14F-4D97-AF65-F5344CB8AC3E}">
        <p14:creationId xmlns:p14="http://schemas.microsoft.com/office/powerpoint/2010/main" val="165037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75520" y="188640"/>
            <a:ext cx="6696744" cy="1143000"/>
          </a:xfrm>
        </p:spPr>
        <p:txBody>
          <a:bodyPr>
            <a:noAutofit/>
          </a:bodyPr>
          <a:lstStyle/>
          <a:p>
            <a:r>
              <a:rPr lang="en-GB" sz="3600" dirty="0"/>
              <a:t>Contents</a:t>
            </a:r>
          </a:p>
        </p:txBody>
      </p:sp>
      <p:sp>
        <p:nvSpPr>
          <p:cNvPr id="5" name="TextBox 4"/>
          <p:cNvSpPr txBox="1"/>
          <p:nvPr/>
        </p:nvSpPr>
        <p:spPr>
          <a:xfrm>
            <a:off x="2254482" y="1541772"/>
            <a:ext cx="6192687" cy="3416320"/>
          </a:xfrm>
          <a:prstGeom prst="rect">
            <a:avLst/>
          </a:prstGeom>
          <a:noFill/>
        </p:spPr>
        <p:txBody>
          <a:bodyPr wrap="square" rtlCol="0">
            <a:spAutoFit/>
          </a:bodyPr>
          <a:lstStyle/>
          <a:p>
            <a:r>
              <a:rPr lang="en-GB" sz="2800" dirty="0"/>
              <a:t>Diseases</a:t>
            </a:r>
          </a:p>
          <a:p>
            <a:pPr marL="914400" lvl="1" indent="-457200">
              <a:buFont typeface="Arial" panose="020B0604020202020204" pitchFamily="34" charset="0"/>
              <a:buChar char="•"/>
            </a:pPr>
            <a:r>
              <a:rPr lang="en-GB" sz="2800" dirty="0"/>
              <a:t>Causes of disease</a:t>
            </a:r>
          </a:p>
          <a:p>
            <a:pPr marL="914400" lvl="1" indent="-457200">
              <a:buFont typeface="Arial" panose="020B0604020202020204" pitchFamily="34" charset="0"/>
              <a:buChar char="•"/>
            </a:pPr>
            <a:r>
              <a:rPr lang="en-GB" sz="2800" dirty="0"/>
              <a:t>Types of disease affecting different parts of the plant</a:t>
            </a:r>
          </a:p>
          <a:p>
            <a:pPr marL="1371600" lvl="2" indent="-457200">
              <a:buFont typeface="Arial" panose="020B0604020202020204" pitchFamily="34" charset="0"/>
              <a:buChar char="•"/>
            </a:pPr>
            <a:r>
              <a:rPr lang="en-GB" sz="2000" dirty="0"/>
              <a:t>Common symptoms</a:t>
            </a:r>
          </a:p>
          <a:p>
            <a:r>
              <a:rPr lang="en-GB" sz="2800" dirty="0"/>
              <a:t>Pests</a:t>
            </a:r>
          </a:p>
          <a:p>
            <a:pPr marL="914400" lvl="1" indent="-457200">
              <a:buFont typeface="Arial" panose="020B0604020202020204" pitchFamily="34" charset="0"/>
              <a:buChar char="•"/>
            </a:pPr>
            <a:r>
              <a:rPr lang="en-GB" sz="2800" dirty="0"/>
              <a:t>Groups of pests</a:t>
            </a:r>
          </a:p>
          <a:p>
            <a:pPr marL="914400" lvl="1" indent="-457200">
              <a:buFont typeface="Arial" panose="020B0604020202020204" pitchFamily="34" charset="0"/>
              <a:buChar char="•"/>
            </a:pPr>
            <a:r>
              <a:rPr lang="en-GB" sz="2800" dirty="0"/>
              <a:t>Symptoms caused</a:t>
            </a:r>
          </a:p>
        </p:txBody>
      </p:sp>
      <p:pic>
        <p:nvPicPr>
          <p:cNvPr id="6" name="Picture 5" descr="Rose powdery mildew 1.JPG"/>
          <p:cNvPicPr>
            <a:picLocks noChangeAspect="1"/>
          </p:cNvPicPr>
          <p:nvPr/>
        </p:nvPicPr>
        <p:blipFill>
          <a:blip r:embed="rId3" cstate="print"/>
          <a:stretch>
            <a:fillRect/>
          </a:stretch>
        </p:blipFill>
        <p:spPr>
          <a:xfrm>
            <a:off x="9024512" y="1196752"/>
            <a:ext cx="1680000" cy="1260000"/>
          </a:xfrm>
          <a:prstGeom prst="rect">
            <a:avLst/>
          </a:prstGeom>
        </p:spPr>
      </p:pic>
      <p:pic>
        <p:nvPicPr>
          <p:cNvPr id="8" name="Picture 7" descr="Yucca Coniothyrium 1.JPG"/>
          <p:cNvPicPr>
            <a:picLocks noChangeAspect="1"/>
          </p:cNvPicPr>
          <p:nvPr/>
        </p:nvPicPr>
        <p:blipFill>
          <a:blip r:embed="rId4" cstate="print"/>
          <a:stretch>
            <a:fillRect/>
          </a:stretch>
        </p:blipFill>
        <p:spPr>
          <a:xfrm>
            <a:off x="9024512" y="2420888"/>
            <a:ext cx="1680000" cy="1440000"/>
          </a:xfrm>
          <a:prstGeom prst="rect">
            <a:avLst/>
          </a:prstGeom>
        </p:spPr>
      </p:pic>
      <p:pic>
        <p:nvPicPr>
          <p:cNvPr id="9" name="Picture 8" descr="Mullein moth 2.JPG"/>
          <p:cNvPicPr>
            <a:picLocks noChangeAspect="1"/>
          </p:cNvPicPr>
          <p:nvPr/>
        </p:nvPicPr>
        <p:blipFill>
          <a:blip r:embed="rId5" cstate="print"/>
          <a:stretch>
            <a:fillRect/>
          </a:stretch>
        </p:blipFill>
        <p:spPr>
          <a:xfrm>
            <a:off x="9024512" y="3861048"/>
            <a:ext cx="1680000" cy="1476000"/>
          </a:xfrm>
          <a:prstGeom prst="rect">
            <a:avLst/>
          </a:prstGeom>
        </p:spPr>
      </p:pic>
      <p:pic>
        <p:nvPicPr>
          <p:cNvPr id="10" name="Picture 3" descr="U:\visit reports\RC at Lees &amp; co - A.chinensis Sep05\A.chinensi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4512" y="5310000"/>
            <a:ext cx="1643488" cy="154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Documents and Settings\ibarker\My Documents\images\1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1487487" y="5593016"/>
            <a:ext cx="1808362" cy="126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7808" y="5593016"/>
            <a:ext cx="1680000" cy="12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0" descr="U:\Current work\Aleyrodidae\Pictures\Colour photographs\Bemisia tabaci\Bemtab adult j10589~05.jpg"/>
          <p:cNvPicPr>
            <a:picLocks noChangeAspect="1" noChangeArrowheads="1"/>
          </p:cNvPicPr>
          <p:nvPr/>
        </p:nvPicPr>
        <p:blipFill>
          <a:blip r:embed="rId9" cstate="print">
            <a:extLst>
              <a:ext uri="{28A0092B-C50C-407E-A947-70E740481C1C}">
                <a14:useLocalDpi xmlns:a14="http://schemas.microsoft.com/office/drawing/2010/main" val="0"/>
              </a:ext>
            </a:extLst>
          </a:blip>
          <a:srcRect l="28000" r="14999"/>
          <a:stretch>
            <a:fillRect/>
          </a:stretch>
        </p:blipFill>
        <p:spPr bwMode="auto">
          <a:xfrm>
            <a:off x="3287688" y="5593016"/>
            <a:ext cx="1071000" cy="12598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58444" y="5593008"/>
            <a:ext cx="1693741" cy="1259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04360" y="5593016"/>
            <a:ext cx="1320152" cy="1260000"/>
          </a:xfrm>
          <a:prstGeom prst="rect">
            <a:avLst/>
          </a:prstGeom>
        </p:spPr>
      </p:pic>
    </p:spTree>
    <p:extLst>
      <p:ext uri="{BB962C8B-B14F-4D97-AF65-F5344CB8AC3E}">
        <p14:creationId xmlns:p14="http://schemas.microsoft.com/office/powerpoint/2010/main" val="3410704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Documents and Settings\ibarker\My Documents\images\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616280" y="10102"/>
            <a:ext cx="3575720" cy="253212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 xmlns:a16="http://schemas.microsoft.com/office/drawing/2014/main" id="{82EE2367-3297-439A-ADF4-2897F896857B}"/>
              </a:ext>
            </a:extLst>
          </p:cNvPr>
          <p:cNvSpPr>
            <a:spLocks noGrp="1"/>
          </p:cNvSpPr>
          <p:nvPr>
            <p:ph type="title"/>
          </p:nvPr>
        </p:nvSpPr>
        <p:spPr/>
        <p:txBody>
          <a:bodyPr/>
          <a:lstStyle/>
          <a:p>
            <a:r>
              <a:rPr lang="en-GB" dirty="0"/>
              <a:t>Examples of virus symptoms</a:t>
            </a:r>
          </a:p>
        </p:txBody>
      </p:sp>
      <p:sp>
        <p:nvSpPr>
          <p:cNvPr id="4" name="Content Placeholder 3">
            <a:extLst>
              <a:ext uri="{FF2B5EF4-FFF2-40B4-BE49-F238E27FC236}">
                <a16:creationId xmlns="" xmlns:a16="http://schemas.microsoft.com/office/drawing/2014/main" id="{88ED7DD4-DEE6-433E-84DC-BD41A232F61C}"/>
              </a:ext>
            </a:extLst>
          </p:cNvPr>
          <p:cNvSpPr>
            <a:spLocks noGrp="1"/>
          </p:cNvSpPr>
          <p:nvPr>
            <p:ph idx="1"/>
          </p:nvPr>
        </p:nvSpPr>
        <p:spPr>
          <a:xfrm>
            <a:off x="914400" y="1981200"/>
            <a:ext cx="4572351" cy="4114800"/>
          </a:xfrm>
        </p:spPr>
        <p:txBody>
          <a:bodyPr/>
          <a:lstStyle/>
          <a:p>
            <a:pPr marL="0" indent="0">
              <a:buNone/>
            </a:pPr>
            <a:r>
              <a:rPr lang="en-GB" sz="2000" dirty="0"/>
              <a:t>From Top: </a:t>
            </a:r>
          </a:p>
          <a:p>
            <a:r>
              <a:rPr lang="en-GB" sz="2000" dirty="0"/>
              <a:t>Mosaic symptom on leaves and fruit caused by cucumber mosaic virus</a:t>
            </a:r>
          </a:p>
          <a:p>
            <a:r>
              <a:rPr lang="en-GB" sz="2000" dirty="0"/>
              <a:t>Rings and patterns caused by Paeony ringspot virus</a:t>
            </a:r>
          </a:p>
          <a:p>
            <a:r>
              <a:rPr lang="en-GB" sz="2000" dirty="0"/>
              <a:t>Uneven fruit ripening and leaf distortion caused by Pepino mosaic virus.</a:t>
            </a:r>
          </a:p>
          <a:p>
            <a:r>
              <a:rPr lang="en-GB" sz="2000" dirty="0"/>
              <a:t>Chlorotic spots and rings on Prunus leaves and fruit caused by Plum pox virus</a:t>
            </a:r>
          </a:p>
          <a:p>
            <a:pPr marL="0" indent="0">
              <a:buNone/>
            </a:pPr>
            <a:endParaRPr lang="en-GB" sz="2000" dirty="0"/>
          </a:p>
        </p:txBody>
      </p:sp>
      <p:pic>
        <p:nvPicPr>
          <p:cNvPr id="5" name="Picture 4" descr="Paeony ringspot virus.JPG">
            <a:extLst>
              <a:ext uri="{FF2B5EF4-FFF2-40B4-BE49-F238E27FC236}">
                <a16:creationId xmlns="" xmlns:a16="http://schemas.microsoft.com/office/drawing/2014/main" id="{378FA9A6-7EDF-4B6F-B2C0-883D940FECBC}"/>
              </a:ext>
            </a:extLst>
          </p:cNvPr>
          <p:cNvPicPr>
            <a:picLocks noChangeAspect="1"/>
          </p:cNvPicPr>
          <p:nvPr/>
        </p:nvPicPr>
        <p:blipFill>
          <a:blip r:embed="rId4" cstate="print"/>
          <a:stretch>
            <a:fillRect/>
          </a:stretch>
        </p:blipFill>
        <p:spPr>
          <a:xfrm>
            <a:off x="6359387" y="1122143"/>
            <a:ext cx="3165376" cy="2374032"/>
          </a:xfrm>
          <a:prstGeom prst="rect">
            <a:avLst/>
          </a:prstGeom>
        </p:spPr>
      </p:pic>
      <p:pic>
        <p:nvPicPr>
          <p:cNvPr id="6" name="Picture Placeholder 8">
            <a:extLst>
              <a:ext uri="{FF2B5EF4-FFF2-40B4-BE49-F238E27FC236}">
                <a16:creationId xmlns="" xmlns:a16="http://schemas.microsoft.com/office/drawing/2014/main" id="{A254D109-7AEB-49F5-85B0-59B92C91C70F}"/>
              </a:ext>
            </a:extLst>
          </p:cNvPr>
          <p:cNvPicPr>
            <a:picLocks noChangeAspect="1"/>
          </p:cNvPicPr>
          <p:nvPr/>
        </p:nvPicPr>
        <p:blipFill>
          <a:blip r:embed="rId5" cstate="print">
            <a:extLst>
              <a:ext uri="{28A0092B-C50C-407E-A947-70E740481C1C}">
                <a14:useLocalDpi xmlns:a14="http://schemas.microsoft.com/office/drawing/2010/main" val="0"/>
              </a:ext>
            </a:extLst>
          </a:blip>
          <a:srcRect t="17" b="17"/>
          <a:stretch>
            <a:fillRect/>
          </a:stretch>
        </p:blipFill>
        <p:spPr>
          <a:xfrm>
            <a:off x="6238062" y="5141675"/>
            <a:ext cx="2361470" cy="1771103"/>
          </a:xfrm>
          <a:prstGeom prst="rect">
            <a:avLst/>
          </a:prstGeom>
        </p:spPr>
      </p:pic>
      <p:pic>
        <p:nvPicPr>
          <p:cNvPr id="7" name="Picture 2" descr="Image result for plum pox virus">
            <a:extLst>
              <a:ext uri="{FF2B5EF4-FFF2-40B4-BE49-F238E27FC236}">
                <a16:creationId xmlns="" xmlns:a16="http://schemas.microsoft.com/office/drawing/2014/main" id="{A250208C-6E2C-4ECE-B0AA-AF5E0D13E255}"/>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l="18443" t="18278" b="18759"/>
          <a:stretch/>
        </p:blipFill>
        <p:spPr bwMode="auto">
          <a:xfrm>
            <a:off x="8599532" y="4950462"/>
            <a:ext cx="2870434" cy="19581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T:\PLH\PLHB\Virology\PHOTOS\PepMV\For Jane Polsen\fruit.tif">
            <a:extLst>
              <a:ext uri="{FF2B5EF4-FFF2-40B4-BE49-F238E27FC236}">
                <a16:creationId xmlns="" xmlns:a16="http://schemas.microsoft.com/office/drawing/2014/main" id="{89554B18-6E04-44CD-9C09-E21DE76543C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84"/>
          <a:stretch/>
        </p:blipFill>
        <p:spPr bwMode="auto">
          <a:xfrm>
            <a:off x="6222770" y="3187640"/>
            <a:ext cx="3007204" cy="19581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T:\PLH\PLHB\Virology\PHOTOS\PepMV\For Jane Polsen\nettle head.jpg">
            <a:extLst>
              <a:ext uri="{FF2B5EF4-FFF2-40B4-BE49-F238E27FC236}">
                <a16:creationId xmlns="" xmlns:a16="http://schemas.microsoft.com/office/drawing/2014/main" id="{34B35E6C-E3AA-4FC0-80D3-B24504D1F9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29974" y="3187640"/>
            <a:ext cx="2976010" cy="1958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357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D0DBB2EA-D367-4A29-9A6B-F70F377CA7FD}"/>
              </a:ext>
            </a:extLst>
          </p:cNvPr>
          <p:cNvSpPr>
            <a:spLocks noGrp="1"/>
          </p:cNvSpPr>
          <p:nvPr>
            <p:ph type="title"/>
          </p:nvPr>
        </p:nvSpPr>
        <p:spPr/>
        <p:txBody>
          <a:bodyPr/>
          <a:lstStyle/>
          <a:p>
            <a:r>
              <a:rPr lang="en-GB" dirty="0"/>
              <a:t>Plant diseases</a:t>
            </a:r>
          </a:p>
        </p:txBody>
      </p:sp>
    </p:spTree>
    <p:extLst>
      <p:ext uri="{BB962C8B-B14F-4D97-AF65-F5344CB8AC3E}">
        <p14:creationId xmlns:p14="http://schemas.microsoft.com/office/powerpoint/2010/main" val="644795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2" y="274638"/>
            <a:ext cx="8712968" cy="1143000"/>
          </a:xfrm>
        </p:spPr>
        <p:txBody>
          <a:bodyPr>
            <a:normAutofit/>
          </a:bodyPr>
          <a:lstStyle/>
          <a:p>
            <a:r>
              <a:rPr lang="en-GB" dirty="0"/>
              <a:t>Causes of Plant Disease</a:t>
            </a:r>
          </a:p>
        </p:txBody>
      </p:sp>
      <p:sp>
        <p:nvSpPr>
          <p:cNvPr id="7" name="TextBox 6"/>
          <p:cNvSpPr txBox="1"/>
          <p:nvPr/>
        </p:nvSpPr>
        <p:spPr>
          <a:xfrm>
            <a:off x="5519936" y="3286574"/>
            <a:ext cx="1338828" cy="646331"/>
          </a:xfrm>
          <a:prstGeom prst="rect">
            <a:avLst/>
          </a:prstGeom>
          <a:noFill/>
        </p:spPr>
        <p:txBody>
          <a:bodyPr wrap="none" rtlCol="0">
            <a:spAutoFit/>
          </a:bodyPr>
          <a:lstStyle/>
          <a:p>
            <a:r>
              <a:rPr lang="en-GB" sz="3600" dirty="0"/>
              <a:t>Fungi</a:t>
            </a:r>
          </a:p>
        </p:txBody>
      </p:sp>
      <p:pic>
        <p:nvPicPr>
          <p:cNvPr id="9" name="Picture 7" descr="M:\Documents and Settings\clane\Desktop\RBG lecture images\rhizopus-nigrican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5760" y="1340769"/>
            <a:ext cx="2146300" cy="179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M:\Documents and Settings\clane\Desktop\RBG lecture images\Nectria_cinnabarin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6264" y="1342357"/>
            <a:ext cx="2700000"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M:\Documents and Settings\clane\Desktop\RBG lecture images\Alternaria 141091-40XC.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9194" y="1340768"/>
            <a:ext cx="2245319"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Rhodo bud blast.JPG"/>
          <p:cNvPicPr>
            <a:picLocks noChangeAspect="1"/>
          </p:cNvPicPr>
          <p:nvPr/>
        </p:nvPicPr>
        <p:blipFill>
          <a:blip r:embed="rId6" cstate="print"/>
          <a:stretch>
            <a:fillRect/>
          </a:stretch>
        </p:blipFill>
        <p:spPr>
          <a:xfrm>
            <a:off x="1487488" y="4150869"/>
            <a:ext cx="2400000" cy="180000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6000" y="4150669"/>
            <a:ext cx="2400000" cy="1800000"/>
          </a:xfrm>
          <a:prstGeom prst="rect">
            <a:avLst/>
          </a:prstGeom>
        </p:spPr>
      </p:pic>
      <p:pic>
        <p:nvPicPr>
          <p:cNvPr id="14" name="Picture 13" descr="Peach leaf curl.JPG"/>
          <p:cNvPicPr>
            <a:picLocks noChangeAspect="1"/>
          </p:cNvPicPr>
          <p:nvPr/>
        </p:nvPicPr>
        <p:blipFill>
          <a:blip r:embed="rId8" cstate="print"/>
          <a:stretch>
            <a:fillRect/>
          </a:stretch>
        </p:blipFill>
        <p:spPr>
          <a:xfrm>
            <a:off x="6096000" y="4150869"/>
            <a:ext cx="2400000" cy="1800000"/>
          </a:xfrm>
          <a:prstGeom prst="rect">
            <a:avLst/>
          </a:prstGeom>
        </p:spPr>
      </p:pic>
      <p:pic>
        <p:nvPicPr>
          <p:cNvPr id="15" name="Picture 14" descr="Acer - tar spot.JPG"/>
          <p:cNvPicPr>
            <a:picLocks noChangeAspect="1"/>
          </p:cNvPicPr>
          <p:nvPr/>
        </p:nvPicPr>
        <p:blipFill>
          <a:blip r:embed="rId9" cstate="print"/>
          <a:stretch>
            <a:fillRect/>
          </a:stretch>
        </p:blipFill>
        <p:spPr>
          <a:xfrm>
            <a:off x="8328248" y="4150869"/>
            <a:ext cx="2400000" cy="1800000"/>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4000" y="1342557"/>
            <a:ext cx="2400000" cy="1800000"/>
          </a:xfrm>
          <a:prstGeom prst="rect">
            <a:avLst/>
          </a:prstGeom>
        </p:spPr>
      </p:pic>
      <p:sp>
        <p:nvSpPr>
          <p:cNvPr id="5" name="TextBox 4">
            <a:extLst>
              <a:ext uri="{FF2B5EF4-FFF2-40B4-BE49-F238E27FC236}">
                <a16:creationId xmlns="" xmlns:a16="http://schemas.microsoft.com/office/drawing/2014/main" id="{71B4F061-EBCC-4333-B8DF-79B421D28314}"/>
              </a:ext>
            </a:extLst>
          </p:cNvPr>
          <p:cNvSpPr txBox="1"/>
          <p:nvPr/>
        </p:nvSpPr>
        <p:spPr>
          <a:xfrm>
            <a:off x="1703512" y="6022878"/>
            <a:ext cx="8856984" cy="461665"/>
          </a:xfrm>
          <a:prstGeom prst="rect">
            <a:avLst/>
          </a:prstGeom>
          <a:noFill/>
        </p:spPr>
        <p:txBody>
          <a:bodyPr wrap="square" rtlCol="0">
            <a:spAutoFit/>
          </a:bodyPr>
          <a:lstStyle/>
          <a:p>
            <a:r>
              <a:rPr lang="en-GB" sz="1200" dirty="0"/>
              <a:t>Pictures: </a:t>
            </a:r>
            <a:r>
              <a:rPr lang="en-GB" sz="1200" i="1" dirty="0"/>
              <a:t>Trametes versicolor</a:t>
            </a:r>
            <a:r>
              <a:rPr lang="en-GB" sz="1200" dirty="0"/>
              <a:t>, </a:t>
            </a:r>
            <a:r>
              <a:rPr lang="en-GB" sz="1200" i="1" dirty="0"/>
              <a:t>Rhizopus/Mucor</a:t>
            </a:r>
            <a:r>
              <a:rPr lang="en-GB" sz="1200" dirty="0"/>
              <a:t>, coral spot, </a:t>
            </a:r>
            <a:r>
              <a:rPr lang="en-GB" sz="1200" i="1" dirty="0"/>
              <a:t>Alternaria </a:t>
            </a:r>
            <a:r>
              <a:rPr lang="en-GB" sz="1200" dirty="0"/>
              <a:t>spores, rhododendron bud blast, </a:t>
            </a:r>
            <a:r>
              <a:rPr lang="en-GB" sz="1200" i="1" dirty="0"/>
              <a:t>Ganoderma </a:t>
            </a:r>
            <a:r>
              <a:rPr lang="en-GB" sz="1200" dirty="0"/>
              <a:t>on hornbeam, peach leaf curl, acer tar spot.</a:t>
            </a:r>
          </a:p>
        </p:txBody>
      </p:sp>
    </p:spTree>
    <p:extLst>
      <p:ext uri="{BB962C8B-B14F-4D97-AF65-F5344CB8AC3E}">
        <p14:creationId xmlns:p14="http://schemas.microsoft.com/office/powerpoint/2010/main" val="1671214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BA040516-1AA8-4FE0-835E-375077A22153}"/>
              </a:ext>
            </a:extLst>
          </p:cNvPr>
          <p:cNvSpPr>
            <a:spLocks noGrp="1"/>
          </p:cNvSpPr>
          <p:nvPr>
            <p:ph type="title"/>
          </p:nvPr>
        </p:nvSpPr>
        <p:spPr/>
        <p:txBody>
          <a:bodyPr/>
          <a:lstStyle/>
          <a:p>
            <a:r>
              <a:rPr lang="en-GB" dirty="0"/>
              <a:t>Fungi</a:t>
            </a:r>
          </a:p>
        </p:txBody>
      </p:sp>
      <p:sp>
        <p:nvSpPr>
          <p:cNvPr id="4" name="Content Placeholder 3">
            <a:extLst>
              <a:ext uri="{FF2B5EF4-FFF2-40B4-BE49-F238E27FC236}">
                <a16:creationId xmlns="" xmlns:a16="http://schemas.microsoft.com/office/drawing/2014/main" id="{F07CF32F-9C7D-4554-8576-D69CDD11F094}"/>
              </a:ext>
            </a:extLst>
          </p:cNvPr>
          <p:cNvSpPr>
            <a:spLocks noGrp="1"/>
          </p:cNvSpPr>
          <p:nvPr>
            <p:ph sz="half" idx="1"/>
          </p:nvPr>
        </p:nvSpPr>
        <p:spPr>
          <a:xfrm>
            <a:off x="551384" y="1981200"/>
            <a:ext cx="5544616" cy="4114800"/>
          </a:xfrm>
        </p:spPr>
        <p:txBody>
          <a:bodyPr/>
          <a:lstStyle/>
          <a:p>
            <a:r>
              <a:rPr lang="en-GB" sz="2000" dirty="0"/>
              <a:t>About 100,000 species, about 10,000 cause plant disease. The most common causes of disease in our temperate UK climate.</a:t>
            </a:r>
          </a:p>
          <a:p>
            <a:r>
              <a:rPr lang="en-GB" sz="2000" dirty="0"/>
              <a:t>Range in size from large mushrooms and brackets to tiny microscopic organisms.</a:t>
            </a:r>
          </a:p>
          <a:p>
            <a:r>
              <a:rPr lang="en-GB" sz="2000" dirty="0"/>
              <a:t>Fascinating fact – the biggest organism ever found is a fungus. This is a honey fungus in USA, whose network of mycelium covers the area of over 1200 football pitches, and over 2000 years old.</a:t>
            </a:r>
          </a:p>
          <a:p>
            <a:endParaRPr lang="en-GB" sz="2000" dirty="0"/>
          </a:p>
        </p:txBody>
      </p:sp>
      <p:pic>
        <p:nvPicPr>
          <p:cNvPr id="8" name="Picture 7" descr="Armillaria mycelium and rhizomorphs.JPG">
            <a:extLst>
              <a:ext uri="{FF2B5EF4-FFF2-40B4-BE49-F238E27FC236}">
                <a16:creationId xmlns="" xmlns:a16="http://schemas.microsoft.com/office/drawing/2014/main" id="{FB6A1D2B-67A0-46B8-8C9E-D27E2135B1E1}"/>
              </a:ext>
            </a:extLst>
          </p:cNvPr>
          <p:cNvPicPr>
            <a:picLocks noChangeAspect="1"/>
          </p:cNvPicPr>
          <p:nvPr/>
        </p:nvPicPr>
        <p:blipFill>
          <a:blip r:embed="rId2" cstate="print"/>
          <a:stretch>
            <a:fillRect/>
          </a:stretch>
        </p:blipFill>
        <p:spPr>
          <a:xfrm>
            <a:off x="7477843" y="15509"/>
            <a:ext cx="4306124" cy="3229593"/>
          </a:xfrm>
          <a:prstGeom prst="rect">
            <a:avLst/>
          </a:prstGeom>
        </p:spPr>
      </p:pic>
      <p:pic>
        <p:nvPicPr>
          <p:cNvPr id="9" name="Picture 8">
            <a:extLst>
              <a:ext uri="{FF2B5EF4-FFF2-40B4-BE49-F238E27FC236}">
                <a16:creationId xmlns="" xmlns:a16="http://schemas.microsoft.com/office/drawing/2014/main" id="{76A91138-A46E-476F-896D-A9AC09830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413" y="3359401"/>
            <a:ext cx="4298324" cy="3492000"/>
          </a:xfrm>
          <a:prstGeom prst="rect">
            <a:avLst/>
          </a:prstGeom>
        </p:spPr>
      </p:pic>
    </p:spTree>
    <p:extLst>
      <p:ext uri="{BB962C8B-B14F-4D97-AF65-F5344CB8AC3E}">
        <p14:creationId xmlns:p14="http://schemas.microsoft.com/office/powerpoint/2010/main" val="1036515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2" y="274638"/>
            <a:ext cx="8712968" cy="1143000"/>
          </a:xfrm>
        </p:spPr>
        <p:txBody>
          <a:bodyPr>
            <a:normAutofit/>
          </a:bodyPr>
          <a:lstStyle/>
          <a:p>
            <a:r>
              <a:rPr lang="en-GB" dirty="0"/>
              <a:t>Causes of Plant Disease</a:t>
            </a:r>
          </a:p>
        </p:txBody>
      </p:sp>
      <p:sp>
        <p:nvSpPr>
          <p:cNvPr id="7" name="TextBox 6"/>
          <p:cNvSpPr txBox="1"/>
          <p:nvPr/>
        </p:nvSpPr>
        <p:spPr>
          <a:xfrm>
            <a:off x="3935760" y="3284985"/>
            <a:ext cx="4826962" cy="646331"/>
          </a:xfrm>
          <a:prstGeom prst="rect">
            <a:avLst/>
          </a:prstGeom>
          <a:noFill/>
        </p:spPr>
        <p:txBody>
          <a:bodyPr wrap="none" rtlCol="0">
            <a:spAutoFit/>
          </a:bodyPr>
          <a:lstStyle/>
          <a:p>
            <a:r>
              <a:rPr lang="en-GB" sz="3600" dirty="0"/>
              <a:t>Fungus-like organisms</a:t>
            </a:r>
          </a:p>
        </p:txBody>
      </p:sp>
      <p:pic>
        <p:nvPicPr>
          <p:cNvPr id="16" name="Picture 15" descr="Potato blight 6.JPG"/>
          <p:cNvPicPr>
            <a:picLocks noChangeAspect="1"/>
          </p:cNvPicPr>
          <p:nvPr/>
        </p:nvPicPr>
        <p:blipFill rotWithShape="1">
          <a:blip r:embed="rId3" cstate="print"/>
          <a:srcRect l="1428" r="1"/>
          <a:stretch/>
        </p:blipFill>
        <p:spPr>
          <a:xfrm>
            <a:off x="1524000" y="1340768"/>
            <a:ext cx="2520200" cy="1800000"/>
          </a:xfrm>
          <a:prstGeom prst="rect">
            <a:avLst/>
          </a:prstGeom>
        </p:spPr>
      </p:pic>
      <p:pic>
        <p:nvPicPr>
          <p:cNvPr id="17" name="Picture 16" descr="Potato blight 8.JPG"/>
          <p:cNvPicPr>
            <a:picLocks noChangeAspect="1"/>
          </p:cNvPicPr>
          <p:nvPr/>
        </p:nvPicPr>
        <p:blipFill>
          <a:blip r:embed="rId4" cstate="print"/>
          <a:stretch>
            <a:fillRect/>
          </a:stretch>
        </p:blipFill>
        <p:spPr>
          <a:xfrm>
            <a:off x="4007769" y="1340768"/>
            <a:ext cx="1879083" cy="1800000"/>
          </a:xfrm>
          <a:prstGeom prst="rect">
            <a:avLst/>
          </a:prstGeom>
        </p:spPr>
      </p:pic>
      <p:pic>
        <p:nvPicPr>
          <p:cNvPr id="18" name="Picture 17" descr="Box Phytophthora 2.JPG"/>
          <p:cNvPicPr>
            <a:picLocks noChangeAspect="1"/>
          </p:cNvPicPr>
          <p:nvPr/>
        </p:nvPicPr>
        <p:blipFill>
          <a:blip r:embed="rId5" cstate="print"/>
          <a:stretch>
            <a:fillRect/>
          </a:stretch>
        </p:blipFill>
        <p:spPr>
          <a:xfrm>
            <a:off x="5879976" y="1340968"/>
            <a:ext cx="2456572" cy="1800000"/>
          </a:xfrm>
          <a:prstGeom prst="rect">
            <a:avLst/>
          </a:prstGeom>
        </p:spPr>
      </p:pic>
      <p:pic>
        <p:nvPicPr>
          <p:cNvPr id="19" name="Picture 18" descr="Sycamore Phytophthora 5.JPG"/>
          <p:cNvPicPr>
            <a:picLocks noChangeAspect="1"/>
          </p:cNvPicPr>
          <p:nvPr/>
        </p:nvPicPr>
        <p:blipFill>
          <a:blip r:embed="rId6" cstate="print"/>
          <a:stretch>
            <a:fillRect/>
          </a:stretch>
        </p:blipFill>
        <p:spPr>
          <a:xfrm>
            <a:off x="8304512" y="1340768"/>
            <a:ext cx="2400000" cy="1800000"/>
          </a:xfrm>
          <a:prstGeom prst="rect">
            <a:avLst/>
          </a:prstGeom>
        </p:spPr>
      </p:pic>
      <p:pic>
        <p:nvPicPr>
          <p:cNvPr id="20" name="Picture 6" descr="D:\powerpoint\124.jpg"/>
          <p:cNvPicPr>
            <a:picLocks noChangeAspect="1" noChangeArrowheads="1"/>
          </p:cNvPicPr>
          <p:nvPr/>
        </p:nvPicPr>
        <p:blipFill rotWithShape="1">
          <a:blip r:embed="rId7">
            <a:extLst>
              <a:ext uri="{28A0092B-C50C-407E-A947-70E740481C1C}">
                <a14:useLocalDpi xmlns:a14="http://schemas.microsoft.com/office/drawing/2010/main" val="0"/>
              </a:ext>
            </a:extLst>
          </a:blip>
          <a:srcRect l="12566"/>
          <a:stretch/>
        </p:blipFill>
        <p:spPr bwMode="auto">
          <a:xfrm>
            <a:off x="1524000" y="4149280"/>
            <a:ext cx="2411760"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M:\Documents and Settings\clane\Desktop\RBG lecture images\broccoli_club_roo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6201" y="4149280"/>
            <a:ext cx="2209091"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72264" y="4149280"/>
            <a:ext cx="2400000" cy="1800000"/>
          </a:xfrm>
          <a:prstGeom prst="rect">
            <a:avLst/>
          </a:prstGeom>
        </p:spPr>
      </p:pic>
      <p:pic>
        <p:nvPicPr>
          <p:cNvPr id="4" name="Picture 3"/>
          <p:cNvPicPr>
            <a:picLocks noChangeAspect="1"/>
          </p:cNvPicPr>
          <p:nvPr/>
        </p:nvPicPr>
        <p:blipFill rotWithShape="1">
          <a:blip r:embed="rId10" cstate="print">
            <a:extLst>
              <a:ext uri="{28A0092B-C50C-407E-A947-70E740481C1C}">
                <a14:useLocalDpi xmlns:a14="http://schemas.microsoft.com/office/drawing/2010/main" val="0"/>
              </a:ext>
            </a:extLst>
          </a:blip>
          <a:srcRect r="7955"/>
          <a:stretch/>
        </p:blipFill>
        <p:spPr>
          <a:xfrm>
            <a:off x="8472265" y="4149280"/>
            <a:ext cx="2209091" cy="1800000"/>
          </a:xfrm>
          <a:prstGeom prst="rect">
            <a:avLst/>
          </a:prstGeom>
        </p:spPr>
      </p:pic>
      <p:sp>
        <p:nvSpPr>
          <p:cNvPr id="5" name="TextBox 4">
            <a:extLst>
              <a:ext uri="{FF2B5EF4-FFF2-40B4-BE49-F238E27FC236}">
                <a16:creationId xmlns="" xmlns:a16="http://schemas.microsoft.com/office/drawing/2014/main" id="{6BF5FD20-6B4F-4B1E-AEC9-AA0276AA66C6}"/>
              </a:ext>
            </a:extLst>
          </p:cNvPr>
          <p:cNvSpPr txBox="1"/>
          <p:nvPr/>
        </p:nvSpPr>
        <p:spPr>
          <a:xfrm>
            <a:off x="1631504" y="6093297"/>
            <a:ext cx="8784976" cy="461665"/>
          </a:xfrm>
          <a:prstGeom prst="rect">
            <a:avLst/>
          </a:prstGeom>
          <a:noFill/>
        </p:spPr>
        <p:txBody>
          <a:bodyPr wrap="square" rtlCol="0">
            <a:spAutoFit/>
          </a:bodyPr>
          <a:lstStyle/>
          <a:p>
            <a:r>
              <a:rPr lang="en-GB" sz="1200" dirty="0"/>
              <a:t>Pictures: foliar blight, tuber blight, Phytophthora root rot on box, Phytophthora bleeding canker on sycamore, </a:t>
            </a:r>
            <a:r>
              <a:rPr lang="en-GB" sz="1200" i="1" dirty="0"/>
              <a:t>Phytophthora </a:t>
            </a:r>
            <a:r>
              <a:rPr lang="en-GB" sz="1200" dirty="0"/>
              <a:t>sporangium, clubroot, pea downy mildew, nicotiana downy mildew.</a:t>
            </a:r>
          </a:p>
        </p:txBody>
      </p:sp>
    </p:spTree>
    <p:extLst>
      <p:ext uri="{BB962C8B-B14F-4D97-AF65-F5344CB8AC3E}">
        <p14:creationId xmlns:p14="http://schemas.microsoft.com/office/powerpoint/2010/main" val="3518359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C2D12246-0110-4739-8BB7-3DEC33CCCEA0}"/>
              </a:ext>
            </a:extLst>
          </p:cNvPr>
          <p:cNvSpPr>
            <a:spLocks noGrp="1"/>
          </p:cNvSpPr>
          <p:nvPr>
            <p:ph type="title"/>
          </p:nvPr>
        </p:nvSpPr>
        <p:spPr/>
        <p:txBody>
          <a:bodyPr/>
          <a:lstStyle/>
          <a:p>
            <a:r>
              <a:rPr lang="en-GB" dirty="0"/>
              <a:t>Fungus-like organisms</a:t>
            </a:r>
          </a:p>
        </p:txBody>
      </p:sp>
      <p:sp>
        <p:nvSpPr>
          <p:cNvPr id="4" name="Content Placeholder 3">
            <a:extLst>
              <a:ext uri="{FF2B5EF4-FFF2-40B4-BE49-F238E27FC236}">
                <a16:creationId xmlns="" xmlns:a16="http://schemas.microsoft.com/office/drawing/2014/main" id="{35DEE5B6-DB6E-4883-85B3-140D733BCCD3}"/>
              </a:ext>
            </a:extLst>
          </p:cNvPr>
          <p:cNvSpPr>
            <a:spLocks noGrp="1"/>
          </p:cNvSpPr>
          <p:nvPr>
            <p:ph idx="1"/>
          </p:nvPr>
        </p:nvSpPr>
        <p:spPr>
          <a:xfrm>
            <a:off x="623392" y="1981200"/>
            <a:ext cx="6552728" cy="4114800"/>
          </a:xfrm>
        </p:spPr>
        <p:txBody>
          <a:bodyPr/>
          <a:lstStyle/>
          <a:p>
            <a:r>
              <a:rPr lang="en-GB" sz="1800" dirty="0"/>
              <a:t>Some of these are now known to be more closely related to algae, but many look very like fungi and the diseases they cause are still known by many people as ‘fungal’ diseases.</a:t>
            </a:r>
          </a:p>
          <a:p>
            <a:r>
              <a:rPr lang="en-GB" sz="1800" dirty="0"/>
              <a:t>This group of organisms include some very important diseases, like </a:t>
            </a:r>
            <a:r>
              <a:rPr lang="en-GB" sz="1800" i="1" dirty="0"/>
              <a:t>Phytophthora</a:t>
            </a:r>
            <a:r>
              <a:rPr lang="en-GB" sz="1800" dirty="0"/>
              <a:t>, downy mildews, and clubroot.</a:t>
            </a:r>
          </a:p>
          <a:p>
            <a:r>
              <a:rPr lang="en-GB" sz="1800" dirty="0"/>
              <a:t>Fascinating fact – this group includes one of the diseases with the biggest impact on history – potato blight (</a:t>
            </a:r>
            <a:r>
              <a:rPr lang="en-GB" sz="1800" i="1" dirty="0"/>
              <a:t>Phytophthora infestans</a:t>
            </a:r>
            <a:r>
              <a:rPr lang="en-GB" sz="1800" dirty="0"/>
              <a:t>)</a:t>
            </a:r>
          </a:p>
          <a:p>
            <a:r>
              <a:rPr lang="en-GB" sz="1800" dirty="0"/>
              <a:t>This was the cause of the Irish potato famine in 19</a:t>
            </a:r>
            <a:r>
              <a:rPr lang="en-GB" sz="1800" baseline="30000" dirty="0"/>
              <a:t>th</a:t>
            </a:r>
            <a:r>
              <a:rPr lang="en-GB" sz="1800" dirty="0"/>
              <a:t> century. Starvation caused by repeated crop failures resulted in over a million dead, and a million more forced to emigrate, mainly to USA. Population of Ireland fell by one quarter.</a:t>
            </a:r>
          </a:p>
          <a:p>
            <a:endParaRPr lang="en-GB" sz="1800" dirty="0"/>
          </a:p>
          <a:p>
            <a:endParaRPr lang="en-GB" sz="1800" dirty="0"/>
          </a:p>
        </p:txBody>
      </p:sp>
      <p:pic>
        <p:nvPicPr>
          <p:cNvPr id="5" name="Picture 4" descr="Potato blight 6.JPG">
            <a:extLst>
              <a:ext uri="{FF2B5EF4-FFF2-40B4-BE49-F238E27FC236}">
                <a16:creationId xmlns="" xmlns:a16="http://schemas.microsoft.com/office/drawing/2014/main" id="{2EC975E5-FC6A-49AC-A956-F616F0AD4F08}"/>
              </a:ext>
            </a:extLst>
          </p:cNvPr>
          <p:cNvPicPr>
            <a:picLocks noChangeAspect="1"/>
          </p:cNvPicPr>
          <p:nvPr/>
        </p:nvPicPr>
        <p:blipFill>
          <a:blip r:embed="rId2" cstate="print"/>
          <a:stretch>
            <a:fillRect/>
          </a:stretch>
        </p:blipFill>
        <p:spPr>
          <a:xfrm>
            <a:off x="8760295" y="2558800"/>
            <a:ext cx="2970376" cy="2454376"/>
          </a:xfrm>
          <a:prstGeom prst="rect">
            <a:avLst/>
          </a:prstGeom>
        </p:spPr>
      </p:pic>
      <p:pic>
        <p:nvPicPr>
          <p:cNvPr id="6" name="Picture 5" descr="Potato blight 8.JPG">
            <a:extLst>
              <a:ext uri="{FF2B5EF4-FFF2-40B4-BE49-F238E27FC236}">
                <a16:creationId xmlns="" xmlns:a16="http://schemas.microsoft.com/office/drawing/2014/main" id="{204DCBBB-6767-4612-8891-3B1CBE2195AF}"/>
              </a:ext>
            </a:extLst>
          </p:cNvPr>
          <p:cNvPicPr>
            <a:picLocks noChangeAspect="1"/>
          </p:cNvPicPr>
          <p:nvPr/>
        </p:nvPicPr>
        <p:blipFill>
          <a:blip r:embed="rId3" cstate="print"/>
          <a:stretch>
            <a:fillRect/>
          </a:stretch>
        </p:blipFill>
        <p:spPr>
          <a:xfrm>
            <a:off x="8742847" y="4985"/>
            <a:ext cx="2987824" cy="2629257"/>
          </a:xfrm>
          <a:prstGeom prst="rect">
            <a:avLst/>
          </a:prstGeom>
        </p:spPr>
      </p:pic>
      <p:pic>
        <p:nvPicPr>
          <p:cNvPr id="7" name="Picture 6">
            <a:extLst>
              <a:ext uri="{FF2B5EF4-FFF2-40B4-BE49-F238E27FC236}">
                <a16:creationId xmlns="" xmlns:a16="http://schemas.microsoft.com/office/drawing/2014/main" id="{3A0E44E5-F8F7-45FF-8DAC-4B54DC7DF5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0296" y="5006466"/>
            <a:ext cx="2970376" cy="1851534"/>
          </a:xfrm>
          <a:prstGeom prst="rect">
            <a:avLst/>
          </a:prstGeom>
        </p:spPr>
      </p:pic>
    </p:spTree>
    <p:extLst>
      <p:ext uri="{BB962C8B-B14F-4D97-AF65-F5344CB8AC3E}">
        <p14:creationId xmlns:p14="http://schemas.microsoft.com/office/powerpoint/2010/main" val="2991428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2" y="274638"/>
            <a:ext cx="8712968" cy="1143000"/>
          </a:xfrm>
        </p:spPr>
        <p:txBody>
          <a:bodyPr>
            <a:normAutofit/>
          </a:bodyPr>
          <a:lstStyle/>
          <a:p>
            <a:r>
              <a:rPr lang="en-GB" dirty="0"/>
              <a:t>Causes of Plant Disease</a:t>
            </a:r>
          </a:p>
        </p:txBody>
      </p:sp>
      <p:sp>
        <p:nvSpPr>
          <p:cNvPr id="7" name="TextBox 6"/>
          <p:cNvSpPr txBox="1"/>
          <p:nvPr/>
        </p:nvSpPr>
        <p:spPr>
          <a:xfrm>
            <a:off x="5241485" y="3212777"/>
            <a:ext cx="1877437" cy="646331"/>
          </a:xfrm>
          <a:prstGeom prst="rect">
            <a:avLst/>
          </a:prstGeom>
          <a:noFill/>
        </p:spPr>
        <p:txBody>
          <a:bodyPr wrap="none" rtlCol="0">
            <a:spAutoFit/>
          </a:bodyPr>
          <a:lstStyle/>
          <a:p>
            <a:r>
              <a:rPr lang="en-GB" sz="3600" dirty="0"/>
              <a:t>Bacteria</a:t>
            </a:r>
          </a:p>
        </p:txBody>
      </p:sp>
      <p:pic>
        <p:nvPicPr>
          <p:cNvPr id="12" name="Picture 10" descr="M:\Documents and Settings\clane\Desktop\RBG lecture images\Bacterial cel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68760"/>
            <a:ext cx="2759218"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U:\RBG course\J10621~04 fireblight hawthor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218" y="1272774"/>
            <a:ext cx="277149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U:\RBG course\P syringae on magnolia j8185~0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4716" y="1268760"/>
            <a:ext cx="3001725"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M:\Documents and Settings\clane\Desktop\RBG lecture images\Bacterial ooze downloadimage.cfm.j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2504" y="1268760"/>
            <a:ext cx="600000"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1575"/>
          <a:stretch/>
        </p:blipFill>
        <p:spPr>
          <a:xfrm>
            <a:off x="1524000" y="4077072"/>
            <a:ext cx="2362200" cy="180000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6200" y="4077072"/>
            <a:ext cx="2400000" cy="1800000"/>
          </a:xfrm>
          <a:prstGeom prst="rect">
            <a:avLst/>
          </a:prstGeom>
        </p:spPr>
      </p:pic>
      <p:pic>
        <p:nvPicPr>
          <p:cNvPr id="24"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14783" r="9242"/>
          <a:stretch/>
        </p:blipFill>
        <p:spPr bwMode="auto">
          <a:xfrm>
            <a:off x="8844618" y="4085793"/>
            <a:ext cx="1823383"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9" descr="M:\Documents and Settings\clane\Desktop\RBG lecture images\bacteria coloni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4619" y="4077072"/>
            <a:ext cx="2559999"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 xmlns:a16="http://schemas.microsoft.com/office/drawing/2014/main" id="{A9E9BC00-E144-44CF-B221-CBB07D1495B5}"/>
              </a:ext>
            </a:extLst>
          </p:cNvPr>
          <p:cNvSpPr txBox="1"/>
          <p:nvPr/>
        </p:nvSpPr>
        <p:spPr>
          <a:xfrm>
            <a:off x="1524000" y="6021089"/>
            <a:ext cx="9108504" cy="461665"/>
          </a:xfrm>
          <a:prstGeom prst="rect">
            <a:avLst/>
          </a:prstGeom>
          <a:noFill/>
        </p:spPr>
        <p:txBody>
          <a:bodyPr wrap="square" rtlCol="0">
            <a:spAutoFit/>
          </a:bodyPr>
          <a:lstStyle/>
          <a:p>
            <a:r>
              <a:rPr lang="en-GB" sz="1200" dirty="0"/>
              <a:t>Pictures – fireblight, </a:t>
            </a:r>
            <a:r>
              <a:rPr lang="en-GB" sz="1200" i="1" dirty="0"/>
              <a:t>Pseudomonas syringae </a:t>
            </a:r>
            <a:r>
              <a:rPr lang="en-GB" sz="1200" dirty="0"/>
              <a:t>on magnolia, horse chestnut bleeding canker, </a:t>
            </a:r>
            <a:r>
              <a:rPr lang="en-GB" sz="1200" i="1" dirty="0"/>
              <a:t>Pseudomonas syringae </a:t>
            </a:r>
            <a:r>
              <a:rPr lang="en-GB" sz="1200" dirty="0"/>
              <a:t>on hibiscus, potato soft rot.</a:t>
            </a:r>
          </a:p>
        </p:txBody>
      </p:sp>
    </p:spTree>
    <p:extLst>
      <p:ext uri="{BB962C8B-B14F-4D97-AF65-F5344CB8AC3E}">
        <p14:creationId xmlns:p14="http://schemas.microsoft.com/office/powerpoint/2010/main" val="436176504"/>
      </p:ext>
    </p:extLst>
  </p:cSld>
  <p:clrMapOvr>
    <a:masterClrMapping/>
  </p:clrMapOvr>
</p:sld>
</file>

<file path=ppt/theme/theme1.xml><?xml version="1.0" encoding="utf-8"?>
<a:theme xmlns:a="http://schemas.openxmlformats.org/drawingml/2006/main" name="Fera Presentation Commerical-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Fera Presentation Commerical-1</Template>
  <TotalTime>1207</TotalTime>
  <Words>1645</Words>
  <Application>Microsoft Office PowerPoint</Application>
  <PresentationFormat>Widescreen</PresentationFormat>
  <Paragraphs>170</Paragraphs>
  <Slides>30</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ヒラギノ角ゴ Pro W3</vt:lpstr>
      <vt:lpstr>Fera Presentation Commerical-1</vt:lpstr>
      <vt:lpstr>General guide to the recognition of plant pests and diseases</vt:lpstr>
      <vt:lpstr>Aim of the presentation</vt:lpstr>
      <vt:lpstr>Contents</vt:lpstr>
      <vt:lpstr>Plant diseases</vt:lpstr>
      <vt:lpstr>Causes of Plant Disease</vt:lpstr>
      <vt:lpstr>Fungi</vt:lpstr>
      <vt:lpstr>Causes of Plant Disease</vt:lpstr>
      <vt:lpstr>Fungus-like organisms</vt:lpstr>
      <vt:lpstr>Causes of Plant Disease</vt:lpstr>
      <vt:lpstr>Bacteria</vt:lpstr>
      <vt:lpstr>Causes of Plant Disease</vt:lpstr>
      <vt:lpstr>Viruses / Viroids / Phytoplasmas</vt:lpstr>
      <vt:lpstr>Symptoms of plant disease</vt:lpstr>
      <vt:lpstr>Leaf diseases</vt:lpstr>
      <vt:lpstr>Powdery mildews</vt:lpstr>
      <vt:lpstr>Powdery mildew symptoms</vt:lpstr>
      <vt:lpstr>Downy mildews</vt:lpstr>
      <vt:lpstr>PowerPoint Presentation</vt:lpstr>
      <vt:lpstr>Rusts</vt:lpstr>
      <vt:lpstr>PowerPoint Presentation</vt:lpstr>
      <vt:lpstr>Leaf spots</vt:lpstr>
      <vt:lpstr>PowerPoint Presentation</vt:lpstr>
      <vt:lpstr>Cankers and diebacks</vt:lpstr>
      <vt:lpstr>Cankers and diebacks</vt:lpstr>
      <vt:lpstr>Examples of fungal and bacterial cankers and dieback.</vt:lpstr>
      <vt:lpstr>Phytophthora diseases</vt:lpstr>
      <vt:lpstr>Phytophthora diseases</vt:lpstr>
      <vt:lpstr>Viruses, viroids &amp; phytoplasmas</vt:lpstr>
      <vt:lpstr>Viruses, viroids &amp; phytoplasmas</vt:lpstr>
      <vt:lpstr>Examples of virus symptoms</vt:lpstr>
    </vt:vector>
  </TitlesOfParts>
  <Company>Food and Environment Research Agency</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 Walker</dc:creator>
  <cp:lastModifiedBy>Pollock, Jason (Defra)</cp:lastModifiedBy>
  <cp:revision>32</cp:revision>
  <dcterms:created xsi:type="dcterms:W3CDTF">2015-05-12T13:22:18Z</dcterms:created>
  <dcterms:modified xsi:type="dcterms:W3CDTF">2020-12-12T09:40:17Z</dcterms:modified>
</cp:coreProperties>
</file>