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48" r:id="rId2"/>
    <p:sldId id="449" r:id="rId3"/>
    <p:sldId id="443" r:id="rId4"/>
    <p:sldId id="444" r:id="rId5"/>
    <p:sldId id="445" r:id="rId6"/>
    <p:sldId id="273" r:id="rId7"/>
    <p:sldId id="279" r:id="rId8"/>
    <p:sldId id="287" r:id="rId9"/>
    <p:sldId id="288" r:id="rId10"/>
    <p:sldId id="446" r:id="rId11"/>
    <p:sldId id="296" r:id="rId12"/>
    <p:sldId id="44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6" autoAdjust="0"/>
    <p:restoredTop sz="76107" autoAdjust="0"/>
  </p:normalViewPr>
  <p:slideViewPr>
    <p:cSldViewPr snapToGrid="0">
      <p:cViewPr varScale="1">
        <p:scale>
          <a:sx n="88" d="100"/>
          <a:sy n="88" d="100"/>
        </p:scale>
        <p:origin x="11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C3184-AA9E-4D5F-B294-75D02369D6C2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45200-E80B-43FC-BF28-F9332AE38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62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4B3AA-71D0-43D0-BE95-DDF849BD7DD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1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4B3AA-71D0-43D0-BE95-DDF849BD7D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07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4B3AA-71D0-43D0-BE95-DDF849BD7D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5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4B3AA-71D0-43D0-BE95-DDF849BD7D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646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4B3AA-71D0-43D0-BE95-DDF849BD7D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4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3783E-CD6C-4212-94F6-AA7EE6A15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FF2989-CB27-41FB-9192-6964A2A63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63A4CB-054E-4DAF-BD38-A50E1005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B3A1-4B34-4C22-A5AB-4EE455A8008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DD9DF6-1243-45DC-853C-0D27393E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AEC1AE-4EE4-4FE9-B74F-0147E2AA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575-3594-4E29-9644-D51D1CDE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2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0E57B-D9D6-4571-AA2A-82DD346CC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DE917A-44B6-4135-A668-DAD743143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FD979A-4FA3-43E2-BDF8-8B9B3CDB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B3A1-4B34-4C22-A5AB-4EE455A8008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268144-ECBD-4841-9577-6F945AAB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FE5544-9923-4564-B840-C54D6B1E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575-3594-4E29-9644-D51D1CDE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2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2ADAEFD-B8DE-4E09-8F19-862961942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2F3802-4565-499C-A410-59C73A0AE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A5773D-925F-4AEE-B6DB-16625F422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B3A1-4B34-4C22-A5AB-4EE455A8008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A3A1BB-BF99-4CEA-BB7A-B85F5B14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02D2F5-9896-47C8-99F1-BFD57A4A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575-3594-4E29-9644-D51D1CDE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80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Templ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35C286B-920B-034F-9E51-DB52EC69E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933087"/>
            <a:ext cx="12191999" cy="4876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E71570-C125-2447-9FDE-A26FED2AE5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 cmpd="sng">
            <a:solidFill>
              <a:srgbClr val="263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8CDB0EF-8B1A-5645-A15E-67D5C9099A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405" y="524530"/>
            <a:ext cx="5071875" cy="561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 baseline="0">
                <a:ln>
                  <a:noFill/>
                </a:ln>
                <a:solidFill>
                  <a:srgbClr val="4A772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568FD98D-4FCF-D542-A32A-2332EF29B2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05406" y="1288473"/>
            <a:ext cx="5293611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AC70CBE5-8079-FD40-A1AA-47326052950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192984" y="1288474"/>
            <a:ext cx="5293611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855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C01496C-D951-B04C-B387-F1C4786A3FC2}"/>
              </a:ext>
            </a:extLst>
          </p:cNvPr>
          <p:cNvSpPr/>
          <p:nvPr userDrawn="1"/>
        </p:nvSpPr>
        <p:spPr>
          <a:xfrm>
            <a:off x="6036128" y="0"/>
            <a:ext cx="6261464" cy="6858000"/>
          </a:xfrm>
          <a:prstGeom prst="rect">
            <a:avLst/>
          </a:prstGeom>
          <a:solidFill>
            <a:srgbClr val="1D2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04FF543-A91D-2F46-B45D-750710F48F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589" y="670032"/>
            <a:ext cx="5046663" cy="442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4A772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7E1FDFA7-62D8-FB46-97EB-E3F86D985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0320" y="299529"/>
            <a:ext cx="5613400" cy="6238755"/>
          </a:xfrm>
          <a:prstGeom prst="rect">
            <a:avLst/>
          </a:prstGeom>
          <a:solidFill>
            <a:srgbClr val="C3C7A8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xmlns="" id="{D4CC8424-86C5-024A-8B2B-3B6E80E14B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589" y="1448974"/>
            <a:ext cx="5046663" cy="48814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rgbClr val="1D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D2529"/>
                </a:solidFill>
              </a:defRPr>
            </a:lvl2pPr>
            <a:lvl3pPr>
              <a:defRPr>
                <a:solidFill>
                  <a:srgbClr val="1D2529"/>
                </a:solidFill>
              </a:defRPr>
            </a:lvl3pPr>
            <a:lvl4pPr>
              <a:defRPr>
                <a:solidFill>
                  <a:srgbClr val="1D2529"/>
                </a:solidFill>
              </a:defRPr>
            </a:lvl4pPr>
            <a:lvl5pPr>
              <a:defRPr>
                <a:solidFill>
                  <a:srgbClr val="1D2529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3764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Templae 2">
    <p:bg>
      <p:bgPr>
        <a:solidFill>
          <a:srgbClr val="1D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9F5B98A-2E2C-F348-9EED-6FEF9CC6F88A}"/>
              </a:ext>
            </a:extLst>
          </p:cNvPr>
          <p:cNvSpPr/>
          <p:nvPr userDrawn="1"/>
        </p:nvSpPr>
        <p:spPr>
          <a:xfrm>
            <a:off x="0" y="2356"/>
            <a:ext cx="6644640" cy="6858000"/>
          </a:xfrm>
          <a:prstGeom prst="rect">
            <a:avLst/>
          </a:prstGeom>
          <a:solidFill>
            <a:srgbClr val="4A7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7F472A38-2554-E14F-9854-7AB7025C97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6976" y="2520475"/>
            <a:ext cx="5501423" cy="1068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 baseline="0">
                <a:ln>
                  <a:noFill/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xmlns="" id="{CA8AF16A-8908-444D-B42F-FB176A3B18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6976" y="3676405"/>
            <a:ext cx="5501423" cy="929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Sub Text</a:t>
            </a:r>
          </a:p>
        </p:txBody>
      </p:sp>
      <p:sp>
        <p:nvSpPr>
          <p:cNvPr id="14" name="Picture Placeholder 27">
            <a:extLst>
              <a:ext uri="{FF2B5EF4-FFF2-40B4-BE49-F238E27FC236}">
                <a16:creationId xmlns:a16="http://schemas.microsoft.com/office/drawing/2014/main" xmlns="" id="{ABE430C1-DEDF-4140-BBE9-46CA0B9A8F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90616" y="136792"/>
            <a:ext cx="5259144" cy="6589128"/>
          </a:xfrm>
          <a:prstGeom prst="rect">
            <a:avLst/>
          </a:prstGeom>
          <a:solidFill>
            <a:srgbClr val="C3C7A8"/>
          </a:solid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A11675-877F-3841-8DEC-A6A5AF54F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525" y="832096"/>
            <a:ext cx="2237435" cy="122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9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53D60-DAF1-4FC1-9914-564C275708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41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0430D-BDAA-4BAB-8466-C17F307F90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457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GB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34335" y="4641958"/>
            <a:ext cx="2727576" cy="1718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412117" y="4641958"/>
            <a:ext cx="2727576" cy="1718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95759" y="3782543"/>
            <a:ext cx="2727576" cy="1718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31971" y="1912594"/>
            <a:ext cx="2727576" cy="1718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34840" y="1052475"/>
            <a:ext cx="2727576" cy="1718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26233" y="2728778"/>
            <a:ext cx="6140960" cy="957768"/>
          </a:xfrm>
          <a:solidFill>
            <a:schemeClr val="bg2">
              <a:alpha val="80000"/>
            </a:schemeClr>
          </a:solidFill>
          <a:ln>
            <a:noFill/>
          </a:ln>
        </p:spPr>
        <p:txBody>
          <a:bodyPr lIns="216000" tIns="187200" rIns="216000" bIns="327600" anchor="ctr" anchorCtr="0">
            <a:spAutoFit/>
          </a:bodyPr>
          <a:lstStyle>
            <a:lvl1pPr algn="l">
              <a:lnSpc>
                <a:spcPct val="110000"/>
              </a:lnSpc>
              <a:defRPr sz="2800" b="0">
                <a:solidFill>
                  <a:srgbClr val="BD4F19"/>
                </a:solidFill>
                <a:latin typeface="Trebuchet MS"/>
                <a:cs typeface="Trebuchet MS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4" name="Picture 13" descr="Commercial-Fera_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623" y="254922"/>
            <a:ext cx="2395079" cy="8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60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399765" y="229976"/>
            <a:ext cx="11339129" cy="6379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Drag picture to placeholder or click icon to add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9764" y="6580854"/>
            <a:ext cx="2540000" cy="19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6800" rIns="3600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80854"/>
            <a:ext cx="3860800" cy="19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6800" rIns="3600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98893" y="6578220"/>
            <a:ext cx="2540000" cy="19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6800" rIns="3600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fld id="{68DBB5DE-F509-4162-8871-FF838B02135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687866"/>
            <a:ext cx="7204611" cy="955521"/>
          </a:xfrm>
          <a:solidFill>
            <a:schemeClr val="accent1">
              <a:alpha val="82000"/>
            </a:schemeClr>
          </a:solidFill>
          <a:ln>
            <a:noFill/>
          </a:ln>
        </p:spPr>
        <p:txBody>
          <a:bodyPr wrap="square" lIns="396000" tIns="93600" rIns="216000" bIns="187200" anchor="t" anchorCtr="0">
            <a:spAutoFit/>
          </a:bodyPr>
          <a:lstStyle>
            <a:lvl1pPr algn="l">
              <a:lnSpc>
                <a:spcPct val="110000"/>
              </a:lnSpc>
              <a:defRPr sz="2000" b="0">
                <a:solidFill>
                  <a:schemeClr val="bg2"/>
                </a:solidFill>
                <a:latin typeface="Trebuchet MS"/>
                <a:cs typeface="Trebuchet MS"/>
              </a:defRPr>
            </a:lvl1pPr>
          </a:lstStyle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change colour for specific topics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0"/>
          </p:nvPr>
        </p:nvSpPr>
        <p:spPr>
          <a:xfrm>
            <a:off x="-1" y="1643387"/>
            <a:ext cx="7204612" cy="1371851"/>
          </a:xfrm>
          <a:prstGeom prst="rect">
            <a:avLst/>
          </a:prstGeom>
          <a:solidFill>
            <a:srgbClr val="F0F1E8">
              <a:alpha val="70000"/>
            </a:srgbClr>
          </a:solidFill>
        </p:spPr>
        <p:txBody>
          <a:bodyPr vert="horz" wrap="square" lIns="396000" rIns="252000" bIns="93600">
            <a:spAutoFit/>
          </a:bodyPr>
          <a:lstStyle>
            <a:lvl1pPr>
              <a:lnSpc>
                <a:spcPct val="120000"/>
              </a:lnSpc>
              <a:defRPr>
                <a:solidFill>
                  <a:srgbClr val="262E37"/>
                </a:solidFill>
              </a:defRPr>
            </a:lvl1pPr>
            <a:lvl2pPr>
              <a:lnSpc>
                <a:spcPct val="120000"/>
              </a:lnSpc>
              <a:defRPr>
                <a:solidFill>
                  <a:srgbClr val="262E37"/>
                </a:solidFill>
              </a:defRPr>
            </a:lvl2pPr>
            <a:lvl3pPr>
              <a:lnSpc>
                <a:spcPct val="120000"/>
              </a:lnSpc>
              <a:defRPr>
                <a:solidFill>
                  <a:srgbClr val="262E37"/>
                </a:solidFill>
              </a:defRPr>
            </a:lvl3pPr>
            <a:lvl4pPr>
              <a:lnSpc>
                <a:spcPct val="120000"/>
              </a:lnSpc>
              <a:defRPr>
                <a:solidFill>
                  <a:srgbClr val="262E37"/>
                </a:solidFill>
              </a:defRPr>
            </a:lvl4pPr>
            <a:lvl5pPr>
              <a:lnSpc>
                <a:spcPct val="120000"/>
              </a:lnSpc>
              <a:defRPr>
                <a:solidFill>
                  <a:srgbClr val="262E37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18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[DEFAULT 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924800" cy="5742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1419032"/>
            <a:ext cx="5014448" cy="4676968"/>
          </a:xfrm>
          <a:prstGeom prst="rect">
            <a:avLst/>
          </a:prstGeom>
        </p:spPr>
        <p:txBody>
          <a:bodyPr/>
          <a:lstStyle>
            <a:lvl1pPr marL="198000" indent="-198000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/>
            </a:lvl1pPr>
            <a:lvl2pPr marL="561600" indent="-212400">
              <a:lnSpc>
                <a:spcPct val="120000"/>
              </a:lnSpc>
              <a:buClr>
                <a:schemeClr val="accent1"/>
              </a:buClr>
              <a:buFont typeface="Arial"/>
              <a:buChar char="•"/>
              <a:defRPr/>
            </a:lvl2pPr>
            <a:lvl3pPr marL="892800" indent="-230400">
              <a:lnSpc>
                <a:spcPct val="120000"/>
              </a:lnSpc>
              <a:buSzPct val="80000"/>
              <a:buFont typeface="Lucida Grande"/>
              <a:buChar char="+"/>
              <a:defRPr/>
            </a:lvl3pPr>
            <a:lvl4pPr marL="1242000" indent="-228600">
              <a:lnSpc>
                <a:spcPct val="120000"/>
              </a:lnSpc>
              <a:buClr>
                <a:schemeClr val="tx2"/>
              </a:buClr>
              <a:buSzPct val="85000"/>
              <a:buFont typeface="Lucida Grande"/>
              <a:buChar char="+"/>
              <a:defRPr sz="1200"/>
            </a:lvl4pPr>
            <a:lvl5pPr marL="1591200">
              <a:lnSpc>
                <a:spcPct val="120000"/>
              </a:lnSpc>
              <a:buClr>
                <a:schemeClr val="tx2"/>
              </a:buClr>
              <a:buSzPct val="85000"/>
              <a:buFont typeface="Lucida Grande"/>
              <a:buChar char="+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9764" y="6580854"/>
            <a:ext cx="2540000" cy="19389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80854"/>
            <a:ext cx="3860800" cy="19389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98893" y="6578220"/>
            <a:ext cx="2540000" cy="19389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5D420-587E-4BEC-A0A1-DB793FA40FF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331976" y="1419032"/>
            <a:ext cx="5014448" cy="4676968"/>
          </a:xfrm>
          <a:prstGeom prst="rect">
            <a:avLst/>
          </a:prstGeom>
        </p:spPr>
        <p:txBody>
          <a:bodyPr/>
          <a:lstStyle>
            <a:lvl1pPr marL="198000" indent="-198000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/>
            </a:lvl1pPr>
            <a:lvl2pPr marL="561600" indent="-212400">
              <a:lnSpc>
                <a:spcPct val="120000"/>
              </a:lnSpc>
              <a:buClr>
                <a:schemeClr val="accent1"/>
              </a:buClr>
              <a:buFont typeface="Arial"/>
              <a:buChar char="•"/>
              <a:defRPr/>
            </a:lvl2pPr>
            <a:lvl3pPr marL="892800" indent="-230400">
              <a:lnSpc>
                <a:spcPct val="120000"/>
              </a:lnSpc>
              <a:buSzPct val="80000"/>
              <a:buFont typeface="Lucida Grande"/>
              <a:buChar char="+"/>
              <a:defRPr/>
            </a:lvl3pPr>
            <a:lvl4pPr marL="1242000" indent="-228600">
              <a:lnSpc>
                <a:spcPct val="120000"/>
              </a:lnSpc>
              <a:buClr>
                <a:schemeClr val="tx2"/>
              </a:buClr>
              <a:buSzPct val="85000"/>
              <a:buFont typeface="Lucida Grande"/>
              <a:buChar char="+"/>
              <a:defRPr sz="1200"/>
            </a:lvl4pPr>
            <a:lvl5pPr marL="1591200">
              <a:lnSpc>
                <a:spcPct val="120000"/>
              </a:lnSpc>
              <a:buClr>
                <a:schemeClr val="tx2"/>
              </a:buClr>
              <a:buSzPct val="85000"/>
              <a:buFont typeface="Lucida Grande"/>
              <a:buChar char="+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81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3F82B5-7BA4-4647-9A2A-3B734BEB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DAB90E-D698-4D1C-A865-E90BAC49C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3A4D02-450D-44C7-9ACA-26109065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B3A1-4B34-4C22-A5AB-4EE455A8008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918594-B69C-4CFB-8940-E3149759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645FAB-B842-4D27-8706-948B9BA7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575-3594-4E29-9644-D51D1CDE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013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Monta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679943" y="1286959"/>
            <a:ext cx="2728383" cy="1718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717843" y="2791594"/>
            <a:ext cx="2728383" cy="1718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679945" y="4012302"/>
            <a:ext cx="2728383" cy="1718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435630" y="4510857"/>
            <a:ext cx="2728383" cy="1718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374253" y="4859392"/>
            <a:ext cx="2728383" cy="1718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924800" cy="57423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9032"/>
            <a:ext cx="5014448" cy="4676968"/>
          </a:xfrm>
          <a:prstGeom prst="rect">
            <a:avLst/>
          </a:prstGeom>
        </p:spPr>
        <p:txBody>
          <a:bodyPr/>
          <a:lstStyle>
            <a:lvl1pPr marL="198000" indent="-198000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/>
            </a:lvl1pPr>
            <a:lvl2pPr marL="561600" indent="-212400">
              <a:lnSpc>
                <a:spcPct val="120000"/>
              </a:lnSpc>
              <a:buClr>
                <a:schemeClr val="accent1"/>
              </a:buClr>
              <a:buFont typeface="Arial"/>
              <a:buChar char="•"/>
              <a:defRPr/>
            </a:lvl2pPr>
            <a:lvl3pPr marL="892800" indent="-230400">
              <a:lnSpc>
                <a:spcPct val="120000"/>
              </a:lnSpc>
              <a:buSzPct val="80000"/>
              <a:buFont typeface="Lucida Grande"/>
              <a:buChar char="+"/>
              <a:defRPr/>
            </a:lvl3pPr>
            <a:lvl4pPr marL="1242000" indent="-228600">
              <a:lnSpc>
                <a:spcPct val="120000"/>
              </a:lnSpc>
              <a:buClr>
                <a:schemeClr val="tx2"/>
              </a:buClr>
              <a:buSzPct val="85000"/>
              <a:buFont typeface="Lucida Grande"/>
              <a:buChar char="+"/>
              <a:defRPr sz="1200"/>
            </a:lvl4pPr>
            <a:lvl5pPr marL="1591200">
              <a:lnSpc>
                <a:spcPct val="120000"/>
              </a:lnSpc>
              <a:buClr>
                <a:schemeClr val="tx2"/>
              </a:buClr>
              <a:buSzPct val="85000"/>
              <a:buFont typeface="Lucida Grande"/>
              <a:buChar char="+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5D420-587E-4BEC-A0A1-DB793FA40FF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874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Temaple 1 - Add Image 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9B46F9F-DAB2-9844-BF57-637EFE9F8249}"/>
              </a:ext>
            </a:extLst>
          </p:cNvPr>
          <p:cNvSpPr/>
          <p:nvPr userDrawn="1"/>
        </p:nvSpPr>
        <p:spPr>
          <a:xfrm>
            <a:off x="175361" y="208279"/>
            <a:ext cx="5123079" cy="6436360"/>
          </a:xfrm>
          <a:prstGeom prst="rect">
            <a:avLst/>
          </a:prstGeom>
          <a:solidFill>
            <a:srgbClr val="1D252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48B582-978B-9C44-BC64-51C5B7B4EDFA}"/>
              </a:ext>
            </a:extLst>
          </p:cNvPr>
          <p:cNvSpPr/>
          <p:nvPr userDrawn="1"/>
        </p:nvSpPr>
        <p:spPr>
          <a:xfrm>
            <a:off x="4541520" y="2274371"/>
            <a:ext cx="2911838" cy="2304177"/>
          </a:xfrm>
          <a:prstGeom prst="rect">
            <a:avLst/>
          </a:prstGeom>
          <a:solidFill>
            <a:srgbClr val="4A7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1C991485-5FAF-0F4B-B835-1F5B7FDC54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536" y="2274371"/>
            <a:ext cx="3438943" cy="1068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 baseline="0">
                <a:ln>
                  <a:noFill/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xmlns="" id="{1CE31280-BC43-B748-8060-C3289D005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536" y="3430300"/>
            <a:ext cx="3438943" cy="11482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Sub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C0C278-0195-7B40-8814-BB9645DEAB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107" y="2893253"/>
            <a:ext cx="1968765" cy="10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81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-section Template 3 ">
    <p:bg>
      <p:bgPr>
        <a:solidFill>
          <a:srgbClr val="4A7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396E60-EB66-DA41-9239-212B624156D9}"/>
              </a:ext>
            </a:extLst>
          </p:cNvPr>
          <p:cNvSpPr/>
          <p:nvPr userDrawn="1"/>
        </p:nvSpPr>
        <p:spPr>
          <a:xfrm>
            <a:off x="111760" y="0"/>
            <a:ext cx="12080240" cy="6858000"/>
          </a:xfrm>
          <a:prstGeom prst="rect">
            <a:avLst/>
          </a:prstGeom>
          <a:noFill/>
          <a:ln w="254000">
            <a:solidFill>
              <a:srgbClr val="1D2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xmlns="" id="{4E728449-0A63-8F43-9AE2-312830F11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277" y="2629111"/>
            <a:ext cx="9631991" cy="611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 baseline="0">
                <a:ln>
                  <a:noFill/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xmlns="" id="{D2DC89D3-BDCB-2E40-8B4D-00088A469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277" y="3401334"/>
            <a:ext cx="9631991" cy="8296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Sub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FDF0A9-8E63-E446-869F-A3BFD8584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3307" y="264539"/>
            <a:ext cx="1144716" cy="62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79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Templat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35C286B-920B-034F-9E51-DB52EC69E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33087"/>
            <a:ext cx="12191999" cy="4876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E71570-C125-2447-9FDE-A26FED2AE5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 cmpd="sng">
            <a:solidFill>
              <a:srgbClr val="263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8CDB0EF-8B1A-5645-A15E-67D5C9099A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277" y="881592"/>
            <a:ext cx="9631991" cy="1003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 baseline="0">
                <a:ln>
                  <a:noFill/>
                </a:ln>
                <a:solidFill>
                  <a:srgbClr val="CF453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B5C264D-395C-E341-B558-32B541ED57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0322" y="189570"/>
            <a:ext cx="1166557" cy="824348"/>
          </a:xfrm>
          <a:prstGeom prst="rect">
            <a:avLst/>
          </a:prstGeom>
        </p:spPr>
      </p:pic>
      <p:sp>
        <p:nvSpPr>
          <p:cNvPr id="12" name="Text Placeholder 20">
            <a:extLst>
              <a:ext uri="{FF2B5EF4-FFF2-40B4-BE49-F238E27FC236}">
                <a16:creationId xmlns:a16="http://schemas.microsoft.com/office/drawing/2014/main" xmlns="" id="{5EBE0888-A004-3841-85FF-A3B4DA2510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039" y="1933087"/>
            <a:ext cx="9630669" cy="4033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D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rgbClr val="1D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1D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1D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1D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211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C9481-7B15-40BE-A1FD-37FC3F3C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767837-DC84-4738-AD79-767138891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C17F56-58C2-4002-896D-D4DDAE35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B3A1-4B34-4C22-A5AB-4EE455A8008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4B896C-BD56-49BC-9A1C-8CF3722C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F6A73-A8E4-4FBA-97A3-A0C193A0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575-3594-4E29-9644-D51D1CDE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6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3499EC-2939-4937-B8C5-A9E203D3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4FB19D-B956-41CA-B4CE-FB5C2F14E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F5FBA3-6CB6-4933-9ED7-6C519A082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379AC5-878C-4A71-ABD9-AB7170E6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B3A1-4B34-4C22-A5AB-4EE455A8008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1564E8-64A8-4178-984E-7D5C17A2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09A2BA-8D05-429B-B8AF-1569B168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575-3594-4E29-9644-D51D1CDE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89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0AFEC2-3B39-4928-8792-4995978C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8E9F0B-683F-4BE9-B2DC-BB715DD44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F57C6F-94D3-459A-A27B-2B91C7AF0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506578-376E-4695-A876-0C5C28A68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688749-1216-4C5A-BF36-A236BAE87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3EDD8BB-2641-42A0-9995-BD603B47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B3A1-4B34-4C22-A5AB-4EE455A8008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63DE3C1-9629-418E-B7F1-1EEB2572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286A82-E9D1-4B25-846D-826590BD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575-3594-4E29-9644-D51D1CDE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1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DD436-7E36-4804-B4AF-E1E1BC6B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CEBCBF1-F36C-4E74-8830-2C3D45004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B3A1-4B34-4C22-A5AB-4EE455A8008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8088B3-931B-4AD8-BF5F-A410F8002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868F2F-161D-47DD-A30B-4F684FFD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575-3594-4E29-9644-D51D1CDE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68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8E1103-8E91-4D8C-8CD5-A504CD8BE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B3A1-4B34-4C22-A5AB-4EE455A8008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2CB8A54-274A-4538-B3BA-6B124D6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7EEA31-12CC-4D55-9F29-1C1DE0B54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575-3594-4E29-9644-D51D1CDE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70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2FE58-58ED-4E80-9693-7136DECD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04FB9B-687C-4B49-8FA1-FAB4611EF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F1EBD0-877A-48D4-BF84-B5D3C53C7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8FB440-0F81-444E-AFCA-157A53DB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B3A1-4B34-4C22-A5AB-4EE455A8008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8F1474-CC8C-40AD-9C56-097C0244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C99BBF-9BB5-4E49-B555-300AFCE8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575-3594-4E29-9644-D51D1CDE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53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D91618-44EE-4808-884B-EE207D87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F0CB954-7F84-4E24-BEAF-8E271C50A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86ACE8-CB62-4292-9651-B953FEF10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0E85B3-8CE1-4DD5-9B31-07692A23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B3A1-4B34-4C22-A5AB-4EE455A8008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22C5A-194D-4BC0-8960-C71AEC5C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D22225-B069-4E03-BA14-4E27377A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575-3594-4E29-9644-D51D1CDE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43BAEEF-404E-4334-AE01-616A86EE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FDD84B-7B68-4A19-B7E6-B2DE29246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D3A28C-91EE-4304-85C8-A4FE09D78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7B3A1-4B34-4C22-A5AB-4EE455A80089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11362D-8981-44BF-B80D-7BA9A5980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801F79-570A-47C0-8CD8-90DA4E971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5575-3594-4E29-9644-D51D1CDE0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8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5" r:id="rId14"/>
    <p:sldLayoutId id="2147483666" r:id="rId15"/>
    <p:sldLayoutId id="2147483667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7.jpe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F4D13D-ADA9-4533-8DDC-120D1CA11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277" y="2629111"/>
            <a:ext cx="6066847" cy="206671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3200" dirty="0"/>
              <a:t>Regulated diseases commonly found on imported fruit and vegetables</a:t>
            </a:r>
          </a:p>
        </p:txBody>
      </p:sp>
      <p:pic>
        <p:nvPicPr>
          <p:cNvPr id="10" name="Picture Placeholder 8">
            <a:extLst>
              <a:ext uri="{FF2B5EF4-FFF2-40B4-BE49-F238E27FC236}">
                <a16:creationId xmlns:a16="http://schemas.microsoft.com/office/drawing/2014/main" xmlns="" id="{06E45DE9-E094-4F67-9885-6E022094609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3" r="30433"/>
          <a:stretch/>
        </p:blipFill>
        <p:spPr>
          <a:xfrm>
            <a:off x="8457685" y="3986910"/>
            <a:ext cx="1866900" cy="2339975"/>
          </a:xfrm>
        </p:spPr>
      </p:pic>
      <p:pic>
        <p:nvPicPr>
          <p:cNvPr id="9" name="Picture Placeholder 3077">
            <a:extLst>
              <a:ext uri="{FF2B5EF4-FFF2-40B4-BE49-F238E27FC236}">
                <a16:creationId xmlns:a16="http://schemas.microsoft.com/office/drawing/2014/main" xmlns="" id="{DDDDE1E6-C565-4036-AB5F-C720A8972F4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r="10725"/>
          <a:stretch>
            <a:fillRect/>
          </a:stretch>
        </p:blipFill>
        <p:spPr>
          <a:xfrm>
            <a:off x="9197845" y="1793325"/>
            <a:ext cx="2727325" cy="1719262"/>
          </a:xfrm>
        </p:spPr>
      </p:pic>
      <p:pic>
        <p:nvPicPr>
          <p:cNvPr id="11" name="Picture Placeholder 12" descr="A picture containing fruit&#10;&#10;Description automatically generated">
            <a:extLst>
              <a:ext uri="{FF2B5EF4-FFF2-40B4-BE49-F238E27FC236}">
                <a16:creationId xmlns:a16="http://schemas.microsoft.com/office/drawing/2014/main" xmlns="" id="{789703C9-0716-4317-9820-D78E52BAFC7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" b="2433"/>
          <a:stretch>
            <a:fillRect/>
          </a:stretch>
        </p:blipFill>
        <p:spPr>
          <a:xfrm>
            <a:off x="928375" y="4609210"/>
            <a:ext cx="2727325" cy="1717675"/>
          </a:xfrm>
        </p:spPr>
      </p:pic>
      <p:pic>
        <p:nvPicPr>
          <p:cNvPr id="12" name="Picture Placeholder 8">
            <a:extLst>
              <a:ext uri="{FF2B5EF4-FFF2-40B4-BE49-F238E27FC236}">
                <a16:creationId xmlns:a16="http://schemas.microsoft.com/office/drawing/2014/main" xmlns="" id="{AB08F10A-7075-48FE-BA76-0E1A04662B5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5508"/>
          <a:stretch>
            <a:fillRect/>
          </a:stretch>
        </p:blipFill>
        <p:spPr>
          <a:xfrm>
            <a:off x="6284869" y="617060"/>
            <a:ext cx="2727325" cy="1719263"/>
          </a:xfrm>
          <a:prstGeom prst="rect">
            <a:avLst/>
          </a:prstGeom>
        </p:spPr>
      </p:pic>
      <p:pic>
        <p:nvPicPr>
          <p:cNvPr id="13" name="Picture Placeholder 20" descr="A close up of a pepper&#10;&#10;Description automatically generated">
            <a:extLst>
              <a:ext uri="{FF2B5EF4-FFF2-40B4-BE49-F238E27FC236}">
                <a16:creationId xmlns:a16="http://schemas.microsoft.com/office/drawing/2014/main" xmlns="" id="{4FE5EEA6-DE1F-44EF-93B6-7CBB99B17F0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" b="2503"/>
          <a:stretch>
            <a:fillRect/>
          </a:stretch>
        </p:blipFill>
        <p:spPr>
          <a:xfrm>
            <a:off x="4357817" y="4695825"/>
            <a:ext cx="2727325" cy="1719262"/>
          </a:xfrm>
        </p:spPr>
      </p:pic>
    </p:spTree>
    <p:extLst>
      <p:ext uri="{BB962C8B-B14F-4D97-AF65-F5344CB8AC3E}">
        <p14:creationId xmlns:p14="http://schemas.microsoft.com/office/powerpoint/2010/main" val="326379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AF92D3E-3342-4504-BB97-A8C51273F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5405" y="524530"/>
            <a:ext cx="9726621" cy="561223"/>
          </a:xfrm>
        </p:spPr>
        <p:txBody>
          <a:bodyPr>
            <a:normAutofit lnSpcReduction="10000"/>
          </a:bodyPr>
          <a:lstStyle/>
          <a:p>
            <a:r>
              <a:rPr lang="en-GB" b="0" dirty="0"/>
              <a:t>What can these diseases be confused with?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BC72DD-D5FE-4E30-9309-100BC1CE3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406" y="1288473"/>
            <a:ext cx="2657475" cy="4876800"/>
          </a:xfrm>
        </p:spPr>
        <p:txBody>
          <a:bodyPr>
            <a:normAutofit/>
          </a:bodyPr>
          <a:lstStyle/>
          <a:p>
            <a:r>
              <a:rPr lang="en-GB" sz="1800" dirty="0"/>
              <a:t>Top left: Physiological – associated with high humidity around time of harvest. Oil gland ruptures and damage the skin.</a:t>
            </a:r>
          </a:p>
          <a:p>
            <a:r>
              <a:rPr lang="en-GB" sz="1800" dirty="0"/>
              <a:t>Top right: </a:t>
            </a:r>
            <a:r>
              <a:rPr lang="en-GB" sz="1800" i="1" dirty="0"/>
              <a:t>Alternaria </a:t>
            </a:r>
            <a:r>
              <a:rPr lang="en-GB" sz="1800" i="1" dirty="0" err="1"/>
              <a:t>alternata</a:t>
            </a:r>
            <a:r>
              <a:rPr lang="en-GB" sz="1800" dirty="0"/>
              <a:t> (fungus)</a:t>
            </a:r>
          </a:p>
          <a:p>
            <a:r>
              <a:rPr lang="en-GB" sz="1800" dirty="0"/>
              <a:t>Bottom left and right: </a:t>
            </a:r>
            <a:r>
              <a:rPr lang="en-GB" sz="1800" dirty="0" err="1"/>
              <a:t>Melanose</a:t>
            </a:r>
            <a:r>
              <a:rPr lang="en-GB" sz="1800" dirty="0"/>
              <a:t> caused by </a:t>
            </a:r>
            <a:r>
              <a:rPr lang="en-GB" sz="1800" i="1" dirty="0" err="1"/>
              <a:t>Diaporthe</a:t>
            </a:r>
            <a:r>
              <a:rPr lang="en-GB" sz="1800" i="1" dirty="0"/>
              <a:t> </a:t>
            </a:r>
            <a:r>
              <a:rPr lang="en-GB" sz="1800" i="1" dirty="0" err="1"/>
              <a:t>citri</a:t>
            </a:r>
            <a:r>
              <a:rPr lang="en-GB" sz="1800" i="1" dirty="0"/>
              <a:t> </a:t>
            </a:r>
            <a:r>
              <a:rPr lang="en-GB" sz="1800" dirty="0"/>
              <a:t>(fungus)</a:t>
            </a:r>
          </a:p>
          <a:p>
            <a:endParaRPr lang="en-GB" sz="1800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4F40A928-8748-48CF-9F38-1FE212227182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49327" y="1085753"/>
            <a:ext cx="2657475" cy="2447925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486000DC-7F49-49E7-83CC-774958C009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>
            <a:fillRect/>
          </a:stretch>
        </p:blipFill>
        <p:spPr>
          <a:xfrm>
            <a:off x="7659071" y="1080998"/>
            <a:ext cx="4359401" cy="2452680"/>
          </a:xfrm>
          <a:prstGeom prst="rect">
            <a:avLst/>
          </a:prstGeom>
        </p:spPr>
      </p:pic>
      <p:pic>
        <p:nvPicPr>
          <p:cNvPr id="11" name="Picture Placeholder 13">
            <a:extLst>
              <a:ext uri="{FF2B5EF4-FFF2-40B4-BE49-F238E27FC236}">
                <a16:creationId xmlns:a16="http://schemas.microsoft.com/office/drawing/2014/main" xmlns="" id="{28A763DB-0517-44DD-9860-EDDF2CD802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" r="942"/>
          <a:stretch>
            <a:fillRect/>
          </a:stretch>
        </p:blipFill>
        <p:spPr>
          <a:xfrm>
            <a:off x="7659071" y="3898918"/>
            <a:ext cx="3027793" cy="2543268"/>
          </a:xfrm>
          <a:prstGeom prst="rect">
            <a:avLst/>
          </a:prstGeom>
        </p:spPr>
      </p:pic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xmlns="" id="{682340B9-762D-4126-BF0F-A1345FE3C0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15" y="3886294"/>
            <a:ext cx="3424687" cy="25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0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B327704-F4C4-4EA3-B987-866E533704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Regulated viruses on </a:t>
            </a:r>
            <a:r>
              <a:rPr lang="en-GB" i="1" dirty="0"/>
              <a:t>Capsicum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41AEFD-DE91-4396-A114-7ABD438285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6976" y="3676405"/>
            <a:ext cx="5501423" cy="236826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In recent years we’ve seen an increase in consignments of Capsicum showing a range of potential virus symptoms. </a:t>
            </a:r>
          </a:p>
          <a:p>
            <a:r>
              <a:rPr lang="en-GB" dirty="0"/>
              <a:t>When tested we’ve found a proportion of samples to contain regulated viruses.  </a:t>
            </a:r>
          </a:p>
          <a:p>
            <a:r>
              <a:rPr lang="en-GB" dirty="0"/>
              <a:t>The majority of findings on imported chillies and peppers have been of non-European isolates of Potato virus Y from Africa, but we’ve also found chilli vein mottle virus on chilli samples from China and Pakistan. </a:t>
            </a:r>
          </a:p>
          <a:p>
            <a:r>
              <a:rPr lang="en-GB" dirty="0"/>
              <a:t>Infected consignments have been destroyed.</a:t>
            </a:r>
          </a:p>
          <a:p>
            <a:endParaRPr lang="en-GB" dirty="0"/>
          </a:p>
        </p:txBody>
      </p:sp>
      <p:pic>
        <p:nvPicPr>
          <p:cNvPr id="9" name="Picture Placeholder 8" descr="A close up of a pear&#10;&#10;Description automatically generated">
            <a:extLst>
              <a:ext uri="{FF2B5EF4-FFF2-40B4-BE49-F238E27FC236}">
                <a16:creationId xmlns:a16="http://schemas.microsoft.com/office/drawing/2014/main" xmlns="" id="{72003D44-EEA9-46CE-B371-DD72DA5C9F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8" r="23418"/>
          <a:stretch/>
        </p:blipFill>
        <p:spPr/>
      </p:pic>
    </p:spTree>
    <p:extLst>
      <p:ext uri="{BB962C8B-B14F-4D97-AF65-F5344CB8AC3E}">
        <p14:creationId xmlns:p14="http://schemas.microsoft.com/office/powerpoint/2010/main" val="161854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C644D8-CEA8-4544-A578-947453EA85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5405" y="524530"/>
            <a:ext cx="9198991" cy="561223"/>
          </a:xfrm>
        </p:spPr>
        <p:txBody>
          <a:bodyPr>
            <a:normAutofit lnSpcReduction="10000"/>
          </a:bodyPr>
          <a:lstStyle/>
          <a:p>
            <a:r>
              <a:rPr lang="en-GB" b="0" dirty="0"/>
              <a:t>Viruses on Capsicum – peppers and chillies</a:t>
            </a:r>
          </a:p>
        </p:txBody>
      </p:sp>
      <p:pic>
        <p:nvPicPr>
          <p:cNvPr id="19" name="Picture Placeholder 18" descr="A close up of a pear&#10;&#10;Description automatically generated">
            <a:extLst>
              <a:ext uri="{FF2B5EF4-FFF2-40B4-BE49-F238E27FC236}">
                <a16:creationId xmlns:a16="http://schemas.microsoft.com/office/drawing/2014/main" xmlns="" id="{ACEC5C65-F227-4440-B282-0FC4F55A7B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45" y="3222624"/>
            <a:ext cx="3067050" cy="2047875"/>
          </a:xfrm>
        </p:spPr>
      </p:pic>
      <p:pic>
        <p:nvPicPr>
          <p:cNvPr id="13" name="Picture Placeholder 12" descr="A picture containing fruit&#10;&#10;Description automatically generated">
            <a:extLst>
              <a:ext uri="{FF2B5EF4-FFF2-40B4-BE49-F238E27FC236}">
                <a16:creationId xmlns:a16="http://schemas.microsoft.com/office/drawing/2014/main" xmlns="" id="{57D108B8-3A4F-413F-9842-0D45474A1653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59219" y="4845050"/>
            <a:ext cx="2733675" cy="180975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F4285B54-5839-4E0B-ABFB-5E15D2AE7A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212" y="1267845"/>
            <a:ext cx="7187311" cy="2978717"/>
          </a:xfrm>
        </p:spPr>
        <p:txBody>
          <a:bodyPr>
            <a:noAutofit/>
          </a:bodyPr>
          <a:lstStyle/>
          <a:p>
            <a:r>
              <a:rPr lang="en-GB" sz="2400" dirty="0"/>
              <a:t>A range of symptoms, including mottling, discolouration and distortion of fruits can occur but are not diagnostic of a particular virus.  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Be on the look out for any of these symptoms and be aware that they could well be caused by a regulated virus.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21" name="Picture Placeholder 20" descr="A close up of a pepper&#10;&#10;Description automatically generated">
            <a:extLst>
              <a:ext uri="{FF2B5EF4-FFF2-40B4-BE49-F238E27FC236}">
                <a16:creationId xmlns:a16="http://schemas.microsoft.com/office/drawing/2014/main" xmlns="" id="{A6571D79-A838-42F6-B8E0-8D4C6950549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" b="2696"/>
          <a:stretch>
            <a:fillRect/>
          </a:stretch>
        </p:blipFill>
        <p:spPr>
          <a:xfrm>
            <a:off x="235625" y="4462565"/>
            <a:ext cx="3109913" cy="1958975"/>
          </a:xfrm>
        </p:spPr>
      </p:pic>
      <p:pic>
        <p:nvPicPr>
          <p:cNvPr id="15" name="Picture Placeholder 14" descr="A picture containing fruit&#10;&#10;Description automatically generated">
            <a:extLst>
              <a:ext uri="{FF2B5EF4-FFF2-40B4-BE49-F238E27FC236}">
                <a16:creationId xmlns:a16="http://schemas.microsoft.com/office/drawing/2014/main" xmlns="" id="{6CB87F47-B576-4D2E-9CF3-3380AE49F30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" b="19946"/>
          <a:stretch/>
        </p:blipFill>
        <p:spPr>
          <a:xfrm>
            <a:off x="6775415" y="5249011"/>
            <a:ext cx="2728912" cy="1405790"/>
          </a:xfrm>
        </p:spPr>
      </p:pic>
      <p:pic>
        <p:nvPicPr>
          <p:cNvPr id="17" name="Picture Placeholder 16" descr="A close up of a plant&#10;&#10;Description automatically generated">
            <a:extLst>
              <a:ext uri="{FF2B5EF4-FFF2-40B4-BE49-F238E27FC236}">
                <a16:creationId xmlns:a16="http://schemas.microsoft.com/office/drawing/2014/main" xmlns="" id="{5D9BEC42-4D6B-44AE-ACF7-84A01542E59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" b="2696"/>
          <a:stretch>
            <a:fillRect/>
          </a:stretch>
        </p:blipFill>
        <p:spPr>
          <a:xfrm>
            <a:off x="9425791" y="3640709"/>
            <a:ext cx="2728912" cy="1717675"/>
          </a:xfr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D2E97AD-1AC0-4F61-9FED-B93244E81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9246" y="1069476"/>
            <a:ext cx="3873222" cy="2580789"/>
          </a:xfrm>
          <a:prstGeom prst="rect">
            <a:avLst/>
          </a:prstGeom>
        </p:spPr>
      </p:pic>
      <p:pic>
        <p:nvPicPr>
          <p:cNvPr id="28" name="Picture 27" descr="A close up of a pepper&#10;&#10;Description automatically generated">
            <a:extLst>
              <a:ext uri="{FF2B5EF4-FFF2-40B4-BE49-F238E27FC236}">
                <a16:creationId xmlns:a16="http://schemas.microsoft.com/office/drawing/2014/main" xmlns="" id="{38E1662B-2F0B-45B4-86A8-9644352106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91" y="3429000"/>
            <a:ext cx="2895600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A209D73-5EC5-4FA7-85B9-2E099F9FE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Import interceptions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6FB62C-AC8C-4336-95A1-7075EAF32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There are comparatively few findings of regulated diseases on imported fruit and vegetables in comparison to findings of insect pests.</a:t>
            </a:r>
          </a:p>
          <a:p>
            <a:r>
              <a:rPr lang="en-GB" dirty="0"/>
              <a:t>In recent years the 2 main commodities in which we have found such diseases are a range of citrus fruit in which we find a range of fungal and bacterial diseases causing scabs, spots and cankers; and in sweet peppers and chillies (Capsicum) which we’ve found to contain regulated viruses.</a:t>
            </a:r>
          </a:p>
          <a:p>
            <a:r>
              <a:rPr lang="en-GB" dirty="0"/>
              <a:t>The majority of findings in Citrus have been from South Asia, in particular Bangladesh, but also North Africa (e.g. Egypt) and Central and South America (Guatemala and Argentina)</a:t>
            </a:r>
          </a:p>
          <a:p>
            <a:r>
              <a:rPr lang="en-GB" dirty="0"/>
              <a:t>Most findings in peppers have been from sub-Saharan Africa, and in particular from East African countries, but also from China and Pakistan.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9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5917438-0982-468A-B796-A733CDEE9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Regulated Citrus diseases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426973E-2053-4638-9FA3-49484EA4AC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6976" y="3676405"/>
            <a:ext cx="5501423" cy="929234"/>
          </a:xfrm>
        </p:spPr>
        <p:txBody>
          <a:bodyPr>
            <a:normAutofit fontScale="85000" lnSpcReduction="20000"/>
          </a:bodyPr>
          <a:lstStyle/>
          <a:p>
            <a:r>
              <a:rPr lang="en-GB" sz="2000" dirty="0"/>
              <a:t>Citrus black spot </a:t>
            </a:r>
            <a:r>
              <a:rPr lang="en-GB" sz="2000" i="1" dirty="0" err="1"/>
              <a:t>Phyllosticta</a:t>
            </a:r>
            <a:r>
              <a:rPr lang="en-GB" sz="2000" i="1" dirty="0"/>
              <a:t> </a:t>
            </a:r>
            <a:r>
              <a:rPr lang="en-GB" sz="2000" i="1" dirty="0" err="1"/>
              <a:t>citricarpa</a:t>
            </a:r>
            <a:r>
              <a:rPr lang="en-GB" sz="2000" i="1" dirty="0"/>
              <a:t> </a:t>
            </a:r>
            <a:r>
              <a:rPr lang="en-GB" sz="2000" dirty="0"/>
              <a:t>(fungus)</a:t>
            </a:r>
          </a:p>
          <a:p>
            <a:r>
              <a:rPr lang="en-GB" sz="2000" dirty="0"/>
              <a:t>Citrus scab </a:t>
            </a:r>
            <a:r>
              <a:rPr lang="en-GB" sz="2000" i="1" dirty="0" err="1"/>
              <a:t>Elsinoë</a:t>
            </a:r>
            <a:r>
              <a:rPr lang="en-GB" sz="2000" i="1" dirty="0"/>
              <a:t> </a:t>
            </a:r>
            <a:r>
              <a:rPr lang="en-GB" sz="2000" i="1" dirty="0" err="1"/>
              <a:t>fawcettii</a:t>
            </a:r>
            <a:r>
              <a:rPr lang="en-GB" sz="2000" i="1" dirty="0"/>
              <a:t> </a:t>
            </a:r>
            <a:r>
              <a:rPr lang="en-GB" sz="2000" dirty="0"/>
              <a:t>and </a:t>
            </a:r>
            <a:r>
              <a:rPr lang="en-GB" sz="2000" i="1" dirty="0" err="1"/>
              <a:t>Elsinoë</a:t>
            </a:r>
            <a:r>
              <a:rPr lang="en-GB" sz="2000" dirty="0"/>
              <a:t> </a:t>
            </a:r>
            <a:r>
              <a:rPr lang="en-GB" sz="2000" i="1" dirty="0"/>
              <a:t>australis</a:t>
            </a:r>
            <a:r>
              <a:rPr lang="en-GB" sz="2000" dirty="0"/>
              <a:t> (fungi)</a:t>
            </a:r>
          </a:p>
          <a:p>
            <a:r>
              <a:rPr lang="en-GB" sz="2000" dirty="0"/>
              <a:t>Citrus canker </a:t>
            </a:r>
            <a:r>
              <a:rPr lang="en-GB" sz="2000" i="1" dirty="0"/>
              <a:t>Xanthomonas</a:t>
            </a:r>
            <a:r>
              <a:rPr lang="en-GB" sz="2000" dirty="0"/>
              <a:t> </a:t>
            </a:r>
            <a:r>
              <a:rPr lang="en-GB" sz="2000" i="1" dirty="0" err="1"/>
              <a:t>axonopodis</a:t>
            </a:r>
            <a:r>
              <a:rPr lang="en-GB" sz="2000" dirty="0"/>
              <a:t> </a:t>
            </a:r>
            <a:r>
              <a:rPr lang="en-GB" sz="2000" dirty="0" err="1"/>
              <a:t>pv</a:t>
            </a:r>
            <a:r>
              <a:rPr lang="en-GB" sz="2000" dirty="0"/>
              <a:t>. </a:t>
            </a:r>
            <a:r>
              <a:rPr lang="en-GB" sz="2000" i="1" dirty="0" err="1"/>
              <a:t>citri</a:t>
            </a:r>
            <a:r>
              <a:rPr lang="en-GB" sz="2000" dirty="0"/>
              <a:t> (bacteria)</a:t>
            </a:r>
          </a:p>
          <a:p>
            <a:endParaRPr lang="en-GB" sz="2000" dirty="0"/>
          </a:p>
        </p:txBody>
      </p:sp>
      <p:pic>
        <p:nvPicPr>
          <p:cNvPr id="12" name="Picture 8" descr="File0025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4" r="2480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Placeholder 9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583951" y="4488417"/>
            <a:ext cx="2438839" cy="1614001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51" y="4488418"/>
            <a:ext cx="2160661" cy="1614000"/>
          </a:xfrm>
        </p:spPr>
      </p:pic>
    </p:spTree>
    <p:extLst>
      <p:ext uri="{BB962C8B-B14F-4D97-AF65-F5344CB8AC3E}">
        <p14:creationId xmlns:p14="http://schemas.microsoft.com/office/powerpoint/2010/main" val="61797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type="body" sz="quarter" idx="10"/>
          </p:nvPr>
        </p:nvSpPr>
        <p:spPr>
          <a:xfrm>
            <a:off x="705405" y="524530"/>
            <a:ext cx="10634901" cy="561223"/>
          </a:xfrm>
        </p:spPr>
        <p:txBody>
          <a:bodyPr>
            <a:normAutofit/>
          </a:bodyPr>
          <a:lstStyle/>
          <a:p>
            <a:r>
              <a:rPr lang="en-GB" sz="3200" b="0" dirty="0"/>
              <a:t>“</a:t>
            </a:r>
            <a:r>
              <a:rPr lang="en-GB" sz="3200" b="0" i="1" dirty="0" err="1"/>
              <a:t>Guignardia</a:t>
            </a:r>
            <a:r>
              <a:rPr lang="en-GB" sz="3200" b="0" dirty="0"/>
              <a:t>” </a:t>
            </a:r>
            <a:r>
              <a:rPr lang="en-GB" sz="3200" b="0" i="1" dirty="0" err="1"/>
              <a:t>citricarpa</a:t>
            </a:r>
            <a:r>
              <a:rPr lang="en-GB" sz="3200" b="0" dirty="0"/>
              <a:t> (Citrus Black Spot)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0A02CB-427C-4495-86F9-60A6F6C3F9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Preferred name is </a:t>
            </a:r>
            <a:r>
              <a:rPr lang="en-GB" i="1" dirty="0" err="1"/>
              <a:t>Phyllosticta</a:t>
            </a:r>
            <a:r>
              <a:rPr lang="en-GB" i="1" dirty="0"/>
              <a:t> </a:t>
            </a:r>
            <a:r>
              <a:rPr lang="en-GB" i="1" dirty="0" err="1"/>
              <a:t>citricarpa</a:t>
            </a:r>
            <a:endParaRPr lang="en-GB" i="1" dirty="0"/>
          </a:p>
          <a:p>
            <a:r>
              <a:rPr lang="en-GB" dirty="0"/>
              <a:t>EU Quarantine fungal pathogen</a:t>
            </a:r>
          </a:p>
          <a:p>
            <a:r>
              <a:rPr lang="en-GB" dirty="0"/>
              <a:t>Wide distribution around tropical and sub-tropical areas</a:t>
            </a:r>
          </a:p>
          <a:p>
            <a:r>
              <a:rPr lang="en-GB" dirty="0"/>
              <a:t>Primarily a disease of the fruit, the unsightly blemishes render the fruit unmarketable </a:t>
            </a:r>
          </a:p>
          <a:p>
            <a:r>
              <a:rPr lang="en-GB" dirty="0"/>
              <a:t>Takes it’s name from the black pycnidia that form in the centre of mature spots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F9BDD9F-B031-429F-A114-CCCFA127AED8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61454" y="3429000"/>
            <a:ext cx="7162135" cy="3042202"/>
          </a:xfrm>
        </p:spPr>
      </p:pic>
    </p:spTree>
    <p:extLst>
      <p:ext uri="{BB962C8B-B14F-4D97-AF65-F5344CB8AC3E}">
        <p14:creationId xmlns:p14="http://schemas.microsoft.com/office/powerpoint/2010/main" val="15124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8E3D7DF-5FAA-4E92-BF62-013472C53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b="0" dirty="0"/>
              <a:t>Citrus black spot symptoms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B96AECD-2720-48F0-AFD3-CC1D5944B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406" y="1288473"/>
            <a:ext cx="4880009" cy="48768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Range of symptoms from early indentations to dark spots with pycnidia (dark fungal structures that are visible using a hand lens).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Sometimes has green halos on lemons.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Looking for sunken spots with greyish centre, with or without pycnidia, but always have brick red margins.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000" dirty="0"/>
          </a:p>
        </p:txBody>
      </p:sp>
      <p:pic>
        <p:nvPicPr>
          <p:cNvPr id="3" name="Picture Placeholder 8">
            <a:extLst>
              <a:ext uri="{FF2B5EF4-FFF2-40B4-BE49-F238E27FC236}">
                <a16:creationId xmlns:a16="http://schemas.microsoft.com/office/drawing/2014/main" xmlns="" id="{FAAF07BD-B954-456E-AF32-FFCCFBA570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7" t="-1" r="22502" b="4639"/>
          <a:stretch/>
        </p:blipFill>
        <p:spPr>
          <a:xfrm>
            <a:off x="6949440" y="297873"/>
            <a:ext cx="4340994" cy="3269940"/>
          </a:xfrm>
          <a:prstGeom prst="rect">
            <a:avLst/>
          </a:prstGeom>
        </p:spPr>
      </p:pic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xmlns="" id="{2F27B7D8-8D28-4A2A-B366-4286A4CB59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11856" b="12647"/>
          <a:stretch/>
        </p:blipFill>
        <p:spPr>
          <a:xfrm>
            <a:off x="6882063" y="3428277"/>
            <a:ext cx="4880009" cy="3723294"/>
          </a:xfrm>
          <a:prstGeom prst="rect">
            <a:avLst/>
          </a:prstGeom>
        </p:spPr>
      </p:pic>
      <p:pic>
        <p:nvPicPr>
          <p:cNvPr id="5" name="Picture Placeholder 15">
            <a:extLst>
              <a:ext uri="{FF2B5EF4-FFF2-40B4-BE49-F238E27FC236}">
                <a16:creationId xmlns:a16="http://schemas.microsoft.com/office/drawing/2014/main" xmlns="" id="{1D5AAED7-9E98-4F85-A3A4-E592FF0905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6967" r="12400" b="6967"/>
          <a:stretch/>
        </p:blipFill>
        <p:spPr>
          <a:xfrm>
            <a:off x="2774695" y="4627085"/>
            <a:ext cx="4107368" cy="2242472"/>
          </a:xfrm>
          <a:prstGeom prst="rect">
            <a:avLst/>
          </a:prstGeom>
        </p:spPr>
      </p:pic>
      <p:pic>
        <p:nvPicPr>
          <p:cNvPr id="3078" name="Picture Placeholder 3077"/>
          <p:cNvPicPr>
            <a:picLocks noGrp="1" noChangeAspect="1"/>
          </p:cNvPicPr>
          <p:nvPr>
            <p:ph sz="half" idx="1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71851" y="2511481"/>
            <a:ext cx="3702935" cy="1833591"/>
          </a:xfrm>
        </p:spPr>
      </p:pic>
    </p:spTree>
    <p:extLst>
      <p:ext uri="{BB962C8B-B14F-4D97-AF65-F5344CB8AC3E}">
        <p14:creationId xmlns:p14="http://schemas.microsoft.com/office/powerpoint/2010/main" val="179136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705405" y="524530"/>
            <a:ext cx="10642780" cy="561223"/>
          </a:xfrm>
        </p:spPr>
        <p:txBody>
          <a:bodyPr>
            <a:normAutofit/>
          </a:bodyPr>
          <a:lstStyle/>
          <a:p>
            <a:r>
              <a:rPr lang="en-GB" sz="3200" b="0" i="1" dirty="0" err="1"/>
              <a:t>Elsinoë</a:t>
            </a:r>
            <a:r>
              <a:rPr lang="en-GB" sz="3200" b="0" i="1" dirty="0"/>
              <a:t> </a:t>
            </a:r>
            <a:r>
              <a:rPr lang="en-GB" sz="3200" b="0" i="1" dirty="0" err="1"/>
              <a:t>fawcettii</a:t>
            </a:r>
            <a:r>
              <a:rPr lang="en-GB" sz="3200" b="0" i="1" dirty="0"/>
              <a:t> &amp; </a:t>
            </a:r>
            <a:r>
              <a:rPr lang="en-GB" sz="3200" b="0" i="1" dirty="0" err="1"/>
              <a:t>Elsinoë</a:t>
            </a:r>
            <a:r>
              <a:rPr lang="en-GB" sz="3200" b="0" i="1" dirty="0"/>
              <a:t> australis </a:t>
            </a:r>
            <a:r>
              <a:rPr lang="en-GB" sz="3200" b="0" dirty="0"/>
              <a:t>(Citrus Scab)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7032713-9543-4616-B636-ADC84C2A1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406" y="1288473"/>
            <a:ext cx="3779967" cy="4876800"/>
          </a:xfrm>
        </p:spPr>
        <p:txBody>
          <a:bodyPr>
            <a:normAutofit/>
          </a:bodyPr>
          <a:lstStyle/>
          <a:p>
            <a:r>
              <a:rPr lang="en-GB" sz="1600" dirty="0"/>
              <a:t>EU regulated fungal pathogens</a:t>
            </a:r>
          </a:p>
          <a:p>
            <a:r>
              <a:rPr lang="en-GB" sz="1600" i="1" dirty="0" err="1"/>
              <a:t>Elsinoë</a:t>
            </a:r>
            <a:r>
              <a:rPr lang="en-GB" sz="1600" dirty="0"/>
              <a:t> spp. are only actionable from South America and only on Citrus sinensis and C. reticulata</a:t>
            </a:r>
          </a:p>
          <a:p>
            <a:r>
              <a:rPr lang="en-GB" sz="1600" i="1" dirty="0"/>
              <a:t>E. </a:t>
            </a:r>
            <a:r>
              <a:rPr lang="en-GB" sz="1600" i="1" dirty="0" err="1"/>
              <a:t>fawcettii</a:t>
            </a:r>
            <a:r>
              <a:rPr lang="en-GB" sz="1600" i="1" dirty="0"/>
              <a:t> </a:t>
            </a:r>
            <a:r>
              <a:rPr lang="en-GB" sz="1600" dirty="0"/>
              <a:t>is more widely distributed that </a:t>
            </a:r>
            <a:r>
              <a:rPr lang="en-GB" sz="1600" i="1" dirty="0"/>
              <a:t>E. australis</a:t>
            </a:r>
          </a:p>
          <a:p>
            <a:r>
              <a:rPr lang="en-GB" sz="1600" dirty="0"/>
              <a:t>Of the two, </a:t>
            </a:r>
            <a:r>
              <a:rPr lang="en-GB" sz="1600" i="1" dirty="0"/>
              <a:t>E. australis </a:t>
            </a:r>
            <a:r>
              <a:rPr lang="en-GB" sz="1600" dirty="0"/>
              <a:t>can be considered more economically significant as it affects species of citrus which are more widely grown (e.g. C. sinensis and C. reticulata) – but does affect interior part of fruit</a:t>
            </a:r>
          </a:p>
          <a:p>
            <a:r>
              <a:rPr lang="en-GB" sz="1600" i="1" dirty="0"/>
              <a:t>E. </a:t>
            </a:r>
            <a:r>
              <a:rPr lang="en-GB" sz="1600" i="1" dirty="0" err="1"/>
              <a:t>fawcettii</a:t>
            </a:r>
            <a:r>
              <a:rPr lang="en-GB" sz="1600" i="1" dirty="0"/>
              <a:t> </a:t>
            </a:r>
            <a:r>
              <a:rPr lang="en-GB" sz="1600" dirty="0"/>
              <a:t>causes warty, irregular and deeply fissured scabs, whereas </a:t>
            </a:r>
            <a:r>
              <a:rPr lang="en-GB" sz="1600" i="1" dirty="0"/>
              <a:t>E. australis </a:t>
            </a:r>
            <a:r>
              <a:rPr lang="en-GB" sz="1600" dirty="0"/>
              <a:t>causes larger, smoother more rounded scabs</a:t>
            </a:r>
          </a:p>
          <a:p>
            <a:endParaRPr lang="en-GB" sz="1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916C44E2-1302-4A53-8D76-9A81965EDAB4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97CFFCCE-68AD-4CF8-AF9C-675D77E3C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12663" r="3747" b="4559"/>
          <a:stretch/>
        </p:blipFill>
        <p:spPr>
          <a:xfrm>
            <a:off x="5245769" y="1183834"/>
            <a:ext cx="6520132" cy="2583908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xmlns="" id="{C68FB495-8E54-446E-B245-56498C729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12560" r="4077" b="5937"/>
          <a:stretch/>
        </p:blipFill>
        <p:spPr>
          <a:xfrm>
            <a:off x="5245770" y="4049485"/>
            <a:ext cx="6520132" cy="2559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2DC0E9-274A-4C59-BCDE-5FB754A273DD}"/>
              </a:ext>
            </a:extLst>
          </p:cNvPr>
          <p:cNvSpPr txBox="1"/>
          <p:nvPr/>
        </p:nvSpPr>
        <p:spPr>
          <a:xfrm>
            <a:off x="6253672" y="3754725"/>
            <a:ext cx="509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Distribution of </a:t>
            </a:r>
            <a:r>
              <a:rPr lang="en-GB" sz="1400" i="1" dirty="0"/>
              <a:t>E. </a:t>
            </a:r>
            <a:r>
              <a:rPr lang="en-GB" sz="1400" i="1" dirty="0" err="1"/>
              <a:t>fawcettii</a:t>
            </a:r>
            <a:r>
              <a:rPr lang="en-GB" sz="1400" i="1" dirty="0"/>
              <a:t> </a:t>
            </a:r>
            <a:r>
              <a:rPr lang="en-GB" sz="1400" dirty="0"/>
              <a:t>(above and </a:t>
            </a:r>
            <a:r>
              <a:rPr lang="en-GB" sz="1400" i="1" dirty="0"/>
              <a:t>E. australis </a:t>
            </a:r>
            <a:r>
              <a:rPr lang="en-GB" sz="1400" dirty="0"/>
              <a:t>(below)</a:t>
            </a:r>
          </a:p>
        </p:txBody>
      </p:sp>
    </p:spTree>
    <p:extLst>
      <p:ext uri="{BB962C8B-B14F-4D97-AF65-F5344CB8AC3E}">
        <p14:creationId xmlns:p14="http://schemas.microsoft.com/office/powerpoint/2010/main" val="8645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E7C210C-9E40-479A-94D4-5D5943F099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5405" y="524530"/>
            <a:ext cx="5743521" cy="561223"/>
          </a:xfrm>
        </p:spPr>
        <p:txBody>
          <a:bodyPr>
            <a:normAutofit lnSpcReduction="10000"/>
          </a:bodyPr>
          <a:lstStyle/>
          <a:p>
            <a:r>
              <a:rPr lang="en-GB" b="0" dirty="0"/>
              <a:t>Citrus scab symptoms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3FA5AC2-3A29-450D-A399-F4BB754203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sz="half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0556" y="1255483"/>
            <a:ext cx="5163502" cy="2539542"/>
          </a:xfrm>
        </p:spPr>
      </p:pic>
      <p:pic>
        <p:nvPicPr>
          <p:cNvPr id="4" name="Picture Placeholder 8">
            <a:extLst>
              <a:ext uri="{FF2B5EF4-FFF2-40B4-BE49-F238E27FC236}">
                <a16:creationId xmlns:a16="http://schemas.microsoft.com/office/drawing/2014/main" xmlns="" id="{AAC8F8A1-6725-47C0-8863-44E904D22A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1618" r="23969" b="-1618"/>
          <a:stretch/>
        </p:blipFill>
        <p:spPr>
          <a:xfrm>
            <a:off x="8737649" y="451344"/>
            <a:ext cx="3167387" cy="2977656"/>
          </a:xfrm>
          <a:prstGeom prst="rect">
            <a:avLst/>
          </a:prstGeom>
        </p:spPr>
      </p:pic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xmlns="" id="{48F208D8-0729-4C6D-81DC-FF55B07B7E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" b="60"/>
          <a:stretch>
            <a:fillRect/>
          </a:stretch>
        </p:blipFill>
        <p:spPr>
          <a:xfrm>
            <a:off x="220556" y="3762035"/>
            <a:ext cx="5163502" cy="2904470"/>
          </a:xfrm>
          <a:prstGeom prst="rect">
            <a:avLst/>
          </a:prstGeom>
        </p:spPr>
      </p:pic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xmlns="" id="{36CEF459-E164-4D85-95E1-FAA1675C4A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r="13675"/>
          <a:stretch/>
        </p:blipFill>
        <p:spPr>
          <a:xfrm>
            <a:off x="7872050" y="3429000"/>
            <a:ext cx="4032986" cy="3230479"/>
          </a:xfrm>
          <a:prstGeom prst="rect">
            <a:avLst/>
          </a:prstGeom>
        </p:spPr>
      </p:pic>
      <p:pic>
        <p:nvPicPr>
          <p:cNvPr id="3" name="Picture Placeholder 8">
            <a:extLst>
              <a:ext uri="{FF2B5EF4-FFF2-40B4-BE49-F238E27FC236}">
                <a16:creationId xmlns:a16="http://schemas.microsoft.com/office/drawing/2014/main" xmlns="" id="{7F265C82-F326-459C-B3A2-7191D0C701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r="8029"/>
          <a:stretch>
            <a:fillRect/>
          </a:stretch>
        </p:blipFill>
        <p:spPr>
          <a:xfrm>
            <a:off x="5547723" y="1118743"/>
            <a:ext cx="2633785" cy="14815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0F8EDE-F8FC-473E-9C2E-4B802DFF3A4E}"/>
              </a:ext>
            </a:extLst>
          </p:cNvPr>
          <p:cNvSpPr txBox="1"/>
          <p:nvPr/>
        </p:nvSpPr>
        <p:spPr>
          <a:xfrm>
            <a:off x="5384058" y="3060834"/>
            <a:ext cx="24879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Top left and centre: Warty irregular scabs caused by </a:t>
            </a:r>
            <a:r>
              <a:rPr lang="en-GB" i="1" dirty="0"/>
              <a:t>E. </a:t>
            </a:r>
            <a:r>
              <a:rPr lang="en-GB" i="1" dirty="0" err="1"/>
              <a:t>fawcettii</a:t>
            </a:r>
            <a:r>
              <a:rPr lang="en-GB" dirty="0"/>
              <a:t>.  The image in the centre shows the scab close 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Top right: Disease can just be on one side of the fruit – can look like scorch, wind scarring or mechanical damage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Bottom left: This could also be </a:t>
            </a:r>
            <a:r>
              <a:rPr lang="en-GB" i="1" dirty="0"/>
              <a:t>Citrus canker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8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0"/>
          </p:nvPr>
        </p:nvSpPr>
        <p:spPr>
          <a:xfrm>
            <a:off x="705405" y="524530"/>
            <a:ext cx="9805382" cy="561223"/>
          </a:xfrm>
        </p:spPr>
        <p:txBody>
          <a:bodyPr>
            <a:normAutofit/>
          </a:bodyPr>
          <a:lstStyle/>
          <a:p>
            <a:r>
              <a:rPr lang="en-GB" sz="3200" b="0" i="1" dirty="0"/>
              <a:t>Xanthomonas </a:t>
            </a:r>
            <a:r>
              <a:rPr lang="en-GB" sz="3200" b="0" i="1" dirty="0" err="1"/>
              <a:t>axonopodis</a:t>
            </a:r>
            <a:r>
              <a:rPr lang="en-GB" sz="3200" b="0" i="1" dirty="0"/>
              <a:t> </a:t>
            </a:r>
            <a:r>
              <a:rPr lang="en-GB" sz="3200" b="0" dirty="0" err="1"/>
              <a:t>pv</a:t>
            </a:r>
            <a:r>
              <a:rPr lang="en-GB" sz="3200" b="0" i="1" dirty="0"/>
              <a:t>. </a:t>
            </a:r>
            <a:r>
              <a:rPr lang="en-GB" sz="3200" b="0" i="1" dirty="0" err="1"/>
              <a:t>citri</a:t>
            </a:r>
            <a:r>
              <a:rPr lang="en-GB" sz="3200" b="0" i="1" dirty="0"/>
              <a:t> </a:t>
            </a:r>
            <a:r>
              <a:rPr lang="en-GB" sz="3200" b="0" dirty="0"/>
              <a:t>(Citrus canker)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D0C93CA-DD11-4271-8A73-73ED1A598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405" y="1978475"/>
            <a:ext cx="2904068" cy="4876800"/>
          </a:xfrm>
        </p:spPr>
        <p:txBody>
          <a:bodyPr/>
          <a:lstStyle/>
          <a:p>
            <a:r>
              <a:rPr lang="en-GB" dirty="0"/>
              <a:t>EU Regulated bacterial pathogen</a:t>
            </a:r>
          </a:p>
          <a:p>
            <a:r>
              <a:rPr lang="en-GB" dirty="0"/>
              <a:t>Distribution is wide-spread throughout Asia, South America, Africa and Oceania </a:t>
            </a:r>
          </a:p>
          <a:p>
            <a:r>
              <a:rPr lang="en-GB" dirty="0"/>
              <a:t>Potential to infect all </a:t>
            </a:r>
            <a:r>
              <a:rPr lang="en-GB" i="1" dirty="0"/>
              <a:t>Citrus</a:t>
            </a:r>
            <a:r>
              <a:rPr lang="en-GB" dirty="0"/>
              <a:t> species with varying degrees of susceptibility</a:t>
            </a:r>
          </a:p>
          <a:p>
            <a:r>
              <a:rPr lang="en-GB" dirty="0"/>
              <a:t>Causes raised, corky/spongy looking cankers on fruit which can be easily confused with </a:t>
            </a:r>
            <a:r>
              <a:rPr lang="en-GB" i="1" dirty="0" err="1"/>
              <a:t>Elsinoë</a:t>
            </a:r>
            <a:r>
              <a:rPr lang="en-GB" dirty="0"/>
              <a:t> (Citrus scab) or physical damage.</a:t>
            </a:r>
          </a:p>
          <a:p>
            <a:endParaRPr lang="en-GB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3A79B656-D301-465C-A228-51F703945281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75235" y="1661086"/>
            <a:ext cx="7365072" cy="3128402"/>
          </a:xfrm>
        </p:spPr>
      </p:pic>
    </p:spTree>
    <p:extLst>
      <p:ext uri="{BB962C8B-B14F-4D97-AF65-F5344CB8AC3E}">
        <p14:creationId xmlns:p14="http://schemas.microsoft.com/office/powerpoint/2010/main" val="10618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D9D4AD4-4DB7-424C-8776-91003A7E2D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b="0" dirty="0"/>
              <a:t>Citrus canker symptoms</a:t>
            </a:r>
          </a:p>
        </p:txBody>
      </p:sp>
      <p:pic>
        <p:nvPicPr>
          <p:cNvPr id="4" name="Picture Placeholder 2">
            <a:extLst>
              <a:ext uri="{FF2B5EF4-FFF2-40B4-BE49-F238E27FC236}">
                <a16:creationId xmlns:a16="http://schemas.microsoft.com/office/drawing/2014/main" xmlns="" id="{6AC0BF42-7B57-4600-8369-DFEDDCA805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2" r="17722"/>
          <a:stretch/>
        </p:blipFill>
        <p:spPr>
          <a:xfrm>
            <a:off x="6414722" y="297873"/>
            <a:ext cx="4429550" cy="3429000"/>
          </a:xfrm>
          <a:prstGeom prst="rect">
            <a:avLst/>
          </a:prstGeom>
        </p:spPr>
      </p:pic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xmlns="" id="{60CB0EE4-2510-495B-87B2-ABFD8A1D77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>
          <a:xfrm>
            <a:off x="6784259" y="3429000"/>
            <a:ext cx="5220929" cy="3429000"/>
          </a:xfrm>
          <a:prstGeom prst="rect">
            <a:avLst/>
          </a:prstGeom>
        </p:spPr>
      </p:pic>
      <p:pic>
        <p:nvPicPr>
          <p:cNvPr id="3" name="Picture Placeholder 2"/>
          <p:cNvPicPr>
            <a:picLocks noGrp="1" noChangeAspect="1"/>
          </p:cNvPicPr>
          <p:nvPr>
            <p:ph sz="half" idx="1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r="16737"/>
          <a:stretch/>
        </p:blipFill>
        <p:spPr>
          <a:xfrm>
            <a:off x="608423" y="1288473"/>
            <a:ext cx="4564371" cy="3440015"/>
          </a:xfrm>
        </p:spPr>
      </p:pic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xmlns="" id="{FAD98F87-A2D6-4B26-903D-47BC816929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t="17240" r="20684" b="17183"/>
          <a:stretch/>
        </p:blipFill>
        <p:spPr>
          <a:xfrm>
            <a:off x="2222447" y="4468232"/>
            <a:ext cx="3657599" cy="22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4454</TotalTime>
  <Words>697</Words>
  <Application>Microsoft Office PowerPoint</Application>
  <PresentationFormat>Widescreen</PresentationFormat>
  <Paragraphs>53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Lato</vt:lpstr>
      <vt:lpstr>Lato black</vt:lpstr>
      <vt:lpstr>Lucida Grande</vt:lpstr>
      <vt:lpstr>Open Sans</vt:lpstr>
      <vt:lpstr>Trebuchet MS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range of symptoms, including mottling, discolouration and distortion of fruits can occur but are not diagnostic of a particular virus.    Be on the look out for any of these symptoms and be aware that they could well be caused by a regulated virus.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Pests and diseases associateted with fruit and vegetables</dc:title>
  <dc:creator>Don Walker</dc:creator>
  <cp:lastModifiedBy>Pollock, Jason (Defra)</cp:lastModifiedBy>
  <cp:revision>28</cp:revision>
  <dcterms:created xsi:type="dcterms:W3CDTF">2020-12-07T11:07:12Z</dcterms:created>
  <dcterms:modified xsi:type="dcterms:W3CDTF">2020-12-12T09:54:28Z</dcterms:modified>
</cp:coreProperties>
</file>