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0"/>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10" d="100"/>
          <a:sy n="110" d="100"/>
        </p:scale>
        <p:origin x="63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2.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67.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1.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A38E96B-A555-4F94-9A0F-FD5AB518F8F2}" type="datetimeFigureOut">
              <a:rPr lang="en-GB" smtClean="0"/>
              <a:t>12/12/2020</a:t>
            </a:fld>
            <a:endParaRPr lang="en-GB"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09B20D-8E0E-4753-99F5-8BB6301FA63E}" type="slidenum">
              <a:rPr lang="en-GB" smtClean="0"/>
              <a:t>‹#›</a:t>
            </a:fld>
            <a:endParaRPr lang="en-GB" dirty="0"/>
          </a:p>
        </p:txBody>
      </p:sp>
    </p:spTree>
    <p:extLst>
      <p:ext uri="{BB962C8B-B14F-4D97-AF65-F5344CB8AC3E}">
        <p14:creationId xmlns:p14="http://schemas.microsoft.com/office/powerpoint/2010/main" val="260333994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2</a:t>
            </a:fld>
            <a:endParaRPr lang="en-GB" dirty="0">
              <a:solidFill>
                <a:srgbClr val="000000"/>
              </a:solidFill>
            </a:endParaRPr>
          </a:p>
        </p:txBody>
      </p:sp>
    </p:spTree>
    <p:extLst>
      <p:ext uri="{BB962C8B-B14F-4D97-AF65-F5344CB8AC3E}">
        <p14:creationId xmlns:p14="http://schemas.microsoft.com/office/powerpoint/2010/main" val="15866341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11</a:t>
            </a:fld>
            <a:endParaRPr lang="en-GB" dirty="0">
              <a:solidFill>
                <a:srgbClr val="000000"/>
              </a:solidFill>
            </a:endParaRPr>
          </a:p>
        </p:txBody>
      </p:sp>
    </p:spTree>
    <p:extLst>
      <p:ext uri="{BB962C8B-B14F-4D97-AF65-F5344CB8AC3E}">
        <p14:creationId xmlns:p14="http://schemas.microsoft.com/office/powerpoint/2010/main" val="12478556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12</a:t>
            </a:fld>
            <a:endParaRPr lang="en-GB" dirty="0">
              <a:solidFill>
                <a:srgbClr val="000000"/>
              </a:solidFill>
            </a:endParaRPr>
          </a:p>
        </p:txBody>
      </p:sp>
    </p:spTree>
    <p:extLst>
      <p:ext uri="{BB962C8B-B14F-4D97-AF65-F5344CB8AC3E}">
        <p14:creationId xmlns:p14="http://schemas.microsoft.com/office/powerpoint/2010/main" val="10413031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13</a:t>
            </a:fld>
            <a:endParaRPr lang="en-GB" dirty="0">
              <a:solidFill>
                <a:srgbClr val="000000"/>
              </a:solidFill>
            </a:endParaRPr>
          </a:p>
        </p:txBody>
      </p:sp>
    </p:spTree>
    <p:extLst>
      <p:ext uri="{BB962C8B-B14F-4D97-AF65-F5344CB8AC3E}">
        <p14:creationId xmlns:p14="http://schemas.microsoft.com/office/powerpoint/2010/main" val="6784514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14</a:t>
            </a:fld>
            <a:endParaRPr lang="en-GB" dirty="0">
              <a:solidFill>
                <a:srgbClr val="000000"/>
              </a:solidFill>
            </a:endParaRPr>
          </a:p>
        </p:txBody>
      </p:sp>
    </p:spTree>
    <p:extLst>
      <p:ext uri="{BB962C8B-B14F-4D97-AF65-F5344CB8AC3E}">
        <p14:creationId xmlns:p14="http://schemas.microsoft.com/office/powerpoint/2010/main" val="10987129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15</a:t>
            </a:fld>
            <a:endParaRPr lang="en-GB" dirty="0">
              <a:solidFill>
                <a:srgbClr val="000000"/>
              </a:solidFill>
            </a:endParaRPr>
          </a:p>
        </p:txBody>
      </p:sp>
    </p:spTree>
    <p:extLst>
      <p:ext uri="{BB962C8B-B14F-4D97-AF65-F5344CB8AC3E}">
        <p14:creationId xmlns:p14="http://schemas.microsoft.com/office/powerpoint/2010/main" val="41610894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16</a:t>
            </a:fld>
            <a:endParaRPr lang="en-GB" dirty="0">
              <a:solidFill>
                <a:srgbClr val="000000"/>
              </a:solidFill>
            </a:endParaRPr>
          </a:p>
        </p:txBody>
      </p:sp>
    </p:spTree>
    <p:extLst>
      <p:ext uri="{BB962C8B-B14F-4D97-AF65-F5344CB8AC3E}">
        <p14:creationId xmlns:p14="http://schemas.microsoft.com/office/powerpoint/2010/main" val="7776893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17</a:t>
            </a:fld>
            <a:endParaRPr lang="en-GB" dirty="0">
              <a:solidFill>
                <a:srgbClr val="000000"/>
              </a:solidFill>
            </a:endParaRPr>
          </a:p>
        </p:txBody>
      </p:sp>
    </p:spTree>
    <p:extLst>
      <p:ext uri="{BB962C8B-B14F-4D97-AF65-F5344CB8AC3E}">
        <p14:creationId xmlns:p14="http://schemas.microsoft.com/office/powerpoint/2010/main" val="40958991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18</a:t>
            </a:fld>
            <a:endParaRPr lang="en-GB" dirty="0">
              <a:solidFill>
                <a:srgbClr val="000000"/>
              </a:solidFill>
            </a:endParaRPr>
          </a:p>
        </p:txBody>
      </p:sp>
    </p:spTree>
    <p:extLst>
      <p:ext uri="{BB962C8B-B14F-4D97-AF65-F5344CB8AC3E}">
        <p14:creationId xmlns:p14="http://schemas.microsoft.com/office/powerpoint/2010/main" val="1759306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3</a:t>
            </a:fld>
            <a:endParaRPr lang="en-GB" dirty="0">
              <a:solidFill>
                <a:srgbClr val="000000"/>
              </a:solidFill>
            </a:endParaRPr>
          </a:p>
        </p:txBody>
      </p:sp>
    </p:spTree>
    <p:extLst>
      <p:ext uri="{BB962C8B-B14F-4D97-AF65-F5344CB8AC3E}">
        <p14:creationId xmlns:p14="http://schemas.microsoft.com/office/powerpoint/2010/main" val="832485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4</a:t>
            </a:fld>
            <a:endParaRPr lang="en-GB" dirty="0">
              <a:solidFill>
                <a:srgbClr val="000000"/>
              </a:solidFill>
            </a:endParaRPr>
          </a:p>
        </p:txBody>
      </p:sp>
    </p:spTree>
    <p:extLst>
      <p:ext uri="{BB962C8B-B14F-4D97-AF65-F5344CB8AC3E}">
        <p14:creationId xmlns:p14="http://schemas.microsoft.com/office/powerpoint/2010/main" val="32997004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5</a:t>
            </a:fld>
            <a:endParaRPr lang="en-GB" dirty="0">
              <a:solidFill>
                <a:srgbClr val="000000"/>
              </a:solidFill>
            </a:endParaRPr>
          </a:p>
        </p:txBody>
      </p:sp>
    </p:spTree>
    <p:extLst>
      <p:ext uri="{BB962C8B-B14F-4D97-AF65-F5344CB8AC3E}">
        <p14:creationId xmlns:p14="http://schemas.microsoft.com/office/powerpoint/2010/main" val="37822135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6</a:t>
            </a:fld>
            <a:endParaRPr lang="en-GB" dirty="0">
              <a:solidFill>
                <a:srgbClr val="000000"/>
              </a:solidFill>
            </a:endParaRPr>
          </a:p>
        </p:txBody>
      </p:sp>
    </p:spTree>
    <p:extLst>
      <p:ext uri="{BB962C8B-B14F-4D97-AF65-F5344CB8AC3E}">
        <p14:creationId xmlns:p14="http://schemas.microsoft.com/office/powerpoint/2010/main" val="1693486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7</a:t>
            </a:fld>
            <a:endParaRPr lang="en-GB" dirty="0">
              <a:solidFill>
                <a:srgbClr val="000000"/>
              </a:solidFill>
            </a:endParaRPr>
          </a:p>
        </p:txBody>
      </p:sp>
    </p:spTree>
    <p:extLst>
      <p:ext uri="{BB962C8B-B14F-4D97-AF65-F5344CB8AC3E}">
        <p14:creationId xmlns:p14="http://schemas.microsoft.com/office/powerpoint/2010/main" val="13975670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8</a:t>
            </a:fld>
            <a:endParaRPr lang="en-GB" dirty="0">
              <a:solidFill>
                <a:srgbClr val="000000"/>
              </a:solidFill>
            </a:endParaRPr>
          </a:p>
        </p:txBody>
      </p:sp>
    </p:spTree>
    <p:extLst>
      <p:ext uri="{BB962C8B-B14F-4D97-AF65-F5344CB8AC3E}">
        <p14:creationId xmlns:p14="http://schemas.microsoft.com/office/powerpoint/2010/main" val="24404399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baseline="0"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9</a:t>
            </a:fld>
            <a:endParaRPr lang="en-GB" dirty="0">
              <a:solidFill>
                <a:srgbClr val="000000"/>
              </a:solidFill>
            </a:endParaRPr>
          </a:p>
        </p:txBody>
      </p:sp>
    </p:spTree>
    <p:extLst>
      <p:ext uri="{BB962C8B-B14F-4D97-AF65-F5344CB8AC3E}">
        <p14:creationId xmlns:p14="http://schemas.microsoft.com/office/powerpoint/2010/main" val="31547995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3F844214-2064-4000-8581-BA7112153AC8}" type="slidenum">
              <a:rPr lang="en-GB" smtClean="0">
                <a:solidFill>
                  <a:srgbClr val="000000"/>
                </a:solidFill>
              </a:rPr>
              <a:pPr/>
              <a:t>10</a:t>
            </a:fld>
            <a:endParaRPr lang="en-GB" dirty="0">
              <a:solidFill>
                <a:srgbClr val="000000"/>
              </a:solidFill>
            </a:endParaRPr>
          </a:p>
        </p:txBody>
      </p:sp>
    </p:spTree>
    <p:extLst>
      <p:ext uri="{BB962C8B-B14F-4D97-AF65-F5344CB8AC3E}">
        <p14:creationId xmlns:p14="http://schemas.microsoft.com/office/powerpoint/2010/main" val="15382155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9"/>
          <p:cNvSpPr>
            <a:spLocks noChangeArrowheads="1"/>
          </p:cNvSpPr>
          <p:nvPr/>
        </p:nvSpPr>
        <p:spPr bwMode="auto">
          <a:xfrm>
            <a:off x="0" y="6516688"/>
            <a:ext cx="12192000" cy="341312"/>
          </a:xfrm>
          <a:prstGeom prst="rect">
            <a:avLst/>
          </a:prstGeom>
          <a:solidFill>
            <a:srgbClr val="BD4F19"/>
          </a:solidFill>
          <a:ln w="9525">
            <a:noFill/>
            <a:miter lim="800000"/>
            <a:headEnd/>
            <a:tailEnd/>
          </a:ln>
        </p:spPr>
        <p:txBody>
          <a:bodyPr wrap="none" anchor="ctr"/>
          <a:lstStyle/>
          <a:p>
            <a:pPr eaLnBrk="0" fontAlgn="base" hangingPunct="0">
              <a:spcBef>
                <a:spcPct val="0"/>
              </a:spcBef>
              <a:spcAft>
                <a:spcPct val="0"/>
              </a:spcAft>
              <a:defRPr/>
            </a:pPr>
            <a:endParaRPr lang="en-GB" sz="2400" dirty="0">
              <a:solidFill>
                <a:srgbClr val="000000"/>
              </a:solidFill>
            </a:endParaRPr>
          </a:p>
        </p:txBody>
      </p:sp>
      <p:pic>
        <p:nvPicPr>
          <p:cNvPr id="5"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0" y="236539"/>
            <a:ext cx="4572000"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4" name="Rectangle 2"/>
          <p:cNvSpPr>
            <a:spLocks noGrp="1" noChangeArrowheads="1"/>
          </p:cNvSpPr>
          <p:nvPr>
            <p:ph type="ctrTitle"/>
          </p:nvPr>
        </p:nvSpPr>
        <p:spPr>
          <a:xfrm>
            <a:off x="914400" y="2286000"/>
            <a:ext cx="10363200" cy="1143000"/>
          </a:xfrm>
        </p:spPr>
        <p:txBody>
          <a:bodyPr/>
          <a:lstStyle>
            <a:lvl1pPr algn="ctr">
              <a:defRPr/>
            </a:lvl1pPr>
          </a:lstStyle>
          <a:p>
            <a:r>
              <a:rPr lang="en-US"/>
              <a:t>Click to edit Master title style</a:t>
            </a:r>
            <a:endParaRPr lang="en-GB"/>
          </a:p>
        </p:txBody>
      </p:sp>
      <p:sp>
        <p:nvSpPr>
          <p:cNvPr id="3075" name="Rectangle 3"/>
          <p:cNvSpPr>
            <a:spLocks noGrp="1" noChangeArrowheads="1"/>
          </p:cNvSpPr>
          <p:nvPr>
            <p:ph type="subTitle" idx="1"/>
          </p:nvPr>
        </p:nvSpPr>
        <p:spPr>
          <a:xfrm>
            <a:off x="1828800" y="3886200"/>
            <a:ext cx="8534400" cy="1752600"/>
          </a:xfrm>
        </p:spPr>
        <p:txBody>
          <a:bodyPr/>
          <a:lstStyle>
            <a:lvl1pPr marL="0" indent="0" algn="ctr">
              <a:buFontTx/>
              <a:buNone/>
              <a:defRPr/>
            </a:lvl1pPr>
          </a:lstStyle>
          <a:p>
            <a:r>
              <a:rPr lang="en-US"/>
              <a:t>Click to edit Master subtitle style</a:t>
            </a:r>
            <a:endParaRPr lang="en-GB"/>
          </a:p>
        </p:txBody>
      </p:sp>
      <p:sp>
        <p:nvSpPr>
          <p:cNvPr id="6" name="Rectangle 4"/>
          <p:cNvSpPr>
            <a:spLocks noGrp="1" noChangeArrowheads="1"/>
          </p:cNvSpPr>
          <p:nvPr>
            <p:ph type="dt" sz="half" idx="10"/>
          </p:nvPr>
        </p:nvSpPr>
        <p:spPr/>
        <p:txBody>
          <a:bodyPr/>
          <a:lstStyle>
            <a:lvl1pPr>
              <a:defRPr/>
            </a:lvl1pPr>
          </a:lstStyle>
          <a:p>
            <a:pPr>
              <a:defRPr/>
            </a:pPr>
            <a:endParaRPr lang="en-GB" dirty="0">
              <a:solidFill>
                <a:srgbClr val="000000"/>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GB" dirty="0">
              <a:solidFill>
                <a:srgbClr val="000000"/>
              </a:solidFill>
            </a:endParaRPr>
          </a:p>
        </p:txBody>
      </p:sp>
      <p:sp>
        <p:nvSpPr>
          <p:cNvPr id="8" name="Rectangle 6"/>
          <p:cNvSpPr>
            <a:spLocks noGrp="1" noChangeArrowheads="1"/>
          </p:cNvSpPr>
          <p:nvPr>
            <p:ph type="sldNum" sz="quarter" idx="12"/>
          </p:nvPr>
        </p:nvSpPr>
        <p:spPr/>
        <p:txBody>
          <a:bodyPr/>
          <a:lstStyle>
            <a:lvl1pPr>
              <a:defRPr/>
            </a:lvl1pPr>
          </a:lstStyle>
          <a:p>
            <a:pPr>
              <a:defRPr/>
            </a:pPr>
            <a:fld id="{5D909430-ED10-46E8-8AFB-C52CA23ADA4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921239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BAB8203-59B9-4CA6-A4BC-E8F860EB6BE4}"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743689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E425A4-3EF2-4D6C-B3BB-80F29EA8D26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878650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BA42E17-7E28-4FA1-A40D-183B3358323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2303915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7B5F578-2E7E-4737-8BD6-16E0DAB5F64F}"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9890903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242B8C-BFCB-4DFD-AB50-4DC73703F777}"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325631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6AC2C81-BE02-4476-90E9-80A7AA090EF5}"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956681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E2E60B9-3929-4924-AE5F-6FE97AA3935E}"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3178060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48A5830-F51F-45A0-B528-569D9C97C731}"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686164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2DCA0BB-26B5-4F89-A1B5-916EDD1AA69C}"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786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dirty="0"/>
              <a:t>Click icon to add picture</a:t>
            </a:r>
            <a:endParaRPr lang="en-GB"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E2A8845-F73D-4816-AE10-8805D47FAA49}" type="slidenum">
              <a:rPr lang="en-GB">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5540374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7924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1028" name="Rectangle 4"/>
          <p:cNvSpPr>
            <a:spLocks noGrp="1" noChangeArrowheads="1"/>
          </p:cNvSpPr>
          <p:nvPr>
            <p:ph type="dt" sz="half" idx="2"/>
          </p:nvPr>
        </p:nvSpPr>
        <p:spPr bwMode="auto">
          <a:xfrm>
            <a:off x="9144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defRPr sz="1400">
                <a:latin typeface="Arial" charset="0"/>
                <a:ea typeface="ヒラギノ角ゴ Pro W3" pitchFamily="48" charset="-128"/>
                <a:cs typeface="+mn-cs"/>
              </a:defRPr>
            </a:lvl1pPr>
          </a:lstStyle>
          <a:p>
            <a:pPr fontAlgn="base">
              <a:spcBef>
                <a:spcPct val="0"/>
              </a:spcBef>
              <a:spcAft>
                <a:spcPct val="0"/>
              </a:spcAft>
              <a:defRPr/>
            </a:pPr>
            <a:endParaRPr lang="en-GB" dirty="0">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defRPr sz="1400">
                <a:latin typeface="Arial" charset="0"/>
                <a:ea typeface="ヒラギノ角ゴ Pro W3" pitchFamily="48" charset="-128"/>
                <a:cs typeface="+mn-cs"/>
              </a:defRPr>
            </a:lvl1pPr>
          </a:lstStyle>
          <a:p>
            <a:pPr fontAlgn="base">
              <a:spcBef>
                <a:spcPct val="0"/>
              </a:spcBef>
              <a:spcAft>
                <a:spcPct val="0"/>
              </a:spcAft>
              <a:defRPr/>
            </a:pPr>
            <a:endParaRPr lang="en-GB" dirty="0">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defRPr sz="1400">
                <a:latin typeface="Arial" charset="0"/>
                <a:ea typeface="ヒラギノ角ゴ Pro W3" pitchFamily="48" charset="-128"/>
                <a:cs typeface="+mn-cs"/>
              </a:defRPr>
            </a:lvl1pPr>
          </a:lstStyle>
          <a:p>
            <a:pPr fontAlgn="base">
              <a:spcBef>
                <a:spcPct val="0"/>
              </a:spcBef>
              <a:spcAft>
                <a:spcPct val="0"/>
              </a:spcAft>
              <a:defRPr/>
            </a:pPr>
            <a:fld id="{A69B6BF1-C90A-4113-A5ED-747C203208C9}" type="slidenum">
              <a:rPr lang="en-GB">
                <a:solidFill>
                  <a:srgbClr val="000000"/>
                </a:solidFill>
              </a:rPr>
              <a:pPr fontAlgn="base">
                <a:spcBef>
                  <a:spcPct val="0"/>
                </a:spcBef>
                <a:spcAft>
                  <a:spcPct val="0"/>
                </a:spcAft>
                <a:defRPr/>
              </a:pPr>
              <a:t>‹#›</a:t>
            </a:fld>
            <a:endParaRPr lang="en-GB" dirty="0">
              <a:solidFill>
                <a:srgbClr val="000000"/>
              </a:solidFill>
            </a:endParaRPr>
          </a:p>
        </p:txBody>
      </p:sp>
      <p:sp>
        <p:nvSpPr>
          <p:cNvPr id="1031" name="Rectangle 7"/>
          <p:cNvSpPr>
            <a:spLocks noChangeArrowheads="1"/>
          </p:cNvSpPr>
          <p:nvPr/>
        </p:nvSpPr>
        <p:spPr bwMode="auto">
          <a:xfrm>
            <a:off x="0" y="6516688"/>
            <a:ext cx="12192000" cy="341312"/>
          </a:xfrm>
          <a:prstGeom prst="rect">
            <a:avLst/>
          </a:prstGeom>
          <a:solidFill>
            <a:srgbClr val="BD4F19"/>
          </a:solidFill>
          <a:ln w="9525">
            <a:noFill/>
            <a:miter lim="800000"/>
            <a:headEnd/>
            <a:tailEnd/>
          </a:ln>
        </p:spPr>
        <p:txBody>
          <a:bodyPr wrap="none" anchor="ctr"/>
          <a:lstStyle/>
          <a:p>
            <a:pPr eaLnBrk="0" fontAlgn="base" hangingPunct="0">
              <a:spcBef>
                <a:spcPct val="0"/>
              </a:spcBef>
              <a:spcAft>
                <a:spcPct val="0"/>
              </a:spcAft>
              <a:defRPr/>
            </a:pPr>
            <a:endParaRPr lang="en-GB" sz="2400" dirty="0">
              <a:solidFill>
                <a:srgbClr val="000000"/>
              </a:solidFill>
            </a:endParaRPr>
          </a:p>
        </p:txBody>
      </p:sp>
      <p:pic>
        <p:nvPicPr>
          <p:cNvPr id="1032" name="Picture 9"/>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940800" y="169864"/>
            <a:ext cx="3251200" cy="1279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242552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fontAlgn="base" hangingPunct="1">
        <a:spcBef>
          <a:spcPct val="0"/>
        </a:spcBef>
        <a:spcAft>
          <a:spcPct val="0"/>
        </a:spcAft>
        <a:defRPr sz="3200">
          <a:solidFill>
            <a:srgbClr val="BD4F19"/>
          </a:solidFill>
          <a:latin typeface="+mj-lt"/>
          <a:ea typeface="+mj-ea"/>
          <a:cs typeface="ヒラギノ角ゴ Pro W3"/>
        </a:defRPr>
      </a:lvl1pPr>
      <a:lvl2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2pPr>
      <a:lvl3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3pPr>
      <a:lvl4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4pPr>
      <a:lvl5pPr algn="l" rtl="0" eaLnBrk="1" fontAlgn="base" hangingPunct="1">
        <a:spcBef>
          <a:spcPct val="0"/>
        </a:spcBef>
        <a:spcAft>
          <a:spcPct val="0"/>
        </a:spcAft>
        <a:defRPr sz="3200">
          <a:solidFill>
            <a:srgbClr val="BD4F19"/>
          </a:solidFill>
          <a:latin typeface="Arial" charset="0"/>
          <a:ea typeface="ヒラギノ角ゴ Pro W3" pitchFamily="48" charset="-128"/>
          <a:cs typeface="ヒラギノ角ゴ Pro W3"/>
        </a:defRPr>
      </a:lvl5pPr>
      <a:lvl6pPr marL="457200" algn="l" rtl="0" eaLnBrk="1" fontAlgn="base" hangingPunct="1">
        <a:spcBef>
          <a:spcPct val="0"/>
        </a:spcBef>
        <a:spcAft>
          <a:spcPct val="0"/>
        </a:spcAft>
        <a:defRPr sz="3200">
          <a:solidFill>
            <a:srgbClr val="BD4F19"/>
          </a:solidFill>
          <a:latin typeface="Arial" charset="0"/>
          <a:ea typeface="ヒラギノ角ゴ Pro W3" pitchFamily="48" charset="-128"/>
        </a:defRPr>
      </a:lvl6pPr>
      <a:lvl7pPr marL="914400" algn="l" rtl="0" eaLnBrk="1" fontAlgn="base" hangingPunct="1">
        <a:spcBef>
          <a:spcPct val="0"/>
        </a:spcBef>
        <a:spcAft>
          <a:spcPct val="0"/>
        </a:spcAft>
        <a:defRPr sz="3200">
          <a:solidFill>
            <a:srgbClr val="BD4F19"/>
          </a:solidFill>
          <a:latin typeface="Arial" charset="0"/>
          <a:ea typeface="ヒラギノ角ゴ Pro W3" pitchFamily="48" charset="-128"/>
        </a:defRPr>
      </a:lvl7pPr>
      <a:lvl8pPr marL="1371600" algn="l" rtl="0" eaLnBrk="1" fontAlgn="base" hangingPunct="1">
        <a:spcBef>
          <a:spcPct val="0"/>
        </a:spcBef>
        <a:spcAft>
          <a:spcPct val="0"/>
        </a:spcAft>
        <a:defRPr sz="3200">
          <a:solidFill>
            <a:srgbClr val="BD4F19"/>
          </a:solidFill>
          <a:latin typeface="Arial" charset="0"/>
          <a:ea typeface="ヒラギノ角ゴ Pro W3" pitchFamily="48" charset="-128"/>
        </a:defRPr>
      </a:lvl8pPr>
      <a:lvl9pPr marL="1828800" algn="l" rtl="0" eaLnBrk="1" fontAlgn="base" hangingPunct="1">
        <a:spcBef>
          <a:spcPct val="0"/>
        </a:spcBef>
        <a:spcAft>
          <a:spcPct val="0"/>
        </a:spcAft>
        <a:defRPr sz="3200">
          <a:solidFill>
            <a:srgbClr val="BD4F19"/>
          </a:solidFill>
          <a:latin typeface="Arial" charset="0"/>
          <a:ea typeface="ヒラギノ角ゴ Pro W3" pitchFamily="48" charset="-128"/>
        </a:defRPr>
      </a:lvl9pPr>
    </p:titleStyle>
    <p:bodyStyle>
      <a:lvl1pPr marL="342900" indent="-342900" algn="l" rtl="0" eaLnBrk="1" fontAlgn="base" hangingPunct="1">
        <a:spcBef>
          <a:spcPct val="20000"/>
        </a:spcBef>
        <a:spcAft>
          <a:spcPct val="0"/>
        </a:spcAft>
        <a:buChar char="•"/>
        <a:defRPr sz="2800">
          <a:solidFill>
            <a:srgbClr val="6A7029"/>
          </a:solidFill>
          <a:latin typeface="+mn-lt"/>
          <a:ea typeface="+mn-ea"/>
          <a:cs typeface="ヒラギノ角ゴ Pro W3"/>
        </a:defRPr>
      </a:lvl1pPr>
      <a:lvl2pPr marL="742950" indent="-285750" algn="l" rtl="0" eaLnBrk="1" fontAlgn="base" hangingPunct="1">
        <a:spcBef>
          <a:spcPct val="20000"/>
        </a:spcBef>
        <a:spcAft>
          <a:spcPct val="0"/>
        </a:spcAft>
        <a:defRPr sz="2800">
          <a:solidFill>
            <a:srgbClr val="6A7029"/>
          </a:solidFill>
          <a:latin typeface="+mn-lt"/>
          <a:ea typeface="+mn-ea"/>
          <a:cs typeface="ヒラギノ角ゴ Pro W3"/>
        </a:defRPr>
      </a:lvl2pPr>
      <a:lvl3pPr marL="1143000" indent="-228600" algn="l" rtl="0" eaLnBrk="1" fontAlgn="base" hangingPunct="1">
        <a:spcBef>
          <a:spcPct val="20000"/>
        </a:spcBef>
        <a:spcAft>
          <a:spcPct val="0"/>
        </a:spcAft>
        <a:buChar char="•"/>
        <a:defRPr sz="2400">
          <a:solidFill>
            <a:srgbClr val="6A7029"/>
          </a:solidFill>
          <a:latin typeface="+mn-lt"/>
          <a:ea typeface="+mn-ea"/>
          <a:cs typeface="ヒラギノ角ゴ Pro W3"/>
        </a:defRPr>
      </a:lvl3pPr>
      <a:lvl4pPr marL="1600200" indent="-228600" algn="l" rtl="0" eaLnBrk="1" fontAlgn="base" hangingPunct="1">
        <a:spcBef>
          <a:spcPct val="20000"/>
        </a:spcBef>
        <a:spcAft>
          <a:spcPct val="0"/>
        </a:spcAft>
        <a:buChar char="–"/>
        <a:defRPr sz="2000">
          <a:solidFill>
            <a:srgbClr val="6A7029"/>
          </a:solidFill>
          <a:latin typeface="+mn-lt"/>
          <a:ea typeface="+mn-ea"/>
          <a:cs typeface="ヒラギノ角ゴ Pro W3"/>
        </a:defRPr>
      </a:lvl4pPr>
      <a:lvl5pPr marL="2057400" indent="-228600" algn="l" rtl="0" eaLnBrk="1" fontAlgn="base" hangingPunct="1">
        <a:spcBef>
          <a:spcPct val="20000"/>
        </a:spcBef>
        <a:spcAft>
          <a:spcPct val="0"/>
        </a:spcAft>
        <a:defRPr sz="2000">
          <a:solidFill>
            <a:srgbClr val="6A7029"/>
          </a:solidFill>
          <a:latin typeface="+mn-lt"/>
          <a:ea typeface="+mn-ea"/>
          <a:cs typeface="ヒラギノ角ゴ Pro W3"/>
        </a:defRPr>
      </a:lvl5pPr>
      <a:lvl6pPr marL="2514600" indent="-228600" algn="l" rtl="0" eaLnBrk="1" fontAlgn="base" hangingPunct="1">
        <a:spcBef>
          <a:spcPct val="20000"/>
        </a:spcBef>
        <a:spcAft>
          <a:spcPct val="0"/>
        </a:spcAft>
        <a:defRPr sz="2000">
          <a:solidFill>
            <a:srgbClr val="6A7029"/>
          </a:solidFill>
          <a:latin typeface="+mn-lt"/>
          <a:ea typeface="+mn-ea"/>
        </a:defRPr>
      </a:lvl6pPr>
      <a:lvl7pPr marL="2971800" indent="-228600" algn="l" rtl="0" eaLnBrk="1" fontAlgn="base" hangingPunct="1">
        <a:spcBef>
          <a:spcPct val="20000"/>
        </a:spcBef>
        <a:spcAft>
          <a:spcPct val="0"/>
        </a:spcAft>
        <a:defRPr sz="2000">
          <a:solidFill>
            <a:srgbClr val="6A7029"/>
          </a:solidFill>
          <a:latin typeface="+mn-lt"/>
          <a:ea typeface="+mn-ea"/>
        </a:defRPr>
      </a:lvl7pPr>
      <a:lvl8pPr marL="3429000" indent="-228600" algn="l" rtl="0" eaLnBrk="1" fontAlgn="base" hangingPunct="1">
        <a:spcBef>
          <a:spcPct val="20000"/>
        </a:spcBef>
        <a:spcAft>
          <a:spcPct val="0"/>
        </a:spcAft>
        <a:defRPr sz="2000">
          <a:solidFill>
            <a:srgbClr val="6A7029"/>
          </a:solidFill>
          <a:latin typeface="+mn-lt"/>
          <a:ea typeface="+mn-ea"/>
        </a:defRPr>
      </a:lvl8pPr>
      <a:lvl9pPr marL="3886200" indent="-228600" algn="l" rtl="0" eaLnBrk="1" fontAlgn="base" hangingPunct="1">
        <a:spcBef>
          <a:spcPct val="20000"/>
        </a:spcBef>
        <a:spcAft>
          <a:spcPct val="0"/>
        </a:spcAft>
        <a:defRPr sz="2000">
          <a:solidFill>
            <a:srgbClr val="6A7029"/>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notesSlide" Target="../notesSlides/notesSlide9.xml"/><Relationship Id="rId7" Type="http://schemas.openxmlformats.org/officeDocument/2006/relationships/image" Target="../media/image44.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42.png"/><Relationship Id="rId5" Type="http://schemas.openxmlformats.org/officeDocument/2006/relationships/oleObject" Target="../embeddings/oleObject1.bin"/><Relationship Id="rId4" Type="http://schemas.openxmlformats.org/officeDocument/2006/relationships/image" Target="../media/image43.jpeg"/><Relationship Id="rId9" Type="http://schemas.openxmlformats.org/officeDocument/2006/relationships/image" Target="../media/image46.jpe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12.xml.rels><?xml version="1.0" encoding="UTF-8" standalone="yes"?>
<Relationships xmlns="http://schemas.openxmlformats.org/package/2006/relationships"><Relationship Id="rId3" Type="http://schemas.openxmlformats.org/officeDocument/2006/relationships/image" Target="../media/image51.jpeg"/><Relationship Id="rId7" Type="http://schemas.openxmlformats.org/officeDocument/2006/relationships/image" Target="../media/image54.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47.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15.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16.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notesSlide" Target="../notesSlides/notesSlide15.xml"/><Relationship Id="rId7" Type="http://schemas.openxmlformats.org/officeDocument/2006/relationships/image" Target="../media/image67.wmf"/><Relationship Id="rId2" Type="http://schemas.openxmlformats.org/officeDocument/2006/relationships/slideLayout" Target="../slideLayouts/slideLayout6.xml"/><Relationship Id="rId1" Type="http://schemas.openxmlformats.org/officeDocument/2006/relationships/vmlDrawing" Target="../drawings/vmlDrawing2.vml"/><Relationship Id="rId6" Type="http://schemas.openxmlformats.org/officeDocument/2006/relationships/oleObject" Target="../embeddings/oleObject2.bin"/><Relationship Id="rId5" Type="http://schemas.openxmlformats.org/officeDocument/2006/relationships/image" Target="../media/image69.jpeg"/><Relationship Id="rId4" Type="http://schemas.openxmlformats.org/officeDocument/2006/relationships/image" Target="../media/image68.jpeg"/></Relationships>
</file>

<file path=ppt/slides/_rels/slide17.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notesSlide" Target="../notesSlides/notesSlide16.xml"/><Relationship Id="rId7" Type="http://schemas.openxmlformats.org/officeDocument/2006/relationships/image" Target="../media/image72.jpeg"/><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71.wmf"/><Relationship Id="rId5" Type="http://schemas.openxmlformats.org/officeDocument/2006/relationships/oleObject" Target="../embeddings/oleObject3.bin"/><Relationship Id="rId4" Type="http://schemas.openxmlformats.org/officeDocument/2006/relationships/image" Target="../media/image13.jpeg"/><Relationship Id="rId9" Type="http://schemas.openxmlformats.org/officeDocument/2006/relationships/image" Target="../media/image74.jpeg"/></Relationships>
</file>

<file path=ppt/slides/_rels/slide1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2.xml.rels><?xml version="1.0" encoding="UTF-8" standalone="yes"?>
<Relationships xmlns="http://schemas.openxmlformats.org/package/2006/relationships"><Relationship Id="rId8" Type="http://schemas.openxmlformats.org/officeDocument/2006/relationships/image" Target="../media/image9.jpeg"/><Relationship Id="rId13" Type="http://schemas.openxmlformats.org/officeDocument/2006/relationships/image" Target="../media/image14.jpeg"/><Relationship Id="rId3" Type="http://schemas.openxmlformats.org/officeDocument/2006/relationships/image" Target="../media/image4.jpeg"/><Relationship Id="rId7" Type="http://schemas.openxmlformats.org/officeDocument/2006/relationships/image" Target="../media/image8.jpeg"/><Relationship Id="rId12"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11" Type="http://schemas.openxmlformats.org/officeDocument/2006/relationships/image" Target="../media/image12.jpeg"/><Relationship Id="rId5" Type="http://schemas.openxmlformats.org/officeDocument/2006/relationships/image" Target="../media/image6.jpeg"/><Relationship Id="rId10" Type="http://schemas.openxmlformats.org/officeDocument/2006/relationships/image" Target="../media/image11.jpeg"/><Relationship Id="rId4" Type="http://schemas.openxmlformats.org/officeDocument/2006/relationships/image" Target="../media/image5.jpeg"/><Relationship Id="rId9" Type="http://schemas.openxmlformats.org/officeDocument/2006/relationships/image" Target="../media/image10.jpeg"/><Relationship Id="rId14" Type="http://schemas.openxmlformats.org/officeDocument/2006/relationships/image" Target="../media/image15.jpeg"/></Relationships>
</file>

<file path=ppt/slides/_rels/slide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4.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0.jpeg"/><Relationship Id="rId7"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6.jpeg"/><Relationship Id="rId5" Type="http://schemas.openxmlformats.org/officeDocument/2006/relationships/image" Target="../media/image22.jpeg"/><Relationship Id="rId4" Type="http://schemas.openxmlformats.org/officeDocument/2006/relationships/image" Target="../media/image21.jpeg"/><Relationship Id="rId9" Type="http://schemas.openxmlformats.org/officeDocument/2006/relationships/image" Target="../media/image4.jpeg"/></Relationships>
</file>

<file path=ppt/slides/_rels/slide5.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24.jpeg"/><Relationship Id="rId7"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jpeg"/><Relationship Id="rId5" Type="http://schemas.openxmlformats.org/officeDocument/2006/relationships/image" Target="../media/image26.jpeg"/><Relationship Id="rId4"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1.jpeg"/><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40467D8F-6A19-4186-9588-C37DB7EB947F}"/>
              </a:ext>
            </a:extLst>
          </p:cNvPr>
          <p:cNvSpPr>
            <a:spLocks noGrp="1"/>
          </p:cNvSpPr>
          <p:nvPr>
            <p:ph type="title"/>
          </p:nvPr>
        </p:nvSpPr>
        <p:spPr/>
        <p:txBody>
          <a:bodyPr/>
          <a:lstStyle/>
          <a:p>
            <a:r>
              <a:rPr lang="en-GB" dirty="0"/>
              <a:t>Invertebrate Pests</a:t>
            </a:r>
          </a:p>
        </p:txBody>
      </p:sp>
    </p:spTree>
    <p:extLst>
      <p:ext uri="{BB962C8B-B14F-4D97-AF65-F5344CB8AC3E}">
        <p14:creationId xmlns:p14="http://schemas.microsoft.com/office/powerpoint/2010/main" val="13304614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839416" y="368928"/>
            <a:ext cx="7924800" cy="1143000"/>
          </a:xfrm>
        </p:spPr>
        <p:txBody>
          <a:bodyPr>
            <a:normAutofit/>
          </a:bodyPr>
          <a:lstStyle/>
          <a:p>
            <a:r>
              <a:rPr lang="en-GB" dirty="0"/>
              <a:t>Insect pests – chewers and tunnellers</a:t>
            </a:r>
          </a:p>
        </p:txBody>
      </p:sp>
      <p:sp>
        <p:nvSpPr>
          <p:cNvPr id="4" name="Content Placeholder 3">
            <a:extLst>
              <a:ext uri="{FF2B5EF4-FFF2-40B4-BE49-F238E27FC236}">
                <a16:creationId xmlns="" xmlns:a16="http://schemas.microsoft.com/office/drawing/2014/main" id="{60D1AE75-EF3D-432E-AEAD-A4D679D4B079}"/>
              </a:ext>
            </a:extLst>
          </p:cNvPr>
          <p:cNvSpPr>
            <a:spLocks noGrp="1"/>
          </p:cNvSpPr>
          <p:nvPr>
            <p:ph idx="1"/>
          </p:nvPr>
        </p:nvSpPr>
        <p:spPr>
          <a:xfrm>
            <a:off x="839416" y="1507259"/>
            <a:ext cx="3813447" cy="4114800"/>
          </a:xfrm>
        </p:spPr>
        <p:txBody>
          <a:bodyPr/>
          <a:lstStyle/>
          <a:p>
            <a:pPr marL="0" indent="0">
              <a:buNone/>
            </a:pPr>
            <a:r>
              <a:rPr lang="en-GB" sz="2400" dirty="0"/>
              <a:t>Beetles and their larvae</a:t>
            </a:r>
          </a:p>
          <a:p>
            <a:r>
              <a:rPr lang="en-GB" sz="2000" dirty="0"/>
              <a:t>Over 400,000 species worldwide, make up 40% of all insect species. More than 40 species are quarantine organisms in the EU.</a:t>
            </a:r>
          </a:p>
          <a:p>
            <a:r>
              <a:rPr lang="en-GB" sz="2000" dirty="0"/>
              <a:t>Symptoms include chewing damage, tunnelling and boring, according to species. Mainly caused by larvae, but adults sometimes also cause damage.</a:t>
            </a:r>
          </a:p>
        </p:txBody>
      </p:sp>
      <p:pic>
        <p:nvPicPr>
          <p:cNvPr id="11" name="Picture 4" descr="U:\TEMPNEW\TRAINING\INTRODUC\7032043.jpg"/>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a:xfrm>
            <a:off x="4727848" y="1484784"/>
            <a:ext cx="3420000" cy="2412000"/>
          </a:xfrm>
          <a:prstGeom prst="rect">
            <a:avLst/>
          </a:prstGeom>
          <a:noFill/>
        </p:spPr>
      </p:pic>
      <p:graphicFrame>
        <p:nvGraphicFramePr>
          <p:cNvPr id="5" name="Object 4"/>
          <p:cNvGraphicFramePr>
            <a:graphicFrameLocks/>
          </p:cNvGraphicFramePr>
          <p:nvPr>
            <p:extLst/>
          </p:nvPr>
        </p:nvGraphicFramePr>
        <p:xfrm>
          <a:off x="8652664" y="1484784"/>
          <a:ext cx="3420000" cy="2412000"/>
        </p:xfrm>
        <a:graphic>
          <a:graphicData uri="http://schemas.openxmlformats.org/presentationml/2006/ole">
            <mc:AlternateContent xmlns:mc="http://schemas.openxmlformats.org/markup-compatibility/2006">
              <mc:Choice xmlns:v="urn:schemas-microsoft-com:vml" Requires="v">
                <p:oleObj spid="_x0000_s1027" name="Photo Editor Photo" r:id="rId5" imgW="5485714" imgH="4723810" progId="">
                  <p:embed/>
                </p:oleObj>
              </mc:Choice>
              <mc:Fallback>
                <p:oleObj name="Photo Editor Photo" r:id="rId5" imgW="5485714" imgH="4723810" progId="">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r="5052" b="3323"/>
                      <a:stretch>
                        <a:fillRect/>
                      </a:stretch>
                    </p:blipFill>
                    <p:spPr bwMode="auto">
                      <a:xfrm>
                        <a:off x="8652664" y="1484784"/>
                        <a:ext cx="3420000" cy="2412000"/>
                      </a:xfrm>
                      <a:prstGeom prst="rect">
                        <a:avLst/>
                      </a:prstGeom>
                      <a:solidFill>
                        <a:schemeClr val="bg1"/>
                      </a:solidFill>
                      <a:ln>
                        <a:noFill/>
                      </a:ln>
                      <a:effectLst/>
                      <a:extLs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5" name="Picture 14" descr="S:\Ops-OPB\OPBA-OPBA\Limited\Entomology\Epitrix images - Conceição Boavida Instituto Nacional de Recursos Biológicos, Portugal\Epi_sim tub 1.JPG"/>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764232" y="4077072"/>
            <a:ext cx="342000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4" descr="col beetl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27849" y="2708784"/>
            <a:ext cx="1784013" cy="11880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descr="Viburnum beetle 3.JPG"/>
          <p:cNvPicPr>
            <a:picLocks/>
          </p:cNvPicPr>
          <p:nvPr/>
        </p:nvPicPr>
        <p:blipFill>
          <a:blip r:embed="rId9" cstate="print"/>
          <a:stretch>
            <a:fillRect/>
          </a:stretch>
        </p:blipFill>
        <p:spPr>
          <a:xfrm>
            <a:off x="8652664" y="4077072"/>
            <a:ext cx="3420000" cy="2412000"/>
          </a:xfrm>
          <a:prstGeom prst="rect">
            <a:avLst/>
          </a:prstGeom>
        </p:spPr>
      </p:pic>
      <p:sp>
        <p:nvSpPr>
          <p:cNvPr id="12" name="TextBox 11">
            <a:extLst>
              <a:ext uri="{FF2B5EF4-FFF2-40B4-BE49-F238E27FC236}">
                <a16:creationId xmlns="" xmlns:a16="http://schemas.microsoft.com/office/drawing/2014/main" id="{F63B7372-C15F-475B-813F-DEEAA1C10318}"/>
              </a:ext>
            </a:extLst>
          </p:cNvPr>
          <p:cNvSpPr txBox="1"/>
          <p:nvPr/>
        </p:nvSpPr>
        <p:spPr>
          <a:xfrm>
            <a:off x="839416" y="5519576"/>
            <a:ext cx="3813447" cy="1015663"/>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r>
              <a:rPr lang="en-GB" sz="1200" dirty="0">
                <a:solidFill>
                  <a:srgbClr val="000000"/>
                </a:solidFill>
              </a:rPr>
              <a:t>Top left: Colorado beetle larva &amp; adult; top right: Asian longhorn beetle larvae, pupa, adult</a:t>
            </a:r>
          </a:p>
          <a:p>
            <a:pPr fontAlgn="base">
              <a:spcBef>
                <a:spcPct val="0"/>
              </a:spcBef>
              <a:spcAft>
                <a:spcPct val="0"/>
              </a:spcAft>
            </a:pPr>
            <a:r>
              <a:rPr lang="en-GB" sz="1200" dirty="0">
                <a:solidFill>
                  <a:srgbClr val="000000"/>
                </a:solidFill>
              </a:rPr>
              <a:t>Bottom left: </a:t>
            </a:r>
            <a:r>
              <a:rPr lang="en-GB" sz="1200" i="1" dirty="0">
                <a:solidFill>
                  <a:srgbClr val="000000"/>
                </a:solidFill>
              </a:rPr>
              <a:t>Epitrix</a:t>
            </a:r>
            <a:r>
              <a:rPr lang="en-GB" sz="1200" dirty="0">
                <a:solidFill>
                  <a:srgbClr val="000000"/>
                </a:solidFill>
              </a:rPr>
              <a:t> (potato flea beetle) tuber damage; bottom right: Viburnum beetle larvae</a:t>
            </a:r>
          </a:p>
        </p:txBody>
      </p:sp>
    </p:spTree>
    <p:extLst>
      <p:ext uri="{BB962C8B-B14F-4D97-AF65-F5344CB8AC3E}">
        <p14:creationId xmlns:p14="http://schemas.microsoft.com/office/powerpoint/2010/main" val="15355525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702116" y="332656"/>
            <a:ext cx="7924800" cy="1143000"/>
          </a:xfrm>
        </p:spPr>
        <p:txBody>
          <a:bodyPr>
            <a:normAutofit/>
          </a:bodyPr>
          <a:lstStyle/>
          <a:p>
            <a:r>
              <a:rPr lang="en-GB" dirty="0"/>
              <a:t>Insect pests – tunnellers</a:t>
            </a:r>
          </a:p>
        </p:txBody>
      </p:sp>
      <p:sp>
        <p:nvSpPr>
          <p:cNvPr id="4" name="Content Placeholder 3">
            <a:extLst>
              <a:ext uri="{FF2B5EF4-FFF2-40B4-BE49-F238E27FC236}">
                <a16:creationId xmlns="" xmlns:a16="http://schemas.microsoft.com/office/drawing/2014/main" id="{2308338F-4B52-44D0-8819-9FE0705590D4}"/>
              </a:ext>
            </a:extLst>
          </p:cNvPr>
          <p:cNvSpPr>
            <a:spLocks noGrp="1"/>
          </p:cNvSpPr>
          <p:nvPr>
            <p:ph idx="1"/>
          </p:nvPr>
        </p:nvSpPr>
        <p:spPr>
          <a:xfrm>
            <a:off x="702116" y="1412776"/>
            <a:ext cx="3813448" cy="4114800"/>
          </a:xfrm>
        </p:spPr>
        <p:txBody>
          <a:bodyPr/>
          <a:lstStyle/>
          <a:p>
            <a:pPr marL="0" indent="0">
              <a:buNone/>
            </a:pPr>
            <a:r>
              <a:rPr lang="en-GB" sz="2800" dirty="0"/>
              <a:t>Fly larvae</a:t>
            </a:r>
          </a:p>
          <a:p>
            <a:r>
              <a:rPr lang="en-GB" sz="2400" dirty="0"/>
              <a:t>Have sucking rather than chewing mouthparts, but will tunnel into plant tissues. </a:t>
            </a:r>
          </a:p>
          <a:p>
            <a:r>
              <a:rPr lang="en-GB" sz="2400" dirty="0"/>
              <a:t>Includes leaf miners &amp; fruit flies (latter really suck in juices but still burrow into the fruit)</a:t>
            </a:r>
          </a:p>
          <a:p>
            <a:endParaRPr lang="en-GB" dirty="0"/>
          </a:p>
        </p:txBody>
      </p:sp>
      <p:pic>
        <p:nvPicPr>
          <p:cNvPr id="9" name="Picture 4"/>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4232" y="1412776"/>
            <a:ext cx="342000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7" descr="U:\Current work\Hungary\Tephritidae\Illustrations\Euliea heraclei\j9260~04.jpg"/>
          <p:cNvPicPr>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616280" y="1412776"/>
            <a:ext cx="3420000" cy="241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U:\Current work\Hungary\Tephritidae\Illustrations\Anastrepha obliqua\j5488~05.jpg"/>
          <p:cNvPicPr>
            <a:picLocks noChangeArrowheads="1"/>
          </p:cNvPicPr>
          <p:nvPr/>
        </p:nvPicPr>
        <p:blipFill>
          <a:blip r:embed="rId5">
            <a:lum bright="12000" contrast="12000"/>
            <a:extLst>
              <a:ext uri="{28A0092B-C50C-407E-A947-70E740481C1C}">
                <a14:useLocalDpi xmlns:a14="http://schemas.microsoft.com/office/drawing/2010/main" val="0"/>
              </a:ext>
            </a:extLst>
          </a:blip>
          <a:srcRect l="26199" r="1640" b="18011"/>
          <a:stretch>
            <a:fillRect/>
          </a:stretch>
        </p:blipFill>
        <p:spPr bwMode="auto">
          <a:xfrm>
            <a:off x="8616280" y="3968792"/>
            <a:ext cx="3420000" cy="2412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5" descr="File0007"/>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764232" y="3968792"/>
            <a:ext cx="342000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5E3806DF-7C4B-43B6-BE8A-3967020F50BE}"/>
              </a:ext>
            </a:extLst>
          </p:cNvPr>
          <p:cNvSpPr txBox="1"/>
          <p:nvPr/>
        </p:nvSpPr>
        <p:spPr>
          <a:xfrm>
            <a:off x="702116" y="5373216"/>
            <a:ext cx="3953724" cy="646331"/>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r>
              <a:rPr lang="en-GB" sz="1200" dirty="0">
                <a:solidFill>
                  <a:srgbClr val="000000"/>
                </a:solidFill>
              </a:rPr>
              <a:t>Top – Leaf miner adult, celery leaf miner damage</a:t>
            </a:r>
          </a:p>
          <a:p>
            <a:pPr fontAlgn="base">
              <a:spcBef>
                <a:spcPct val="0"/>
              </a:spcBef>
              <a:spcAft>
                <a:spcPct val="0"/>
              </a:spcAft>
            </a:pPr>
            <a:r>
              <a:rPr lang="en-GB" sz="1200" dirty="0">
                <a:solidFill>
                  <a:srgbClr val="000000"/>
                </a:solidFill>
              </a:rPr>
              <a:t>Bottom – Mango damaged by fruit fly, fruit fly larva</a:t>
            </a:r>
          </a:p>
        </p:txBody>
      </p:sp>
    </p:spTree>
    <p:extLst>
      <p:ext uri="{BB962C8B-B14F-4D97-AF65-F5344CB8AC3E}">
        <p14:creationId xmlns:p14="http://schemas.microsoft.com/office/powerpoint/2010/main" val="33458465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Key species - Asian and citrus longhorn beetles (</a:t>
            </a:r>
            <a:r>
              <a:rPr lang="en-GB" i="1" dirty="0"/>
              <a:t>Anoplophora</a:t>
            </a:r>
            <a:r>
              <a:rPr lang="en-GB" dirty="0"/>
              <a:t> spp.)</a:t>
            </a:r>
            <a:br>
              <a:rPr lang="en-GB" dirty="0"/>
            </a:br>
            <a:endParaRPr lang="en-GB" dirty="0"/>
          </a:p>
        </p:txBody>
      </p:sp>
      <p:sp>
        <p:nvSpPr>
          <p:cNvPr id="3" name="Content Placeholder 2"/>
          <p:cNvSpPr>
            <a:spLocks noGrp="1"/>
          </p:cNvSpPr>
          <p:nvPr>
            <p:ph idx="1"/>
          </p:nvPr>
        </p:nvSpPr>
        <p:spPr>
          <a:xfrm>
            <a:off x="420673" y="1752600"/>
            <a:ext cx="3669432" cy="4114800"/>
          </a:xfrm>
        </p:spPr>
        <p:txBody>
          <a:bodyPr>
            <a:noAutofit/>
          </a:bodyPr>
          <a:lstStyle/>
          <a:p>
            <a:r>
              <a:rPr lang="en-GB" sz="2000" dirty="0"/>
              <a:t>Neither are present in the UK.</a:t>
            </a:r>
          </a:p>
          <a:p>
            <a:r>
              <a:rPr lang="en-GB" sz="2000" dirty="0"/>
              <a:t>Larvae cause substantial damage to broadleaved trees by burrowing in trunk and branches.</a:t>
            </a:r>
          </a:p>
          <a:p>
            <a:r>
              <a:rPr lang="en-GB" sz="2000" dirty="0"/>
              <a:t>Citrus longhorn tends to arrive in young plants (often Acer), Asian longhorn in timber products (e.g. pallets)</a:t>
            </a:r>
          </a:p>
          <a:p>
            <a:r>
              <a:rPr lang="en-GB" sz="2000" dirty="0"/>
              <a:t>Outbreak of Asian longhorn in Kent in 2012, Paddock Wood area. Eradicated but over 2000 trees felled.</a:t>
            </a:r>
          </a:p>
          <a:p>
            <a:pPr marL="0" indent="0">
              <a:buNone/>
            </a:pPr>
            <a:endParaRPr lang="en-GB" sz="2000" i="1" dirty="0"/>
          </a:p>
        </p:txBody>
      </p:sp>
      <p:pic>
        <p:nvPicPr>
          <p:cNvPr id="8" name="Picture 3" descr="U:\visit reports\RC at Lees &amp; co - A.chinensis Sep05\A.chinensi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36361" y="9119"/>
            <a:ext cx="2855640" cy="3079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4" descr="U:\visit reports\RC at Lees &amp; co - A.chinensis Sep05\J12648~05 chinensis larvae.jpg"/>
          <p:cNvPicPr>
            <a:picLocks noChangeAspect="1" noChangeArrowheads="1"/>
          </p:cNvPicPr>
          <p:nvPr/>
        </p:nvPicPr>
        <p:blipFill>
          <a:blip r:embed="rId4">
            <a:extLst>
              <a:ext uri="{28A0092B-C50C-407E-A947-70E740481C1C}">
                <a14:useLocalDpi xmlns:a14="http://schemas.microsoft.com/office/drawing/2010/main" val="0"/>
              </a:ext>
            </a:extLst>
          </a:blip>
          <a:srcRect b="13541"/>
          <a:stretch>
            <a:fillRect/>
          </a:stretch>
        </p:blipFill>
        <p:spPr bwMode="auto">
          <a:xfrm>
            <a:off x="5610742" y="4437112"/>
            <a:ext cx="4373690" cy="2435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3" descr="U:\GENERAL\anoploporaroot.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984432" y="3088806"/>
            <a:ext cx="2199977" cy="37837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51"/>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670012" y="2162958"/>
            <a:ext cx="3317117" cy="22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pic>
      <p:pic>
        <p:nvPicPr>
          <p:cNvPr id="15" name="Picture 2" descr="U:\GENERAL\anoplophora emergence.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338685" y="3100906"/>
            <a:ext cx="3091595" cy="20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 xmlns:a16="http://schemas.microsoft.com/office/drawing/2014/main" id="{D75610EE-785A-4441-B9E4-17ED22E92362}"/>
              </a:ext>
            </a:extLst>
          </p:cNvPr>
          <p:cNvSpPr txBox="1"/>
          <p:nvPr/>
        </p:nvSpPr>
        <p:spPr>
          <a:xfrm>
            <a:off x="4338685" y="1957758"/>
            <a:ext cx="2261371" cy="1015663"/>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 adult emergence hole, larval damage on timber crate, tunnel in stem, adult citrus longhorn, citrus longhorn larva in stem.</a:t>
            </a:r>
          </a:p>
        </p:txBody>
      </p:sp>
    </p:spTree>
    <p:extLst>
      <p:ext uri="{BB962C8B-B14F-4D97-AF65-F5344CB8AC3E}">
        <p14:creationId xmlns:p14="http://schemas.microsoft.com/office/powerpoint/2010/main" val="41773370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050" y="618356"/>
            <a:ext cx="8161238" cy="1143000"/>
          </a:xfrm>
        </p:spPr>
        <p:txBody>
          <a:bodyPr>
            <a:noAutofit/>
          </a:bodyPr>
          <a:lstStyle/>
          <a:p>
            <a:pPr marL="0" indent="0">
              <a:buNone/>
            </a:pPr>
            <a:r>
              <a:rPr lang="en-GB" sz="2800" dirty="0"/>
              <a:t>Key species - </a:t>
            </a:r>
            <a:r>
              <a:rPr lang="en-GB" sz="2800" i="1" dirty="0"/>
              <a:t>Liriomyza </a:t>
            </a:r>
            <a:r>
              <a:rPr lang="en-GB" sz="2800" dirty="0"/>
              <a:t>species (leaf-mining flies)</a:t>
            </a:r>
          </a:p>
        </p:txBody>
      </p:sp>
      <p:sp>
        <p:nvSpPr>
          <p:cNvPr id="3" name="Content Placeholder 2"/>
          <p:cNvSpPr>
            <a:spLocks noGrp="1"/>
          </p:cNvSpPr>
          <p:nvPr>
            <p:ph idx="1"/>
          </p:nvPr>
        </p:nvSpPr>
        <p:spPr>
          <a:xfrm>
            <a:off x="407368" y="1981200"/>
            <a:ext cx="2880319" cy="4114800"/>
          </a:xfrm>
        </p:spPr>
        <p:txBody>
          <a:bodyPr>
            <a:noAutofit/>
          </a:bodyPr>
          <a:lstStyle/>
          <a:p>
            <a:r>
              <a:rPr lang="en-GB" sz="1400" dirty="0"/>
              <a:t>4 quarantine</a:t>
            </a:r>
            <a:r>
              <a:rPr lang="en-GB" sz="1400" baseline="0" dirty="0"/>
              <a:t>-listed species in EU (39 species indigenous to UK but these have limited host ranges and do not damage commercial crops). </a:t>
            </a:r>
          </a:p>
          <a:p>
            <a:r>
              <a:rPr lang="en-GB" sz="1400" baseline="0" dirty="0"/>
              <a:t>Quarantine species have potential to cause substantial damage to a range of glasshouse crops (both edible and ornamental).</a:t>
            </a:r>
          </a:p>
          <a:p>
            <a:r>
              <a:rPr lang="en-GB" sz="1400" baseline="0" dirty="0"/>
              <a:t>Adults are small flies with a yellow spot on their back; they leave puncture marks on foliage when laying eggs. Larvae burrow in leaves and cause the major damage.</a:t>
            </a:r>
          </a:p>
          <a:p>
            <a:pPr marL="0" indent="0">
              <a:buNone/>
            </a:pPr>
            <a:endParaRPr lang="en-GB" sz="3200" dirty="0"/>
          </a:p>
        </p:txBody>
      </p:sp>
      <p:pic>
        <p:nvPicPr>
          <p:cNvPr id="12" name="Picture 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5284" y="1844824"/>
            <a:ext cx="3364493" cy="22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0738" y="1844824"/>
            <a:ext cx="3110400" cy="21487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87688" y="1844824"/>
            <a:ext cx="2813050"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11138" y="3993604"/>
            <a:ext cx="288863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3110" y="3993604"/>
            <a:ext cx="3088028" cy="217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636188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5" descr="panonychusulmi"/>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27330" y="1196752"/>
            <a:ext cx="3018849" cy="22535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28" descr="U:\DIGIPICS\FGM\adultmite.jpg"/>
          <p:cNvPicPr>
            <a:picLocks noChangeAspect="1" noChangeArrowheads="1"/>
          </p:cNvPicPr>
          <p:nvPr/>
        </p:nvPicPr>
        <p:blipFill>
          <a:blip r:embed="rId4">
            <a:extLst>
              <a:ext uri="{28A0092B-C50C-407E-A947-70E740481C1C}">
                <a14:useLocalDpi xmlns:a14="http://schemas.microsoft.com/office/drawing/2010/main" val="0"/>
              </a:ext>
            </a:extLst>
          </a:blip>
          <a:srcRect l="23529" t="12842" r="11765" b="10997"/>
          <a:stretch>
            <a:fillRect/>
          </a:stretch>
        </p:blipFill>
        <p:spPr bwMode="auto">
          <a:xfrm>
            <a:off x="4801853" y="3429000"/>
            <a:ext cx="4316489" cy="3340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3074" descr="U:\GENERAL\aculops3.jpg"/>
          <p:cNvPicPr>
            <a:picLocks noChangeAspect="1" noChangeArrowheads="1"/>
          </p:cNvPicPr>
          <p:nvPr/>
        </p:nvPicPr>
        <p:blipFill>
          <a:blip r:embed="rId5" cstate="print">
            <a:extLst>
              <a:ext uri="{28A0092B-C50C-407E-A947-70E740481C1C}">
                <a14:useLocalDpi xmlns:a14="http://schemas.microsoft.com/office/drawing/2010/main" val="0"/>
              </a:ext>
            </a:extLst>
          </a:blip>
          <a:srcRect l="5138" t="7935" r="25511" b="4085"/>
          <a:stretch>
            <a:fillRect/>
          </a:stretch>
        </p:blipFill>
        <p:spPr bwMode="auto">
          <a:xfrm>
            <a:off x="7537898" y="1420192"/>
            <a:ext cx="4135300" cy="316093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U:\PHSITRAINING\T evansi webbing and damage to tomato plants.jpg"/>
          <p:cNvPicPr>
            <a:picLocks noChangeAspect="1" noChangeArrowheads="1"/>
          </p:cNvPicPr>
          <p:nvPr/>
        </p:nvPicPr>
        <p:blipFill>
          <a:blip r:embed="rId6" cstate="print">
            <a:extLst>
              <a:ext uri="{28A0092B-C50C-407E-A947-70E740481C1C}">
                <a14:useLocalDpi xmlns:a14="http://schemas.microsoft.com/office/drawing/2010/main" val="0"/>
              </a:ext>
            </a:extLst>
          </a:blip>
          <a:srcRect l="3448" r="6897"/>
          <a:stretch>
            <a:fillRect/>
          </a:stretch>
        </p:blipFill>
        <p:spPr bwMode="auto">
          <a:xfrm>
            <a:off x="2076209" y="4075793"/>
            <a:ext cx="3155695" cy="2385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759D7232-D80D-43E4-8217-957559EA591F}"/>
              </a:ext>
            </a:extLst>
          </p:cNvPr>
          <p:cNvSpPr>
            <a:spLocks noGrp="1"/>
          </p:cNvSpPr>
          <p:nvPr>
            <p:ph type="title"/>
          </p:nvPr>
        </p:nvSpPr>
        <p:spPr/>
        <p:txBody>
          <a:bodyPr/>
          <a:lstStyle/>
          <a:p>
            <a:r>
              <a:rPr lang="en-GB" dirty="0"/>
              <a:t>Mites</a:t>
            </a:r>
          </a:p>
        </p:txBody>
      </p:sp>
    </p:spTree>
    <p:extLst>
      <p:ext uri="{BB962C8B-B14F-4D97-AF65-F5344CB8AC3E}">
        <p14:creationId xmlns:p14="http://schemas.microsoft.com/office/powerpoint/2010/main" val="40884481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Mites</a:t>
            </a:r>
          </a:p>
        </p:txBody>
      </p:sp>
      <p:sp>
        <p:nvSpPr>
          <p:cNvPr id="2" name="Content Placeholder 1">
            <a:extLst>
              <a:ext uri="{FF2B5EF4-FFF2-40B4-BE49-F238E27FC236}">
                <a16:creationId xmlns="" xmlns:a16="http://schemas.microsoft.com/office/drawing/2014/main" id="{489E0896-F2A2-4E10-BE5F-77DF2649FB1F}"/>
              </a:ext>
            </a:extLst>
          </p:cNvPr>
          <p:cNvSpPr>
            <a:spLocks noGrp="1"/>
          </p:cNvSpPr>
          <p:nvPr>
            <p:ph idx="1"/>
          </p:nvPr>
        </p:nvSpPr>
        <p:spPr>
          <a:xfrm>
            <a:off x="588876" y="1488275"/>
            <a:ext cx="5181600" cy="4114800"/>
          </a:xfrm>
        </p:spPr>
        <p:txBody>
          <a:bodyPr/>
          <a:lstStyle/>
          <a:p>
            <a:pPr marL="285750" indent="-285750">
              <a:buFont typeface="Arial" panose="020B0604020202020204" pitchFamily="34" charset="0"/>
              <a:buChar char="•"/>
            </a:pPr>
            <a:r>
              <a:rPr lang="en-GB" sz="2400" dirty="0"/>
              <a:t>Suck sap</a:t>
            </a:r>
          </a:p>
          <a:p>
            <a:pPr marL="285750" indent="-285750">
              <a:buFont typeface="Arial" panose="020B0604020202020204" pitchFamily="34" charset="0"/>
              <a:buChar char="•"/>
            </a:pPr>
            <a:r>
              <a:rPr lang="en-GB" sz="2400" dirty="0"/>
              <a:t>Reduce vigour, yield loss</a:t>
            </a:r>
          </a:p>
          <a:p>
            <a:pPr marL="285750" indent="-285750">
              <a:buFont typeface="Arial" panose="020B0604020202020204" pitchFamily="34" charset="0"/>
              <a:buChar char="•"/>
            </a:pPr>
            <a:r>
              <a:rPr lang="en-GB" sz="2400" dirty="0"/>
              <a:t>Cause yellowing</a:t>
            </a:r>
          </a:p>
          <a:p>
            <a:pPr marL="285750" indent="-285750">
              <a:buFont typeface="Arial" panose="020B0604020202020204" pitchFamily="34" charset="0"/>
              <a:buChar char="•"/>
            </a:pPr>
            <a:r>
              <a:rPr lang="en-GB" sz="2400" dirty="0"/>
              <a:t>Cause distorted growth</a:t>
            </a:r>
          </a:p>
          <a:p>
            <a:r>
              <a:rPr lang="en-GB" sz="2400" dirty="0"/>
              <a:t>Some mites</a:t>
            </a:r>
            <a:r>
              <a:rPr lang="en-GB" sz="2400" baseline="0" dirty="0"/>
              <a:t> (e.g. tarsonemid) are found commonly within the growing points. Others feed more widely.</a:t>
            </a:r>
            <a:endParaRPr lang="en-GB" sz="2400" dirty="0"/>
          </a:p>
          <a:p>
            <a:r>
              <a:rPr lang="en-GB" sz="2400" dirty="0"/>
              <a:t>Gall mites can cause very characteristic distortion</a:t>
            </a:r>
            <a:r>
              <a:rPr lang="en-GB" sz="2400" baseline="0" dirty="0"/>
              <a:t> of their host plant (e.g. the fuchsia and sycamore pictures).</a:t>
            </a:r>
            <a:endParaRPr lang="en-GB" sz="2400" dirty="0"/>
          </a:p>
          <a:p>
            <a:endParaRPr lang="en-GB" sz="2400" dirty="0"/>
          </a:p>
        </p:txBody>
      </p:sp>
      <p:pic>
        <p:nvPicPr>
          <p:cNvPr id="11" name="Picture 5" descr="U:\GENERAL\Tevansiadult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3277" y="6780"/>
            <a:ext cx="3067521" cy="2348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2" descr="U:\PHSITRAINING\T evansi webbing and damage to tomato plants.jpg"/>
          <p:cNvPicPr>
            <a:picLocks noChangeAspect="1" noChangeArrowheads="1"/>
          </p:cNvPicPr>
          <p:nvPr/>
        </p:nvPicPr>
        <p:blipFill>
          <a:blip r:embed="rId4" cstate="print">
            <a:extLst>
              <a:ext uri="{28A0092B-C50C-407E-A947-70E740481C1C}">
                <a14:useLocalDpi xmlns:a14="http://schemas.microsoft.com/office/drawing/2010/main" val="0"/>
              </a:ext>
            </a:extLst>
          </a:blip>
          <a:srcRect l="3448" r="6897"/>
          <a:stretch>
            <a:fillRect/>
          </a:stretch>
        </p:blipFill>
        <p:spPr bwMode="auto">
          <a:xfrm>
            <a:off x="6003277" y="2465675"/>
            <a:ext cx="272572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Aubergine - red spider mite.JPG"/>
          <p:cNvPicPr>
            <a:picLocks noChangeAspect="1"/>
          </p:cNvPicPr>
          <p:nvPr/>
        </p:nvPicPr>
        <p:blipFill>
          <a:blip r:embed="rId5" cstate="print"/>
          <a:stretch>
            <a:fillRect/>
          </a:stretch>
        </p:blipFill>
        <p:spPr>
          <a:xfrm>
            <a:off x="8986540" y="2465675"/>
            <a:ext cx="3178930" cy="2160000"/>
          </a:xfrm>
          <a:prstGeom prst="rect">
            <a:avLst/>
          </a:prstGeom>
        </p:spPr>
      </p:pic>
      <p:pic>
        <p:nvPicPr>
          <p:cNvPr id="18" name="Picture 1027" descr="U:\GENERAL\aculops2.jpg"/>
          <p:cNvPicPr>
            <a:picLocks noChangeAspect="1" noChangeArrowheads="1"/>
          </p:cNvPicPr>
          <p:nvPr/>
        </p:nvPicPr>
        <p:blipFill>
          <a:blip r:embed="rId6">
            <a:extLst>
              <a:ext uri="{28A0092B-C50C-407E-A947-70E740481C1C}">
                <a14:useLocalDpi xmlns:a14="http://schemas.microsoft.com/office/drawing/2010/main" val="0"/>
              </a:ext>
            </a:extLst>
          </a:blip>
          <a:srcRect l="15218" t="16371" r="8696" b="8322"/>
          <a:stretch>
            <a:fillRect/>
          </a:stretch>
        </p:blipFill>
        <p:spPr bwMode="auto">
          <a:xfrm>
            <a:off x="7366140" y="4691220"/>
            <a:ext cx="3384376" cy="21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Acer nail gall2.JPG"/>
          <p:cNvPicPr>
            <a:picLocks noChangeAspect="1"/>
          </p:cNvPicPr>
          <p:nvPr/>
        </p:nvPicPr>
        <p:blipFill>
          <a:blip r:embed="rId7" cstate="print"/>
          <a:stretch>
            <a:fillRect/>
          </a:stretch>
        </p:blipFill>
        <p:spPr>
          <a:xfrm>
            <a:off x="9088832" y="6780"/>
            <a:ext cx="3103168" cy="2348640"/>
          </a:xfrm>
          <a:prstGeom prst="rect">
            <a:avLst/>
          </a:prstGeom>
        </p:spPr>
      </p:pic>
    </p:spTree>
    <p:extLst>
      <p:ext uri="{BB962C8B-B14F-4D97-AF65-F5344CB8AC3E}">
        <p14:creationId xmlns:p14="http://schemas.microsoft.com/office/powerpoint/2010/main" val="145097317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U:\My Pictures\aph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a:xfrm>
            <a:off x="3975617" y="116631"/>
            <a:ext cx="3783777" cy="2829829"/>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 name="Picture 1027" descr="U:\Nemapix1\Zun12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a:xfrm>
            <a:off x="7878713" y="116632"/>
            <a:ext cx="4178044" cy="2829828"/>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aphicFrame>
        <p:nvGraphicFramePr>
          <p:cNvPr id="2" name="Object 1"/>
          <p:cNvGraphicFramePr>
            <a:graphicFrameLocks noChangeAspect="1"/>
          </p:cNvGraphicFramePr>
          <p:nvPr>
            <p:extLst/>
          </p:nvPr>
        </p:nvGraphicFramePr>
        <p:xfrm>
          <a:off x="7697850" y="3250999"/>
          <a:ext cx="4358907" cy="3185001"/>
        </p:xfrm>
        <a:graphic>
          <a:graphicData uri="http://schemas.openxmlformats.org/presentationml/2006/ole">
            <mc:AlternateContent xmlns:mc="http://schemas.openxmlformats.org/markup-compatibility/2006">
              <mc:Choice xmlns:v="urn:schemas-microsoft-com:vml" Requires="v">
                <p:oleObj spid="_x0000_s2051" name="Slide" r:id="rId6" imgW="4556125" imgH="3417888" progId="PowerPoint.Slide.8">
                  <p:embed/>
                </p:oleObj>
              </mc:Choice>
              <mc:Fallback>
                <p:oleObj name="Slide" r:id="rId6" imgW="4556125" imgH="3417888" progId="PowerPoint.Slide.8">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b="25000"/>
                      <a:stretch>
                        <a:fillRect/>
                      </a:stretch>
                    </p:blipFill>
                    <p:spPr bwMode="auto">
                      <a:xfrm>
                        <a:off x="7697850" y="3250999"/>
                        <a:ext cx="4358907" cy="3185001"/>
                      </a:xfrm>
                      <a:prstGeom prst="rect">
                        <a:avLst/>
                      </a:prstGeom>
                      <a:noFill/>
                      <a:ln>
                        <a:noFill/>
                      </a:ln>
                      <a:effectLst/>
                    </p:spPr>
                  </p:pic>
                </p:oleObj>
              </mc:Fallback>
            </mc:AlternateContent>
          </a:graphicData>
        </a:graphic>
      </p:graphicFrame>
      <p:pic>
        <p:nvPicPr>
          <p:cNvPr id="14" name="Picture 3" descr="U:\Images\j1606~7.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3955081" y="3250999"/>
            <a:ext cx="3804314" cy="3185001"/>
          </a:xfrm>
          <a:prstGeom prst="rect">
            <a:avLst/>
          </a:prstGeom>
          <a:noFill/>
          <a:ln/>
        </p:spPr>
      </p:pic>
      <p:sp>
        <p:nvSpPr>
          <p:cNvPr id="3" name="Title 2">
            <a:extLst>
              <a:ext uri="{FF2B5EF4-FFF2-40B4-BE49-F238E27FC236}">
                <a16:creationId xmlns="" xmlns:a16="http://schemas.microsoft.com/office/drawing/2014/main" id="{E243F7E3-9A41-4CC8-BE09-7B0336C6626F}"/>
              </a:ext>
            </a:extLst>
          </p:cNvPr>
          <p:cNvSpPr>
            <a:spLocks noGrp="1"/>
          </p:cNvSpPr>
          <p:nvPr>
            <p:ph type="title"/>
          </p:nvPr>
        </p:nvSpPr>
        <p:spPr/>
        <p:txBody>
          <a:bodyPr/>
          <a:lstStyle/>
          <a:p>
            <a:r>
              <a:rPr lang="en-GB" dirty="0"/>
              <a:t>Nematodes</a:t>
            </a:r>
          </a:p>
        </p:txBody>
      </p:sp>
      <p:sp>
        <p:nvSpPr>
          <p:cNvPr id="9" name="TextBox 8">
            <a:extLst>
              <a:ext uri="{FF2B5EF4-FFF2-40B4-BE49-F238E27FC236}">
                <a16:creationId xmlns="" xmlns:a16="http://schemas.microsoft.com/office/drawing/2014/main" id="{10CF765E-5849-4306-B1D8-71BCD931C0E9}"/>
              </a:ext>
            </a:extLst>
          </p:cNvPr>
          <p:cNvSpPr txBox="1"/>
          <p:nvPr/>
        </p:nvSpPr>
        <p:spPr>
          <a:xfrm>
            <a:off x="263352" y="2459504"/>
            <a:ext cx="3572410" cy="1754326"/>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r>
              <a:rPr lang="en-GB" sz="1200" dirty="0">
                <a:solidFill>
                  <a:srgbClr val="000000"/>
                </a:solidFill>
              </a:rPr>
              <a:t>Top left: angular leaf spot caused by leaf and bud nematode on strawberry </a:t>
            </a:r>
          </a:p>
          <a:p>
            <a:pPr fontAlgn="base">
              <a:spcBef>
                <a:spcPct val="0"/>
              </a:spcBef>
              <a:spcAft>
                <a:spcPct val="0"/>
              </a:spcAft>
            </a:pPr>
            <a:r>
              <a:rPr lang="en-GB" sz="1200" dirty="0">
                <a:solidFill>
                  <a:srgbClr val="000000"/>
                </a:solidFill>
              </a:rPr>
              <a:t>Top right: Cysts on roots of potato plants caused by the potato cyst nematode</a:t>
            </a:r>
          </a:p>
          <a:p>
            <a:pPr fontAlgn="base">
              <a:spcBef>
                <a:spcPct val="0"/>
              </a:spcBef>
              <a:spcAft>
                <a:spcPct val="0"/>
              </a:spcAft>
            </a:pPr>
            <a:r>
              <a:rPr lang="en-GB" sz="1200" dirty="0">
                <a:solidFill>
                  <a:srgbClr val="000000"/>
                </a:solidFill>
              </a:rPr>
              <a:t>Bottom left: Internal rotting of a daffodil bulb cause by </a:t>
            </a:r>
            <a:r>
              <a:rPr lang="en-GB" sz="1200" i="1" dirty="0">
                <a:solidFill>
                  <a:srgbClr val="000000"/>
                </a:solidFill>
              </a:rPr>
              <a:t>Ditylenchus </a:t>
            </a:r>
          </a:p>
          <a:p>
            <a:pPr fontAlgn="base">
              <a:spcBef>
                <a:spcPct val="0"/>
              </a:spcBef>
              <a:spcAft>
                <a:spcPct val="0"/>
              </a:spcAft>
            </a:pPr>
            <a:r>
              <a:rPr lang="en-GB" sz="1200" dirty="0">
                <a:solidFill>
                  <a:srgbClr val="000000"/>
                </a:solidFill>
              </a:rPr>
              <a:t>Bottom right: </a:t>
            </a:r>
            <a:r>
              <a:rPr lang="en-GB" sz="1200" i="1" dirty="0">
                <a:solidFill>
                  <a:srgbClr val="000000"/>
                </a:solidFill>
              </a:rPr>
              <a:t>Pratylenchus </a:t>
            </a:r>
            <a:r>
              <a:rPr lang="en-GB" sz="1200" dirty="0">
                <a:solidFill>
                  <a:srgbClr val="000000"/>
                </a:solidFill>
              </a:rPr>
              <a:t>sp – a free-living nematode viewed under a microscope</a:t>
            </a:r>
          </a:p>
        </p:txBody>
      </p:sp>
    </p:spTree>
    <p:extLst>
      <p:ext uri="{BB962C8B-B14F-4D97-AF65-F5344CB8AC3E}">
        <p14:creationId xmlns:p14="http://schemas.microsoft.com/office/powerpoint/2010/main" val="36611865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Nematodes</a:t>
            </a:r>
          </a:p>
        </p:txBody>
      </p:sp>
      <p:sp>
        <p:nvSpPr>
          <p:cNvPr id="5" name="Content Placeholder 4">
            <a:extLst>
              <a:ext uri="{FF2B5EF4-FFF2-40B4-BE49-F238E27FC236}">
                <a16:creationId xmlns="" xmlns:a16="http://schemas.microsoft.com/office/drawing/2014/main" id="{2E449E2B-55AF-40F7-8713-E822E7C6A36D}"/>
              </a:ext>
            </a:extLst>
          </p:cNvPr>
          <p:cNvSpPr>
            <a:spLocks noGrp="1"/>
          </p:cNvSpPr>
          <p:nvPr>
            <p:ph idx="1"/>
          </p:nvPr>
        </p:nvSpPr>
        <p:spPr>
          <a:xfrm>
            <a:off x="914400" y="1766983"/>
            <a:ext cx="7924800" cy="4114800"/>
          </a:xfrm>
        </p:spPr>
        <p:txBody>
          <a:bodyPr/>
          <a:lstStyle/>
          <a:p>
            <a:r>
              <a:rPr lang="en-GB" dirty="0"/>
              <a:t>Plant parasitic nematodes are microscopic and worm-like</a:t>
            </a:r>
          </a:p>
          <a:p>
            <a:r>
              <a:rPr lang="en-GB" dirty="0"/>
              <a:t>Can affect roots or aerial parts of plants</a:t>
            </a:r>
          </a:p>
          <a:p>
            <a:r>
              <a:rPr lang="en-GB" dirty="0"/>
              <a:t>They can cause stunting, distortion, leaf spots</a:t>
            </a:r>
          </a:p>
          <a:p>
            <a:r>
              <a:rPr lang="en-GB" dirty="0"/>
              <a:t>May transmit viruses</a:t>
            </a:r>
          </a:p>
          <a:p>
            <a:endParaRPr lang="en-GB" dirty="0"/>
          </a:p>
        </p:txBody>
      </p:sp>
      <p:pic>
        <p:nvPicPr>
          <p:cNvPr id="9" name="Picture 8" descr="Buddleia leaf and bud nematode.JPG"/>
          <p:cNvPicPr>
            <a:picLocks noChangeAspect="1"/>
          </p:cNvPicPr>
          <p:nvPr/>
        </p:nvPicPr>
        <p:blipFill>
          <a:blip r:embed="rId4" cstate="print"/>
          <a:stretch>
            <a:fillRect/>
          </a:stretch>
        </p:blipFill>
        <p:spPr>
          <a:xfrm>
            <a:off x="9063760" y="2348880"/>
            <a:ext cx="3132022" cy="2435746"/>
          </a:xfrm>
          <a:prstGeom prst="rect">
            <a:avLst/>
          </a:prstGeom>
        </p:spPr>
      </p:pic>
      <p:graphicFrame>
        <p:nvGraphicFramePr>
          <p:cNvPr id="2" name="Object 1"/>
          <p:cNvGraphicFramePr>
            <a:graphicFrameLocks noChangeAspect="1"/>
          </p:cNvGraphicFramePr>
          <p:nvPr>
            <p:extLst/>
          </p:nvPr>
        </p:nvGraphicFramePr>
        <p:xfrm>
          <a:off x="9063760" y="14835"/>
          <a:ext cx="3128240" cy="2334045"/>
        </p:xfrm>
        <a:graphic>
          <a:graphicData uri="http://schemas.openxmlformats.org/presentationml/2006/ole">
            <mc:AlternateContent xmlns:mc="http://schemas.openxmlformats.org/markup-compatibility/2006">
              <mc:Choice xmlns:v="urn:schemas-microsoft-com:vml" Requires="v">
                <p:oleObj spid="_x0000_s3075" name="Slide" r:id="rId5" imgW="4572000" imgH="3429000" progId="PowerPoint.Slide.8">
                  <p:embed/>
                </p:oleObj>
              </mc:Choice>
              <mc:Fallback>
                <p:oleObj name="Slide" r:id="rId5" imgW="4572000" imgH="3429000" progId="PowerPoint.Slide.8">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l="6580" t="18033" r="5263"/>
                      <a:stretch>
                        <a:fillRect/>
                      </a:stretch>
                    </p:blipFill>
                    <p:spPr bwMode="auto">
                      <a:xfrm>
                        <a:off x="9063760" y="14835"/>
                        <a:ext cx="3128240" cy="2334045"/>
                      </a:xfrm>
                      <a:prstGeom prst="rect">
                        <a:avLst/>
                      </a:prstGeom>
                      <a:noFill/>
                      <a:ln>
                        <a:noFill/>
                      </a:ln>
                      <a:effectLst/>
                    </p:spPr>
                  </p:pic>
                </p:oleObj>
              </mc:Fallback>
            </mc:AlternateContent>
          </a:graphicData>
        </a:graphic>
      </p:graphicFrame>
      <p:pic>
        <p:nvPicPr>
          <p:cNvPr id="12" name="Picture 4" descr="U:\Images\j4445~1.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422834" y="4338000"/>
            <a:ext cx="2550186"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3" descr="U:\Nemapix2\Cau0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a:xfrm>
            <a:off x="7976802" y="4338000"/>
            <a:ext cx="4215198" cy="252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 name="Picture 1027" descr="U:\Nemapix2\Zun127.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a:xfrm>
            <a:off x="2972671" y="4339349"/>
            <a:ext cx="2448272" cy="25200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TextBox 10">
            <a:extLst>
              <a:ext uri="{FF2B5EF4-FFF2-40B4-BE49-F238E27FC236}">
                <a16:creationId xmlns="" xmlns:a16="http://schemas.microsoft.com/office/drawing/2014/main" id="{8EC5741F-75AA-46A8-81C9-A0A24A7BEFA6}"/>
              </a:ext>
            </a:extLst>
          </p:cNvPr>
          <p:cNvSpPr txBox="1"/>
          <p:nvPr/>
        </p:nvSpPr>
        <p:spPr>
          <a:xfrm>
            <a:off x="191344" y="4869160"/>
            <a:ext cx="2687866" cy="1384995"/>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 top right to bottom left: Potato cyst nematode cyst and eggs viewed under a microscope, leaf and bud nematode on buddleia, </a:t>
            </a:r>
            <a:r>
              <a:rPr lang="en-GB" sz="1200" i="1" dirty="0">
                <a:solidFill>
                  <a:srgbClr val="000000"/>
                </a:solidFill>
              </a:rPr>
              <a:t>Ditylenchus</a:t>
            </a:r>
            <a:r>
              <a:rPr lang="en-GB" sz="1200" dirty="0">
                <a:solidFill>
                  <a:srgbClr val="000000"/>
                </a:solidFill>
              </a:rPr>
              <a:t> (stem nematode) on daffodil, same, nematodes attracted to plant roots.</a:t>
            </a:r>
          </a:p>
        </p:txBody>
      </p:sp>
    </p:spTree>
    <p:extLst>
      <p:ext uri="{BB962C8B-B14F-4D97-AF65-F5344CB8AC3E}">
        <p14:creationId xmlns:p14="http://schemas.microsoft.com/office/powerpoint/2010/main" val="8856853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p:txBody>
          <a:bodyPr>
            <a:normAutofit fontScale="90000"/>
          </a:bodyPr>
          <a:lstStyle/>
          <a:p>
            <a:r>
              <a:rPr lang="en-GB" sz="3600" dirty="0"/>
              <a:t>Key species - </a:t>
            </a:r>
            <a:r>
              <a:rPr lang="en-GB" sz="3600" i="1" dirty="0"/>
              <a:t>Ditylenchus dipsaci </a:t>
            </a:r>
            <a:r>
              <a:rPr lang="en-GB" sz="3600" dirty="0"/>
              <a:t>(stem &amp; bulb nematode)</a:t>
            </a:r>
          </a:p>
        </p:txBody>
      </p:sp>
      <p:sp>
        <p:nvSpPr>
          <p:cNvPr id="4" name="Content Placeholder 3">
            <a:extLst>
              <a:ext uri="{FF2B5EF4-FFF2-40B4-BE49-F238E27FC236}">
                <a16:creationId xmlns="" xmlns:a16="http://schemas.microsoft.com/office/drawing/2014/main" id="{DC7B44D1-D1B9-45AF-9D0E-B4456F3DE8A2}"/>
              </a:ext>
            </a:extLst>
          </p:cNvPr>
          <p:cNvSpPr>
            <a:spLocks noGrp="1"/>
          </p:cNvSpPr>
          <p:nvPr>
            <p:ph idx="1"/>
          </p:nvPr>
        </p:nvSpPr>
        <p:spPr/>
        <p:txBody>
          <a:bodyPr/>
          <a:lstStyle/>
          <a:p>
            <a:r>
              <a:rPr lang="en-GB" i="1" dirty="0"/>
              <a:t>Ditylenchus dipsaci </a:t>
            </a:r>
            <a:r>
              <a:rPr lang="en-GB" dirty="0"/>
              <a:t>infesting onion</a:t>
            </a:r>
          </a:p>
          <a:p>
            <a:r>
              <a:rPr lang="en-GB" dirty="0"/>
              <a:t>Progression of symptoms from left (healthy) to right (severe infestation)</a:t>
            </a:r>
          </a:p>
        </p:txBody>
      </p:sp>
      <p:pic>
        <p:nvPicPr>
          <p:cNvPr id="2" name="Picture 7"/>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59496" y="3584104"/>
            <a:ext cx="4922873" cy="2664296"/>
          </a:xfrm>
          <a:prstGeom prst="rect">
            <a:avLst/>
          </a:prstGeom>
          <a:noFill/>
          <a:ln w="9525">
            <a:noFill/>
            <a:miter lim="800000"/>
            <a:headEnd/>
            <a:tailEnd/>
          </a:ln>
        </p:spPr>
      </p:pic>
      <p:pic>
        <p:nvPicPr>
          <p:cNvPr id="3"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456039" y="3584104"/>
            <a:ext cx="4038600" cy="2664296"/>
          </a:xfrm>
          <a:prstGeom prst="rect">
            <a:avLst/>
          </a:prstGeom>
          <a:noFill/>
          <a:ln w="9525">
            <a:noFill/>
            <a:miter lim="800000"/>
            <a:headEnd/>
            <a:tailEnd/>
          </a:ln>
        </p:spPr>
      </p:pic>
    </p:spTree>
    <p:extLst>
      <p:ext uri="{BB962C8B-B14F-4D97-AF65-F5344CB8AC3E}">
        <p14:creationId xmlns:p14="http://schemas.microsoft.com/office/powerpoint/2010/main" val="30135182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dirty="0"/>
              <a:t>Plant Pests – Main groups of pests</a:t>
            </a:r>
          </a:p>
        </p:txBody>
      </p:sp>
      <p:sp>
        <p:nvSpPr>
          <p:cNvPr id="3" name="Content Placeholder 2">
            <a:extLst>
              <a:ext uri="{FF2B5EF4-FFF2-40B4-BE49-F238E27FC236}">
                <a16:creationId xmlns="" xmlns:a16="http://schemas.microsoft.com/office/drawing/2014/main" id="{197D6C33-3DEA-42BB-9460-3376142F69AC}"/>
              </a:ext>
            </a:extLst>
          </p:cNvPr>
          <p:cNvSpPr>
            <a:spLocks noGrp="1"/>
          </p:cNvSpPr>
          <p:nvPr>
            <p:ph idx="1"/>
          </p:nvPr>
        </p:nvSpPr>
        <p:spPr>
          <a:xfrm>
            <a:off x="1031842" y="1981200"/>
            <a:ext cx="2164376" cy="4114800"/>
          </a:xfrm>
        </p:spPr>
        <p:txBody>
          <a:bodyPr/>
          <a:lstStyle/>
          <a:p>
            <a:pPr marL="0" indent="0">
              <a:buNone/>
            </a:pPr>
            <a:r>
              <a:rPr lang="en-GB" sz="2800" dirty="0"/>
              <a:t>Insects</a:t>
            </a:r>
          </a:p>
          <a:p>
            <a:pPr lvl="1">
              <a:buFont typeface="Arial" panose="020B0604020202020204" pitchFamily="34" charset="0"/>
              <a:buChar char="•"/>
            </a:pPr>
            <a:r>
              <a:rPr lang="en-GB" sz="1400" dirty="0"/>
              <a:t>Sap suckers</a:t>
            </a:r>
          </a:p>
          <a:p>
            <a:pPr lvl="1">
              <a:buFont typeface="Arial" panose="020B0604020202020204" pitchFamily="34" charset="0"/>
              <a:buChar char="•"/>
            </a:pPr>
            <a:r>
              <a:rPr lang="en-GB" sz="1400" dirty="0"/>
              <a:t>Chewers and tunnellers</a:t>
            </a:r>
          </a:p>
          <a:p>
            <a:endParaRPr lang="en-GB" dirty="0"/>
          </a:p>
          <a:p>
            <a:pPr marL="0" indent="0">
              <a:buNone/>
            </a:pPr>
            <a:r>
              <a:rPr lang="en-GB" dirty="0"/>
              <a:t>Mites</a:t>
            </a:r>
          </a:p>
          <a:p>
            <a:endParaRPr lang="en-GB" dirty="0"/>
          </a:p>
          <a:p>
            <a:pPr marL="0" indent="0">
              <a:buNone/>
            </a:pPr>
            <a:endParaRPr lang="en-GB" dirty="0"/>
          </a:p>
          <a:p>
            <a:pPr marL="0" indent="0">
              <a:buNone/>
            </a:pPr>
            <a:r>
              <a:rPr lang="en-GB" dirty="0"/>
              <a:t>Nematodes</a:t>
            </a:r>
          </a:p>
        </p:txBody>
      </p:sp>
      <p:pic>
        <p:nvPicPr>
          <p:cNvPr id="17" name="Picture 20" descr="U:\Current work\Aleyrodidae\Pictures\Colour photographs\Bemisia tabaci\Bemtab adult j10589~05.jpg"/>
          <p:cNvPicPr>
            <a:picLocks noChangeAspect="1" noChangeArrowheads="1"/>
          </p:cNvPicPr>
          <p:nvPr/>
        </p:nvPicPr>
        <p:blipFill>
          <a:blip r:embed="rId3" cstate="print">
            <a:extLst>
              <a:ext uri="{28A0092B-C50C-407E-A947-70E740481C1C}">
                <a14:useLocalDpi xmlns:a14="http://schemas.microsoft.com/office/drawing/2010/main" val="0"/>
              </a:ext>
            </a:extLst>
          </a:blip>
          <a:srcRect l="28000" r="14999"/>
          <a:stretch>
            <a:fillRect/>
          </a:stretch>
        </p:blipFill>
        <p:spPr bwMode="auto">
          <a:xfrm>
            <a:off x="7454043" y="1570957"/>
            <a:ext cx="1266591" cy="144753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79094" y="1567445"/>
            <a:ext cx="2212665" cy="1462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6" descr="M:\Documents and Settings\smartins\Desktop\Image-0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92081" y="1555864"/>
            <a:ext cx="1784189" cy="14626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2" descr="Mullein moth 2.JPG"/>
          <p:cNvPicPr>
            <a:picLocks noChangeAspect="1"/>
          </p:cNvPicPr>
          <p:nvPr/>
        </p:nvPicPr>
        <p:blipFill>
          <a:blip r:embed="rId6" cstate="print"/>
          <a:stretch>
            <a:fillRect/>
          </a:stretch>
        </p:blipFill>
        <p:spPr>
          <a:xfrm>
            <a:off x="8882918" y="1555864"/>
            <a:ext cx="1965609" cy="1474207"/>
          </a:xfrm>
          <a:prstGeom prst="rect">
            <a:avLst/>
          </a:prstGeom>
        </p:spPr>
      </p:pic>
      <p:pic>
        <p:nvPicPr>
          <p:cNvPr id="13" name="Picture 12" descr="T evansi on fruit">
            <a:extLst>
              <a:ext uri="{FF2B5EF4-FFF2-40B4-BE49-F238E27FC236}">
                <a16:creationId xmlns="" xmlns:a16="http://schemas.microsoft.com/office/drawing/2014/main" id="{97E7D840-ACEA-426F-B359-03438DCB782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8236"/>
          <a:stretch/>
        </p:blipFill>
        <p:spPr bwMode="auto">
          <a:xfrm>
            <a:off x="7383097" y="3197058"/>
            <a:ext cx="1337537" cy="1456303"/>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3074" descr="U:\GENERAL\aculops3.jpg">
            <a:extLst>
              <a:ext uri="{FF2B5EF4-FFF2-40B4-BE49-F238E27FC236}">
                <a16:creationId xmlns="" xmlns:a16="http://schemas.microsoft.com/office/drawing/2014/main" id="{642CCF44-25F0-4791-BFD4-809E4724471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l="5138" t="7935" r="25511" b="4085"/>
          <a:stretch>
            <a:fillRect/>
          </a:stretch>
        </p:blipFill>
        <p:spPr bwMode="auto">
          <a:xfrm>
            <a:off x="5437278" y="3197058"/>
            <a:ext cx="1780588" cy="1462625"/>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5" descr="panonychusulmi">
            <a:extLst>
              <a:ext uri="{FF2B5EF4-FFF2-40B4-BE49-F238E27FC236}">
                <a16:creationId xmlns="" xmlns:a16="http://schemas.microsoft.com/office/drawing/2014/main" id="{331010E6-5352-41AD-A481-39C2AA15992E}"/>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7949" t="18685" r="17211" b="19206"/>
          <a:stretch/>
        </p:blipFill>
        <p:spPr bwMode="auto">
          <a:xfrm>
            <a:off x="3192081" y="3199282"/>
            <a:ext cx="2079966" cy="1462625"/>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descr="Lime felt gall mite top 2.JPG">
            <a:extLst>
              <a:ext uri="{FF2B5EF4-FFF2-40B4-BE49-F238E27FC236}">
                <a16:creationId xmlns="" xmlns:a16="http://schemas.microsoft.com/office/drawing/2014/main" id="{8ABAC0F8-9F4F-47CA-9A06-87C0F7CA9BE5}"/>
              </a:ext>
            </a:extLst>
          </p:cNvPr>
          <p:cNvPicPr>
            <a:picLocks noChangeAspect="1"/>
          </p:cNvPicPr>
          <p:nvPr/>
        </p:nvPicPr>
        <p:blipFill>
          <a:blip r:embed="rId10" cstate="print"/>
          <a:stretch>
            <a:fillRect/>
          </a:stretch>
        </p:blipFill>
        <p:spPr>
          <a:xfrm>
            <a:off x="8882918" y="3197058"/>
            <a:ext cx="1965609" cy="1474207"/>
          </a:xfrm>
          <a:prstGeom prst="rect">
            <a:avLst/>
          </a:prstGeom>
        </p:spPr>
      </p:pic>
      <p:pic>
        <p:nvPicPr>
          <p:cNvPr id="25" name="Picture 1027" descr="U:\Nemapix1\Zun129.jpg">
            <a:extLst>
              <a:ext uri="{FF2B5EF4-FFF2-40B4-BE49-F238E27FC236}">
                <a16:creationId xmlns="" xmlns:a16="http://schemas.microsoft.com/office/drawing/2014/main" id="{DAF65699-F7BC-423A-905A-40080259367D}"/>
              </a:ext>
            </a:extLst>
          </p:cNvPr>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r="17606"/>
          <a:stretch/>
        </p:blipFill>
        <p:spPr>
          <a:xfrm>
            <a:off x="9109686" y="4820348"/>
            <a:ext cx="1738842" cy="13526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6" name="Picture 25" descr="Buddleia leaf and bud nematode.JPG">
            <a:extLst>
              <a:ext uri="{FF2B5EF4-FFF2-40B4-BE49-F238E27FC236}">
                <a16:creationId xmlns="" xmlns:a16="http://schemas.microsoft.com/office/drawing/2014/main" id="{C85D5590-B457-4714-B075-3EB754451333}"/>
              </a:ext>
            </a:extLst>
          </p:cNvPr>
          <p:cNvPicPr>
            <a:picLocks noChangeAspect="1"/>
          </p:cNvPicPr>
          <p:nvPr/>
        </p:nvPicPr>
        <p:blipFill>
          <a:blip r:embed="rId12" cstate="print"/>
          <a:stretch>
            <a:fillRect/>
          </a:stretch>
        </p:blipFill>
        <p:spPr>
          <a:xfrm>
            <a:off x="7165469" y="4820348"/>
            <a:ext cx="1803568" cy="1352676"/>
          </a:xfrm>
          <a:prstGeom prst="rect">
            <a:avLst/>
          </a:prstGeom>
        </p:spPr>
      </p:pic>
      <p:pic>
        <p:nvPicPr>
          <p:cNvPr id="27" name="Picture 4" descr="U:\Images\j4445~1.jpg">
            <a:extLst>
              <a:ext uri="{FF2B5EF4-FFF2-40B4-BE49-F238E27FC236}">
                <a16:creationId xmlns="" xmlns:a16="http://schemas.microsoft.com/office/drawing/2014/main" id="{4493C196-66E8-4811-959D-A80CA7D19D6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9285" y="4820348"/>
            <a:ext cx="1521503" cy="135267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3" descr="U:\Nemapix2\Cau009.jpg">
            <a:extLst>
              <a:ext uri="{FF2B5EF4-FFF2-40B4-BE49-F238E27FC236}">
                <a16:creationId xmlns="" xmlns:a16="http://schemas.microsoft.com/office/drawing/2014/main" id="{2020930E-7510-47DD-9253-467291ABD33B}"/>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a:xfrm>
            <a:off x="3192081" y="4825480"/>
            <a:ext cx="2164376" cy="1352676"/>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516198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descr="U:\Current work\Hungary\Coccoidea\Illustrations\Families\Pseudococcidae\Dsymicoccus brevipes j9516~03.jpg"/>
          <p:cNvPicPr>
            <a:picLocks noChangeAspect="1" noChangeArrowheads="1"/>
          </p:cNvPicPr>
          <p:nvPr/>
        </p:nvPicPr>
        <p:blipFill>
          <a:blip r:embed="rId3">
            <a:extLst>
              <a:ext uri="{28A0092B-C50C-407E-A947-70E740481C1C}">
                <a14:useLocalDpi xmlns:a14="http://schemas.microsoft.com/office/drawing/2010/main" val="0"/>
              </a:ext>
            </a:extLst>
          </a:blip>
          <a:srcRect l="17999" t="34021" r="29001" b="13008"/>
          <a:stretch>
            <a:fillRect/>
          </a:stretch>
        </p:blipFill>
        <p:spPr bwMode="auto">
          <a:xfrm>
            <a:off x="6171928" y="1556793"/>
            <a:ext cx="4003340" cy="299462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6" descr="U:\Current work\Aleyrodidae\Pictures\Colour photographs\Trialeurodes ricini\j10769~12.jpg"/>
          <p:cNvPicPr>
            <a:picLocks noChangeAspect="1" noChangeArrowheads="1"/>
          </p:cNvPicPr>
          <p:nvPr/>
        </p:nvPicPr>
        <p:blipFill>
          <a:blip r:embed="rId4" cstate="print">
            <a:lum bright="12000" contrast="12000"/>
            <a:extLst>
              <a:ext uri="{28A0092B-C50C-407E-A947-70E740481C1C}">
                <a14:useLocalDpi xmlns:a14="http://schemas.microsoft.com/office/drawing/2010/main" val="0"/>
              </a:ext>
            </a:extLst>
          </a:blip>
          <a:srcRect b="4077"/>
          <a:stretch>
            <a:fillRect/>
          </a:stretch>
        </p:blipFill>
        <p:spPr bwMode="auto">
          <a:xfrm>
            <a:off x="1991544" y="4187455"/>
            <a:ext cx="3672408" cy="267054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pple woolly aphid.JPG"/>
          <p:cNvPicPr>
            <a:picLocks noChangeAspect="1"/>
          </p:cNvPicPr>
          <p:nvPr/>
        </p:nvPicPr>
        <p:blipFill>
          <a:blip r:embed="rId5" cstate="print"/>
          <a:stretch>
            <a:fillRect/>
          </a:stretch>
        </p:blipFill>
        <p:spPr>
          <a:xfrm>
            <a:off x="914400" y="1556792"/>
            <a:ext cx="4032448" cy="2992499"/>
          </a:xfrm>
          <a:prstGeom prst="rect">
            <a:avLst/>
          </a:prstGeom>
        </p:spPr>
      </p:pic>
      <p:pic>
        <p:nvPicPr>
          <p:cNvPr id="14" name="Picture 4" descr="40%20Marg1"/>
          <p:cNvPicPr>
            <a:picLocks noChangeAspect="1" noChangeArrowheads="1"/>
          </p:cNvPicPr>
          <p:nvPr/>
        </p:nvPicPr>
        <p:blipFill>
          <a:blip r:embed="rId6">
            <a:extLst>
              <a:ext uri="{28A0092B-C50C-407E-A947-70E740481C1C}">
                <a14:useLocalDpi xmlns:a14="http://schemas.microsoft.com/office/drawing/2010/main" val="0"/>
              </a:ext>
            </a:extLst>
          </a:blip>
          <a:srcRect b="4681"/>
          <a:stretch>
            <a:fillRect/>
          </a:stretch>
        </p:blipFill>
        <p:spPr bwMode="auto">
          <a:xfrm>
            <a:off x="8285699" y="4146368"/>
            <a:ext cx="3672409" cy="271163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 xmlns:a16="http://schemas.microsoft.com/office/drawing/2014/main" id="{F38027A8-AE46-4ACF-93B5-FF458DA6BB18}"/>
              </a:ext>
            </a:extLst>
          </p:cNvPr>
          <p:cNvSpPr>
            <a:spLocks noGrp="1"/>
          </p:cNvSpPr>
          <p:nvPr>
            <p:ph type="title"/>
          </p:nvPr>
        </p:nvSpPr>
        <p:spPr/>
        <p:txBody>
          <a:bodyPr/>
          <a:lstStyle/>
          <a:p>
            <a:r>
              <a:rPr lang="en-GB" sz="3200" dirty="0"/>
              <a:t>Insect pests – sap suckers</a:t>
            </a:r>
            <a:endParaRPr lang="en-GB" dirty="0"/>
          </a:p>
        </p:txBody>
      </p:sp>
      <p:sp>
        <p:nvSpPr>
          <p:cNvPr id="9" name="TextBox 8">
            <a:extLst>
              <a:ext uri="{FF2B5EF4-FFF2-40B4-BE49-F238E27FC236}">
                <a16:creationId xmlns="" xmlns:a16="http://schemas.microsoft.com/office/drawing/2014/main" id="{7C7C1D6A-A938-4BB8-9F58-5F92AF5A4B80}"/>
              </a:ext>
            </a:extLst>
          </p:cNvPr>
          <p:cNvSpPr txBox="1"/>
          <p:nvPr/>
        </p:nvSpPr>
        <p:spPr>
          <a:xfrm>
            <a:off x="5704011" y="4735212"/>
            <a:ext cx="2480221" cy="1015663"/>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 </a:t>
            </a:r>
          </a:p>
          <a:p>
            <a:pPr fontAlgn="base">
              <a:spcBef>
                <a:spcPct val="0"/>
              </a:spcBef>
              <a:spcAft>
                <a:spcPct val="0"/>
              </a:spcAft>
            </a:pPr>
            <a:r>
              <a:rPr lang="en-GB" sz="1200" dirty="0">
                <a:solidFill>
                  <a:srgbClr val="000000"/>
                </a:solidFill>
              </a:rPr>
              <a:t>Top: woolly aphid on apple, mealybugs</a:t>
            </a:r>
          </a:p>
          <a:p>
            <a:pPr fontAlgn="base">
              <a:spcBef>
                <a:spcPct val="0"/>
              </a:spcBef>
              <a:spcAft>
                <a:spcPct val="0"/>
              </a:spcAft>
            </a:pPr>
            <a:r>
              <a:rPr lang="en-GB" sz="1200" dirty="0">
                <a:solidFill>
                  <a:srgbClr val="000000"/>
                </a:solidFill>
              </a:rPr>
              <a:t>Bottom: whitefly scales, scale insects</a:t>
            </a:r>
          </a:p>
        </p:txBody>
      </p:sp>
    </p:spTree>
    <p:extLst>
      <p:ext uri="{BB962C8B-B14F-4D97-AF65-F5344CB8AC3E}">
        <p14:creationId xmlns:p14="http://schemas.microsoft.com/office/powerpoint/2010/main" val="404780639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Different types of sap-sucker</a:t>
            </a:r>
          </a:p>
        </p:txBody>
      </p:sp>
      <p:pic>
        <p:nvPicPr>
          <p:cNvPr id="7" name="Picture 6" descr="Dipsacus aphids.JPG"/>
          <p:cNvPicPr>
            <a:picLocks noChangeAspect="1"/>
          </p:cNvPicPr>
          <p:nvPr/>
        </p:nvPicPr>
        <p:blipFill>
          <a:blip r:embed="rId3" cstate="print"/>
          <a:stretch>
            <a:fillRect/>
          </a:stretch>
        </p:blipFill>
        <p:spPr>
          <a:xfrm>
            <a:off x="1081169" y="1490494"/>
            <a:ext cx="2880000" cy="2160000"/>
          </a:xfrm>
          <a:prstGeom prst="rect">
            <a:avLst/>
          </a:prstGeom>
        </p:spPr>
      </p:pic>
      <p:pic>
        <p:nvPicPr>
          <p:cNvPr id="8" name="Picture 23" descr="j10587~02"/>
          <p:cNvPicPr>
            <a:picLocks noChangeAspect="1" noChangeArrowheads="1"/>
          </p:cNvPicPr>
          <p:nvPr/>
        </p:nvPicPr>
        <p:blipFill>
          <a:blip r:embed="rId4">
            <a:extLst>
              <a:ext uri="{28A0092B-C50C-407E-A947-70E740481C1C}">
                <a14:useLocalDpi xmlns:a14="http://schemas.microsoft.com/office/drawing/2010/main" val="0"/>
              </a:ext>
            </a:extLst>
          </a:blip>
          <a:srcRect l="33289" t="20807" r="28842" b="9674"/>
          <a:stretch>
            <a:fillRect/>
          </a:stretch>
        </p:blipFill>
        <p:spPr bwMode="auto">
          <a:xfrm>
            <a:off x="6072884" y="1484784"/>
            <a:ext cx="183084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descr="U:\Current work\Hungary\Coccoidea\Illustrations\Families\Diaspididae\J10783~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973809" y="1484784"/>
            <a:ext cx="3316136"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descr="M:\Documents and Settings\smartins\Desktop\Image-01.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9536" y="4005064"/>
            <a:ext cx="2535870"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U:\Current work\Hungary\Coccoidea\Illustrations\Families\Pseudococcidae\Ferrisia virgata J11351~05.jpg"/>
          <p:cNvPicPr>
            <a:picLocks noChangeAspect="1" noChangeArrowheads="1"/>
          </p:cNvPicPr>
          <p:nvPr/>
        </p:nvPicPr>
        <p:blipFill>
          <a:blip r:embed="rId7">
            <a:extLst>
              <a:ext uri="{28A0092B-C50C-407E-A947-70E740481C1C}">
                <a14:useLocalDpi xmlns:a14="http://schemas.microsoft.com/office/drawing/2010/main" val="0"/>
              </a:ext>
            </a:extLst>
          </a:blip>
          <a:srcRect l="32001" t="20998" r="8000" b="19003"/>
          <a:stretch>
            <a:fillRect/>
          </a:stretch>
        </p:blipFill>
        <p:spPr bwMode="auto">
          <a:xfrm>
            <a:off x="4655841" y="4005064"/>
            <a:ext cx="2736303" cy="216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descr="Bay sucker.JPG"/>
          <p:cNvPicPr>
            <a:picLocks noChangeAspect="1"/>
          </p:cNvPicPr>
          <p:nvPr/>
        </p:nvPicPr>
        <p:blipFill>
          <a:blip r:embed="rId8" cstate="print"/>
          <a:stretch>
            <a:fillRect/>
          </a:stretch>
        </p:blipFill>
        <p:spPr>
          <a:xfrm>
            <a:off x="7608168" y="4005064"/>
            <a:ext cx="2880000" cy="2160000"/>
          </a:xfrm>
          <a:prstGeom prst="rect">
            <a:avLst/>
          </a:prstGeom>
        </p:spPr>
      </p:pic>
      <p:sp>
        <p:nvSpPr>
          <p:cNvPr id="5" name="TextBox 4"/>
          <p:cNvSpPr txBox="1"/>
          <p:nvPr/>
        </p:nvSpPr>
        <p:spPr>
          <a:xfrm>
            <a:off x="1109699" y="3656978"/>
            <a:ext cx="809837" cy="338554"/>
          </a:xfrm>
          <a:prstGeom prst="rect">
            <a:avLst/>
          </a:prstGeom>
          <a:noFill/>
        </p:spPr>
        <p:txBody>
          <a:bodyPr wrap="none" rtlCol="0">
            <a:spAutoFit/>
          </a:bodyPr>
          <a:lstStyle/>
          <a:p>
            <a:pPr fontAlgn="base">
              <a:spcBef>
                <a:spcPct val="0"/>
              </a:spcBef>
              <a:spcAft>
                <a:spcPct val="0"/>
              </a:spcAft>
            </a:pPr>
            <a:r>
              <a:rPr lang="en-GB" sz="1600" dirty="0">
                <a:solidFill>
                  <a:srgbClr val="000000"/>
                </a:solidFill>
              </a:rPr>
              <a:t>Aphids</a:t>
            </a:r>
          </a:p>
        </p:txBody>
      </p:sp>
      <p:sp>
        <p:nvSpPr>
          <p:cNvPr id="6" name="TextBox 5"/>
          <p:cNvSpPr txBox="1"/>
          <p:nvPr/>
        </p:nvSpPr>
        <p:spPr>
          <a:xfrm>
            <a:off x="4367808" y="3645024"/>
            <a:ext cx="3240360" cy="338554"/>
          </a:xfrm>
          <a:prstGeom prst="rect">
            <a:avLst/>
          </a:prstGeom>
          <a:noFill/>
        </p:spPr>
        <p:txBody>
          <a:bodyPr wrap="square" rtlCol="0">
            <a:spAutoFit/>
          </a:bodyPr>
          <a:lstStyle/>
          <a:p>
            <a:pPr fontAlgn="base">
              <a:spcBef>
                <a:spcPct val="0"/>
              </a:spcBef>
              <a:spcAft>
                <a:spcPct val="0"/>
              </a:spcAft>
            </a:pPr>
            <a:r>
              <a:rPr lang="en-GB" sz="1600" dirty="0">
                <a:solidFill>
                  <a:srgbClr val="000000"/>
                </a:solidFill>
              </a:rPr>
              <a:t>Whiteflies – adults and scales</a:t>
            </a:r>
          </a:p>
        </p:txBody>
      </p:sp>
      <p:sp>
        <p:nvSpPr>
          <p:cNvPr id="15" name="TextBox 14"/>
          <p:cNvSpPr txBox="1"/>
          <p:nvPr/>
        </p:nvSpPr>
        <p:spPr>
          <a:xfrm>
            <a:off x="7973809" y="3645024"/>
            <a:ext cx="1391728" cy="338554"/>
          </a:xfrm>
          <a:prstGeom prst="rect">
            <a:avLst/>
          </a:prstGeom>
          <a:noFill/>
        </p:spPr>
        <p:txBody>
          <a:bodyPr wrap="none" rtlCol="0">
            <a:spAutoFit/>
          </a:bodyPr>
          <a:lstStyle/>
          <a:p>
            <a:pPr fontAlgn="base">
              <a:spcBef>
                <a:spcPct val="0"/>
              </a:spcBef>
              <a:spcAft>
                <a:spcPct val="0"/>
              </a:spcAft>
            </a:pPr>
            <a:r>
              <a:rPr lang="en-GB" sz="1600" dirty="0">
                <a:solidFill>
                  <a:srgbClr val="000000"/>
                </a:solidFill>
              </a:rPr>
              <a:t>Scale insects</a:t>
            </a:r>
          </a:p>
        </p:txBody>
      </p:sp>
      <p:sp>
        <p:nvSpPr>
          <p:cNvPr id="16" name="TextBox 15"/>
          <p:cNvSpPr txBox="1"/>
          <p:nvPr/>
        </p:nvSpPr>
        <p:spPr>
          <a:xfrm>
            <a:off x="2927648" y="6174596"/>
            <a:ext cx="753732" cy="338554"/>
          </a:xfrm>
          <a:prstGeom prst="rect">
            <a:avLst/>
          </a:prstGeom>
          <a:noFill/>
        </p:spPr>
        <p:txBody>
          <a:bodyPr wrap="none" rtlCol="0">
            <a:spAutoFit/>
          </a:bodyPr>
          <a:lstStyle/>
          <a:p>
            <a:pPr fontAlgn="base">
              <a:spcBef>
                <a:spcPct val="0"/>
              </a:spcBef>
              <a:spcAft>
                <a:spcPct val="0"/>
              </a:spcAft>
            </a:pPr>
            <a:r>
              <a:rPr lang="en-GB" sz="1600" dirty="0">
                <a:solidFill>
                  <a:srgbClr val="000000"/>
                </a:solidFill>
              </a:rPr>
              <a:t>Thrips</a:t>
            </a:r>
          </a:p>
        </p:txBody>
      </p:sp>
      <p:sp>
        <p:nvSpPr>
          <p:cNvPr id="17" name="TextBox 16"/>
          <p:cNvSpPr txBox="1"/>
          <p:nvPr/>
        </p:nvSpPr>
        <p:spPr>
          <a:xfrm>
            <a:off x="5375920" y="6174596"/>
            <a:ext cx="1233030" cy="338554"/>
          </a:xfrm>
          <a:prstGeom prst="rect">
            <a:avLst/>
          </a:prstGeom>
          <a:noFill/>
        </p:spPr>
        <p:txBody>
          <a:bodyPr wrap="none" rtlCol="0">
            <a:spAutoFit/>
          </a:bodyPr>
          <a:lstStyle/>
          <a:p>
            <a:pPr fontAlgn="base">
              <a:spcBef>
                <a:spcPct val="0"/>
              </a:spcBef>
              <a:spcAft>
                <a:spcPct val="0"/>
              </a:spcAft>
            </a:pPr>
            <a:r>
              <a:rPr lang="en-GB" sz="1600" dirty="0">
                <a:solidFill>
                  <a:srgbClr val="000000"/>
                </a:solidFill>
              </a:rPr>
              <a:t>Mealy bugs</a:t>
            </a:r>
          </a:p>
        </p:txBody>
      </p:sp>
      <p:sp>
        <p:nvSpPr>
          <p:cNvPr id="18" name="TextBox 17"/>
          <p:cNvSpPr txBox="1"/>
          <p:nvPr/>
        </p:nvSpPr>
        <p:spPr>
          <a:xfrm>
            <a:off x="8690172" y="6165304"/>
            <a:ext cx="877163" cy="338554"/>
          </a:xfrm>
          <a:prstGeom prst="rect">
            <a:avLst/>
          </a:prstGeom>
          <a:noFill/>
        </p:spPr>
        <p:txBody>
          <a:bodyPr wrap="none" rtlCol="0">
            <a:spAutoFit/>
          </a:bodyPr>
          <a:lstStyle/>
          <a:p>
            <a:pPr fontAlgn="base">
              <a:spcBef>
                <a:spcPct val="0"/>
              </a:spcBef>
              <a:spcAft>
                <a:spcPct val="0"/>
              </a:spcAft>
            </a:pPr>
            <a:r>
              <a:rPr lang="en-GB" sz="1600" dirty="0">
                <a:solidFill>
                  <a:srgbClr val="000000"/>
                </a:solidFill>
              </a:rPr>
              <a:t>Psyllids</a:t>
            </a:r>
          </a:p>
        </p:txBody>
      </p:sp>
      <p:pic>
        <p:nvPicPr>
          <p:cNvPr id="19" name="Picture 20" descr="U:\Current work\Aleyrodidae\Pictures\Colour photographs\Bemisia tabaci\Bemtab adult j10589~05.jpg"/>
          <p:cNvPicPr>
            <a:picLocks noChangeAspect="1" noChangeArrowheads="1"/>
          </p:cNvPicPr>
          <p:nvPr/>
        </p:nvPicPr>
        <p:blipFill>
          <a:blip r:embed="rId9" cstate="print">
            <a:extLst>
              <a:ext uri="{28A0092B-C50C-407E-A947-70E740481C1C}">
                <a14:useLocalDpi xmlns:a14="http://schemas.microsoft.com/office/drawing/2010/main" val="0"/>
              </a:ext>
            </a:extLst>
          </a:blip>
          <a:srcRect l="28000" r="14999"/>
          <a:stretch>
            <a:fillRect/>
          </a:stretch>
        </p:blipFill>
        <p:spPr bwMode="auto">
          <a:xfrm>
            <a:off x="4075264" y="1484784"/>
            <a:ext cx="1890000" cy="216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034717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a:t>Insect pests – sap suckers</a:t>
            </a:r>
          </a:p>
        </p:txBody>
      </p:sp>
      <p:sp>
        <p:nvSpPr>
          <p:cNvPr id="2" name="Content Placeholder 1">
            <a:extLst>
              <a:ext uri="{FF2B5EF4-FFF2-40B4-BE49-F238E27FC236}">
                <a16:creationId xmlns="" xmlns:a16="http://schemas.microsoft.com/office/drawing/2014/main" id="{F88EB7D1-0F49-42DB-B7F8-C1A06760ED0F}"/>
              </a:ext>
            </a:extLst>
          </p:cNvPr>
          <p:cNvSpPr>
            <a:spLocks noGrp="1"/>
          </p:cNvSpPr>
          <p:nvPr>
            <p:ph idx="1"/>
          </p:nvPr>
        </p:nvSpPr>
        <p:spPr>
          <a:xfrm>
            <a:off x="914400" y="1981200"/>
            <a:ext cx="4843378" cy="3680048"/>
          </a:xfrm>
        </p:spPr>
        <p:txBody>
          <a:bodyPr/>
          <a:lstStyle/>
          <a:p>
            <a:pPr marL="285750" indent="-285750">
              <a:buFont typeface="Arial" panose="020B0604020202020204" pitchFamily="34" charset="0"/>
              <a:buChar char="•"/>
            </a:pPr>
            <a:r>
              <a:rPr lang="en-GB" sz="2800" dirty="0"/>
              <a:t>Unsightly</a:t>
            </a:r>
          </a:p>
          <a:p>
            <a:pPr marL="285750" indent="-285750">
              <a:buFont typeface="Arial" panose="020B0604020202020204" pitchFamily="34" charset="0"/>
              <a:buChar char="•"/>
            </a:pPr>
            <a:r>
              <a:rPr lang="en-GB" sz="2800" dirty="0"/>
              <a:t>Reduce vigour</a:t>
            </a:r>
          </a:p>
          <a:p>
            <a:pPr marL="285750" indent="-285750">
              <a:buFont typeface="Arial" panose="020B0604020202020204" pitchFamily="34" charset="0"/>
              <a:buChar char="•"/>
            </a:pPr>
            <a:r>
              <a:rPr lang="en-GB" sz="2800" dirty="0"/>
              <a:t>Cause discolouration</a:t>
            </a:r>
          </a:p>
          <a:p>
            <a:pPr marL="285750" indent="-285750">
              <a:buFont typeface="Arial" panose="020B0604020202020204" pitchFamily="34" charset="0"/>
              <a:buChar char="•"/>
            </a:pPr>
            <a:r>
              <a:rPr lang="en-GB" sz="2800" dirty="0"/>
              <a:t>Cause distorted growth</a:t>
            </a:r>
          </a:p>
          <a:p>
            <a:pPr marL="285750" indent="-285750">
              <a:buFont typeface="Arial" panose="020B0604020202020204" pitchFamily="34" charset="0"/>
              <a:buChar char="•"/>
            </a:pPr>
            <a:r>
              <a:rPr lang="en-GB" sz="2800" dirty="0"/>
              <a:t>Produce honeydew</a:t>
            </a:r>
          </a:p>
          <a:p>
            <a:pPr marL="285750" indent="-285750">
              <a:buFont typeface="Arial" panose="020B0604020202020204" pitchFamily="34" charset="0"/>
              <a:buChar char="•"/>
            </a:pPr>
            <a:r>
              <a:rPr lang="en-GB" sz="2800" dirty="0"/>
              <a:t>Sooty mould growth</a:t>
            </a:r>
          </a:p>
          <a:p>
            <a:pPr marL="285750" indent="-285750">
              <a:buFont typeface="Arial" panose="020B0604020202020204" pitchFamily="34" charset="0"/>
              <a:buChar char="•"/>
            </a:pPr>
            <a:r>
              <a:rPr lang="en-GB" sz="2800" dirty="0"/>
              <a:t>Transmit viruses</a:t>
            </a:r>
          </a:p>
          <a:p>
            <a:endParaRPr lang="en-GB" dirty="0"/>
          </a:p>
        </p:txBody>
      </p:sp>
      <p:pic>
        <p:nvPicPr>
          <p:cNvPr id="5" name="Picture 4" descr="Bay sucker.JPG"/>
          <p:cNvPicPr>
            <a:picLocks noChangeAspect="1"/>
          </p:cNvPicPr>
          <p:nvPr/>
        </p:nvPicPr>
        <p:blipFill>
          <a:blip r:embed="rId3" cstate="print"/>
          <a:stretch>
            <a:fillRect/>
          </a:stretch>
        </p:blipFill>
        <p:spPr>
          <a:xfrm>
            <a:off x="6434223" y="186112"/>
            <a:ext cx="2767972" cy="2075979"/>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552384" y="2362521"/>
            <a:ext cx="2451205" cy="1838404"/>
          </a:xfrm>
          <a:prstGeom prst="rect">
            <a:avLst/>
          </a:prstGeom>
        </p:spPr>
      </p:pic>
      <p:pic>
        <p:nvPicPr>
          <p:cNvPr id="9" name="Picture 11" descr="The image “file:///M:/Documents%20and%20Settings/smartins/Desktop/thr2adj.jpg” cannot be displayed, because it contains error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13146" y="4341778"/>
            <a:ext cx="2451206" cy="196368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Cherry blackfly.JPG"/>
          <p:cNvPicPr>
            <a:picLocks noChangeAspect="1"/>
          </p:cNvPicPr>
          <p:nvPr/>
        </p:nvPicPr>
        <p:blipFill>
          <a:blip r:embed="rId6" cstate="print"/>
          <a:stretch>
            <a:fillRect/>
          </a:stretch>
        </p:blipFill>
        <p:spPr>
          <a:xfrm>
            <a:off x="6960096" y="2362521"/>
            <a:ext cx="2451206" cy="1838404"/>
          </a:xfrm>
          <a:prstGeom prst="rect">
            <a:avLst/>
          </a:prstGeom>
        </p:spPr>
      </p:pic>
      <p:pic>
        <p:nvPicPr>
          <p:cNvPr id="13" name="Picture 12" descr="Dahlia - TSWV8.JPG"/>
          <p:cNvPicPr>
            <a:picLocks noChangeAspect="1"/>
          </p:cNvPicPr>
          <p:nvPr/>
        </p:nvPicPr>
        <p:blipFill>
          <a:blip r:embed="rId7" cstate="print"/>
          <a:stretch>
            <a:fillRect/>
          </a:stretch>
        </p:blipFill>
        <p:spPr>
          <a:xfrm>
            <a:off x="9336360" y="181200"/>
            <a:ext cx="2667229" cy="2080892"/>
          </a:xfrm>
          <a:prstGeom prst="rect">
            <a:avLst/>
          </a:prstGeom>
        </p:spPr>
      </p:pic>
      <p:pic>
        <p:nvPicPr>
          <p:cNvPr id="14" name="Picture 13" descr="Apple woolly aphid.JPG"/>
          <p:cNvPicPr>
            <a:picLocks noChangeAspect="1"/>
          </p:cNvPicPr>
          <p:nvPr/>
        </p:nvPicPr>
        <p:blipFill>
          <a:blip r:embed="rId8" cstate="print"/>
          <a:stretch>
            <a:fillRect/>
          </a:stretch>
        </p:blipFill>
        <p:spPr>
          <a:xfrm>
            <a:off x="9385340" y="4337573"/>
            <a:ext cx="2618249" cy="1963687"/>
          </a:xfrm>
          <a:prstGeom prst="rect">
            <a:avLst/>
          </a:prstGeom>
        </p:spPr>
      </p:pic>
      <p:sp>
        <p:nvSpPr>
          <p:cNvPr id="15" name="TextBox 14">
            <a:extLst>
              <a:ext uri="{FF2B5EF4-FFF2-40B4-BE49-F238E27FC236}">
                <a16:creationId xmlns="" xmlns:a16="http://schemas.microsoft.com/office/drawing/2014/main" id="{2E873725-C28A-4B95-95FC-024CE016C67E}"/>
              </a:ext>
            </a:extLst>
          </p:cNvPr>
          <p:cNvSpPr txBox="1"/>
          <p:nvPr/>
        </p:nvSpPr>
        <p:spPr>
          <a:xfrm>
            <a:off x="188411" y="5736965"/>
            <a:ext cx="6339637" cy="646331"/>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 Top row: left: bay sucker damage, right: tomato spotted wilt virus (thrips-transmitted). Middle row: left cherry blackfly damage, right: sooty mould on hebe. Bottom row: left: thrips damage to flower, right: woolly aphid.</a:t>
            </a:r>
          </a:p>
        </p:txBody>
      </p:sp>
    </p:spTree>
    <p:extLst>
      <p:ext uri="{BB962C8B-B14F-4D97-AF65-F5344CB8AC3E}">
        <p14:creationId xmlns:p14="http://schemas.microsoft.com/office/powerpoint/2010/main" val="302417193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6765776" cy="1143000"/>
          </a:xfrm>
        </p:spPr>
        <p:txBody>
          <a:bodyPr>
            <a:normAutofit fontScale="90000"/>
          </a:bodyPr>
          <a:lstStyle/>
          <a:p>
            <a:r>
              <a:rPr lang="en-GB" dirty="0"/>
              <a:t>Key species - Tobacco whitefly (</a:t>
            </a:r>
            <a:r>
              <a:rPr lang="en-GB" i="1" dirty="0"/>
              <a:t>Bemisia tabaci</a:t>
            </a:r>
            <a:r>
              <a:rPr lang="en-GB" dirty="0"/>
              <a:t>)</a:t>
            </a:r>
            <a:br>
              <a:rPr lang="en-GB" dirty="0"/>
            </a:br>
            <a:endParaRPr lang="en-GB" dirty="0"/>
          </a:p>
        </p:txBody>
      </p:sp>
      <p:sp>
        <p:nvSpPr>
          <p:cNvPr id="3" name="Content Placeholder 2"/>
          <p:cNvSpPr>
            <a:spLocks noGrp="1"/>
          </p:cNvSpPr>
          <p:nvPr>
            <p:ph idx="1"/>
          </p:nvPr>
        </p:nvSpPr>
        <p:spPr>
          <a:xfrm>
            <a:off x="767408" y="1553220"/>
            <a:ext cx="5459810" cy="4396059"/>
          </a:xfrm>
        </p:spPr>
        <p:txBody>
          <a:bodyPr/>
          <a:lstStyle/>
          <a:p>
            <a:r>
              <a:rPr lang="en-GB" sz="1800" dirty="0"/>
              <a:t>Can feed on over</a:t>
            </a:r>
            <a:r>
              <a:rPr lang="en-GB" sz="1800" baseline="0" dirty="0"/>
              <a:t> 800 different plant species.</a:t>
            </a:r>
          </a:p>
          <a:p>
            <a:r>
              <a:rPr lang="en-GB" sz="1800" baseline="0" dirty="0"/>
              <a:t>As well as causing plant damage from its feeding, honeydew and associated sooty mould, it can transmit over 100 different plant viruses, including some very damaging ones not present in the UK, such as tomato yellow leaf curl virus.</a:t>
            </a:r>
          </a:p>
          <a:p>
            <a:r>
              <a:rPr lang="en-GB" sz="1800" baseline="0" dirty="0"/>
              <a:t>It is commonly transported in the horticultural trade, e.g. cases on poinsettia cuttings.</a:t>
            </a:r>
          </a:p>
          <a:p>
            <a:r>
              <a:rPr lang="en-GB" sz="1800" baseline="0" dirty="0"/>
              <a:t>Adult tobacco whiteflies hold their wings in a tent-like fashion, &amp; slightly apart to reveal the yellow body. In comparison, the indigenous and common glasshouse whitefly holds its wings flatter and closer together so you can’t see the body.</a:t>
            </a:r>
          </a:p>
        </p:txBody>
      </p:sp>
      <p:pic>
        <p:nvPicPr>
          <p:cNvPr id="11" name="Picture 23" descr="j10587~02"/>
          <p:cNvPicPr>
            <a:picLocks noChangeAspect="1" noChangeArrowheads="1"/>
          </p:cNvPicPr>
          <p:nvPr/>
        </p:nvPicPr>
        <p:blipFill>
          <a:blip r:embed="rId3">
            <a:extLst>
              <a:ext uri="{28A0092B-C50C-407E-A947-70E740481C1C}">
                <a14:useLocalDpi xmlns:a14="http://schemas.microsoft.com/office/drawing/2010/main" val="0"/>
              </a:ext>
            </a:extLst>
          </a:blip>
          <a:srcRect l="33289" t="20807" r="28842" b="9674"/>
          <a:stretch>
            <a:fillRect/>
          </a:stretch>
        </p:blipFill>
        <p:spPr bwMode="auto">
          <a:xfrm>
            <a:off x="8960941" y="53506"/>
            <a:ext cx="3142946" cy="370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0" descr="U:\Current work\Aleyrodidae\Pictures\Colour photographs\Bemisia tabaci\Bemtab adult j10589~05.jpg"/>
          <p:cNvPicPr>
            <a:picLocks noChangeAspect="1" noChangeArrowheads="1"/>
          </p:cNvPicPr>
          <p:nvPr/>
        </p:nvPicPr>
        <p:blipFill>
          <a:blip r:embed="rId4">
            <a:extLst>
              <a:ext uri="{28A0092B-C50C-407E-A947-70E740481C1C}">
                <a14:useLocalDpi xmlns:a14="http://schemas.microsoft.com/office/drawing/2010/main" val="0"/>
              </a:ext>
            </a:extLst>
          </a:blip>
          <a:srcRect l="28000" r="14999"/>
          <a:stretch>
            <a:fillRect/>
          </a:stretch>
        </p:blipFill>
        <p:spPr bwMode="auto">
          <a:xfrm>
            <a:off x="6312024" y="2157885"/>
            <a:ext cx="3213000" cy="3672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6" descr="BT21"/>
          <p:cNvPicPr>
            <a:picLocks noChangeAspect="1" noChangeArrowheads="1"/>
          </p:cNvPicPr>
          <p:nvPr/>
        </p:nvPicPr>
        <p:blipFill rotWithShape="1">
          <a:blip r:embed="rId5">
            <a:extLst>
              <a:ext uri="{28A0092B-C50C-407E-A947-70E740481C1C}">
                <a14:useLocalDpi xmlns:a14="http://schemas.microsoft.com/office/drawing/2010/main" val="0"/>
              </a:ext>
            </a:extLst>
          </a:blip>
          <a:srcRect r="2183"/>
          <a:stretch/>
        </p:blipFill>
        <p:spPr bwMode="auto">
          <a:xfrm>
            <a:off x="8011445" y="5112482"/>
            <a:ext cx="2489213" cy="172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descr="U:\Current work\Aleyrodidae\Pictures\Colour photographs\Trialeurodes vaporariorum\j12295~02.jpg"/>
          <p:cNvPicPr>
            <a:picLocks noChangeAspect="1" noChangeArrowheads="1"/>
          </p:cNvPicPr>
          <p:nvPr/>
        </p:nvPicPr>
        <p:blipFill>
          <a:blip r:embed="rId6">
            <a:extLst>
              <a:ext uri="{28A0092B-C50C-407E-A947-70E740481C1C}">
                <a14:useLocalDpi xmlns:a14="http://schemas.microsoft.com/office/drawing/2010/main" val="0"/>
              </a:ext>
            </a:extLst>
          </a:blip>
          <a:srcRect l="14999" t="30006" r="39000" b="24011"/>
          <a:stretch>
            <a:fillRect/>
          </a:stretch>
        </p:blipFill>
        <p:spPr bwMode="auto">
          <a:xfrm>
            <a:off x="9609830" y="3861048"/>
            <a:ext cx="2494057" cy="165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 xmlns:a16="http://schemas.microsoft.com/office/drawing/2014/main" id="{34F4521A-EA45-4EBF-B049-71E9747026A3}"/>
              </a:ext>
            </a:extLst>
          </p:cNvPr>
          <p:cNvSpPr txBox="1"/>
          <p:nvPr/>
        </p:nvSpPr>
        <p:spPr>
          <a:xfrm>
            <a:off x="839416" y="5786735"/>
            <a:ext cx="4807603" cy="461665"/>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 B. tabaci pupa and adult. Smaller adult photo on animation is glasshouse whitefly. </a:t>
            </a:r>
          </a:p>
        </p:txBody>
      </p:sp>
    </p:spTree>
    <p:extLst>
      <p:ext uri="{BB962C8B-B14F-4D97-AF65-F5344CB8AC3E}">
        <p14:creationId xmlns:p14="http://schemas.microsoft.com/office/powerpoint/2010/main" val="27253198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Solomon's seal sawfly.JPG"/>
          <p:cNvPicPr>
            <a:picLocks noChangeAspect="1"/>
          </p:cNvPicPr>
          <p:nvPr/>
        </p:nvPicPr>
        <p:blipFill>
          <a:blip r:embed="rId3" cstate="print"/>
          <a:stretch>
            <a:fillRect/>
          </a:stretch>
        </p:blipFill>
        <p:spPr>
          <a:xfrm>
            <a:off x="4223792" y="1613296"/>
            <a:ext cx="3348112" cy="2511084"/>
          </a:xfrm>
          <a:prstGeom prst="rect">
            <a:avLst/>
          </a:prstGeom>
        </p:spPr>
      </p:pic>
      <p:pic>
        <p:nvPicPr>
          <p:cNvPr id="11" name="Picture 10" descr="Prunus leaf miner 1.JPG"/>
          <p:cNvPicPr>
            <a:picLocks noChangeAspect="1"/>
          </p:cNvPicPr>
          <p:nvPr/>
        </p:nvPicPr>
        <p:blipFill>
          <a:blip r:embed="rId4" cstate="print"/>
          <a:stretch>
            <a:fillRect/>
          </a:stretch>
        </p:blipFill>
        <p:spPr>
          <a:xfrm>
            <a:off x="8184232" y="404664"/>
            <a:ext cx="3836740" cy="2900536"/>
          </a:xfrm>
          <a:prstGeom prst="rect">
            <a:avLst/>
          </a:prstGeom>
        </p:spPr>
      </p:pic>
      <p:pic>
        <p:nvPicPr>
          <p:cNvPr id="15" name="Picture 4" descr="U:\visit reports\RC at Lees &amp; co - A.chinensis Sep05\J12648~05 chinensis larva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87490" y="4149080"/>
            <a:ext cx="3647442" cy="270892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p:cNvPicPr>
            <a:picLocks noChangeAspect="1" noChangeArrowheads="1"/>
          </p:cNvPicPr>
          <p:nvPr/>
        </p:nvPicPr>
        <p:blipFill>
          <a:blip r:embed="rId6" cstate="print">
            <a:lum bright="6000"/>
            <a:extLst>
              <a:ext uri="{28A0092B-C50C-407E-A947-70E740481C1C}">
                <a14:useLocalDpi xmlns:a14="http://schemas.microsoft.com/office/drawing/2010/main" val="0"/>
              </a:ext>
            </a:extLst>
          </a:blip>
          <a:srcRect l="10864" t="8492" r="17429"/>
          <a:stretch>
            <a:fillRect/>
          </a:stretch>
        </p:blipFill>
        <p:spPr bwMode="auto">
          <a:xfrm>
            <a:off x="7192566" y="3890244"/>
            <a:ext cx="3511944" cy="2708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 xmlns:a16="http://schemas.microsoft.com/office/drawing/2014/main" id="{45C4C1CE-B558-48F5-9907-A7B95020A0B3}"/>
              </a:ext>
            </a:extLst>
          </p:cNvPr>
          <p:cNvSpPr>
            <a:spLocks noGrp="1"/>
          </p:cNvSpPr>
          <p:nvPr>
            <p:ph type="title"/>
          </p:nvPr>
        </p:nvSpPr>
        <p:spPr/>
        <p:txBody>
          <a:bodyPr/>
          <a:lstStyle/>
          <a:p>
            <a:r>
              <a:rPr lang="en-GB" dirty="0"/>
              <a:t>Insect pests – chewers and tunnellers</a:t>
            </a:r>
          </a:p>
        </p:txBody>
      </p:sp>
      <p:sp>
        <p:nvSpPr>
          <p:cNvPr id="9" name="TextBox 8">
            <a:extLst>
              <a:ext uri="{FF2B5EF4-FFF2-40B4-BE49-F238E27FC236}">
                <a16:creationId xmlns="" xmlns:a16="http://schemas.microsoft.com/office/drawing/2014/main" id="{42AC7530-B5D6-4651-B5CB-E5B5CA972529}"/>
              </a:ext>
            </a:extLst>
          </p:cNvPr>
          <p:cNvSpPr txBox="1"/>
          <p:nvPr/>
        </p:nvSpPr>
        <p:spPr>
          <a:xfrm>
            <a:off x="407368" y="2420888"/>
            <a:ext cx="3348112" cy="1384995"/>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endParaRPr lang="en-GB" sz="1200" dirty="0">
              <a:solidFill>
                <a:srgbClr val="000000"/>
              </a:solidFill>
            </a:endParaRPr>
          </a:p>
          <a:p>
            <a:pPr fontAlgn="base">
              <a:spcBef>
                <a:spcPct val="0"/>
              </a:spcBef>
              <a:spcAft>
                <a:spcPct val="0"/>
              </a:spcAft>
            </a:pPr>
            <a:r>
              <a:rPr lang="en-GB" sz="1200" dirty="0">
                <a:solidFill>
                  <a:srgbClr val="000000"/>
                </a:solidFill>
              </a:rPr>
              <a:t>Top left: Solomon’s seal sawfly </a:t>
            </a:r>
          </a:p>
          <a:p>
            <a:pPr fontAlgn="base">
              <a:spcBef>
                <a:spcPct val="0"/>
              </a:spcBef>
              <a:spcAft>
                <a:spcPct val="0"/>
              </a:spcAft>
            </a:pPr>
            <a:r>
              <a:rPr lang="en-GB" sz="1200" dirty="0">
                <a:solidFill>
                  <a:srgbClr val="000000"/>
                </a:solidFill>
              </a:rPr>
              <a:t>Top right: leaf mine caused by the cherry leaf miner (moth)</a:t>
            </a:r>
          </a:p>
          <a:p>
            <a:pPr fontAlgn="base">
              <a:spcBef>
                <a:spcPct val="0"/>
              </a:spcBef>
              <a:spcAft>
                <a:spcPct val="0"/>
              </a:spcAft>
            </a:pPr>
            <a:r>
              <a:rPr lang="en-GB" sz="1200" dirty="0">
                <a:solidFill>
                  <a:srgbClr val="000000"/>
                </a:solidFill>
              </a:rPr>
              <a:t>Bottom left: longhorn beetle larvae in a stem </a:t>
            </a:r>
          </a:p>
          <a:p>
            <a:pPr fontAlgn="base">
              <a:spcBef>
                <a:spcPct val="0"/>
              </a:spcBef>
              <a:spcAft>
                <a:spcPct val="0"/>
              </a:spcAft>
            </a:pPr>
            <a:r>
              <a:rPr lang="en-GB" sz="1200" dirty="0">
                <a:solidFill>
                  <a:srgbClr val="000000"/>
                </a:solidFill>
              </a:rPr>
              <a:t>Bottom right: Spodoptera caterpillars (moth)</a:t>
            </a:r>
          </a:p>
        </p:txBody>
      </p:sp>
    </p:spTree>
    <p:extLst>
      <p:ext uri="{BB962C8B-B14F-4D97-AF65-F5344CB8AC3E}">
        <p14:creationId xmlns:p14="http://schemas.microsoft.com/office/powerpoint/2010/main" val="1636831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Insect pests – chewers and tunnellers</a:t>
            </a:r>
          </a:p>
        </p:txBody>
      </p:sp>
      <p:sp>
        <p:nvSpPr>
          <p:cNvPr id="4" name="Content Placeholder 3">
            <a:extLst>
              <a:ext uri="{FF2B5EF4-FFF2-40B4-BE49-F238E27FC236}">
                <a16:creationId xmlns="" xmlns:a16="http://schemas.microsoft.com/office/drawing/2014/main" id="{83695949-13EF-4453-9199-764EC62CD81F}"/>
              </a:ext>
            </a:extLst>
          </p:cNvPr>
          <p:cNvSpPr>
            <a:spLocks noGrp="1"/>
          </p:cNvSpPr>
          <p:nvPr>
            <p:ph idx="1"/>
          </p:nvPr>
        </p:nvSpPr>
        <p:spPr>
          <a:xfrm>
            <a:off x="930778" y="1749228"/>
            <a:ext cx="3309392" cy="3188568"/>
          </a:xfrm>
        </p:spPr>
        <p:txBody>
          <a:bodyPr/>
          <a:lstStyle/>
          <a:p>
            <a:pPr marL="0" indent="0">
              <a:buNone/>
            </a:pPr>
            <a:r>
              <a:rPr lang="en-GB" sz="2400" dirty="0"/>
              <a:t>Butterfly and moth caterpillars</a:t>
            </a:r>
          </a:p>
          <a:p>
            <a:r>
              <a:rPr lang="en-GB" sz="2000" dirty="0"/>
              <a:t>Some will chew leaves and stems, some tunnel</a:t>
            </a:r>
            <a:r>
              <a:rPr lang="en-GB" sz="2000" baseline="0" dirty="0"/>
              <a:t> into fruit or vegetables, some act as leaf miners.</a:t>
            </a:r>
            <a:endParaRPr lang="en-GB" sz="2000" dirty="0"/>
          </a:p>
          <a:p>
            <a:endParaRPr lang="en-GB" sz="2400" dirty="0"/>
          </a:p>
        </p:txBody>
      </p:sp>
      <p:pic>
        <p:nvPicPr>
          <p:cNvPr id="20" name="Picture 19" descr="Mullein moth 1.JPG"/>
          <p:cNvPicPr>
            <a:picLocks/>
          </p:cNvPicPr>
          <p:nvPr/>
        </p:nvPicPr>
        <p:blipFill>
          <a:blip r:embed="rId3" cstate="print"/>
          <a:stretch>
            <a:fillRect/>
          </a:stretch>
        </p:blipFill>
        <p:spPr>
          <a:xfrm>
            <a:off x="8328248" y="1726301"/>
            <a:ext cx="3420000" cy="2412000"/>
          </a:xfrm>
          <a:prstGeom prst="rect">
            <a:avLst/>
          </a:prstGeom>
        </p:spPr>
      </p:pic>
      <p:pic>
        <p:nvPicPr>
          <p:cNvPr id="22" name="Picture 21" descr="Horse chestnut leaf miner 2.JPG"/>
          <p:cNvPicPr>
            <a:picLocks/>
          </p:cNvPicPr>
          <p:nvPr/>
        </p:nvPicPr>
        <p:blipFill>
          <a:blip r:embed="rId4" cstate="print"/>
          <a:stretch>
            <a:fillRect/>
          </a:stretch>
        </p:blipFill>
        <p:spPr>
          <a:xfrm>
            <a:off x="8364632" y="4318589"/>
            <a:ext cx="3420000" cy="2412000"/>
          </a:xfrm>
          <a:prstGeom prst="rect">
            <a:avLst/>
          </a:prstGeom>
        </p:spPr>
      </p:pic>
      <p:pic>
        <p:nvPicPr>
          <p:cNvPr id="26" name="Picture 4"/>
          <p:cNvPicPr>
            <a:picLocks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39816" y="4318589"/>
            <a:ext cx="3420000" cy="241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6" name="Picture 2"/>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76200" y="1726301"/>
            <a:ext cx="3420000" cy="241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a:extLst>
              <a:ext uri="{FF2B5EF4-FFF2-40B4-BE49-F238E27FC236}">
                <a16:creationId xmlns="" xmlns:a16="http://schemas.microsoft.com/office/drawing/2014/main" id="{0190A6E7-309F-4500-942A-B0028CD23671}"/>
              </a:ext>
            </a:extLst>
          </p:cNvPr>
          <p:cNvSpPr txBox="1"/>
          <p:nvPr/>
        </p:nvSpPr>
        <p:spPr>
          <a:xfrm>
            <a:off x="407368" y="4581128"/>
            <a:ext cx="3933268" cy="1754326"/>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endParaRPr lang="en-GB" sz="1200" dirty="0">
              <a:solidFill>
                <a:srgbClr val="000000"/>
              </a:solidFill>
            </a:endParaRPr>
          </a:p>
          <a:p>
            <a:pPr fontAlgn="base">
              <a:spcBef>
                <a:spcPct val="0"/>
              </a:spcBef>
              <a:spcAft>
                <a:spcPct val="0"/>
              </a:spcAft>
            </a:pPr>
            <a:r>
              <a:rPr lang="en-GB" sz="1200" dirty="0">
                <a:solidFill>
                  <a:srgbClr val="000000"/>
                </a:solidFill>
              </a:rPr>
              <a:t>Top left: Spodoptera caterpillar tunnelling into a flower head </a:t>
            </a:r>
          </a:p>
          <a:p>
            <a:pPr fontAlgn="base">
              <a:spcBef>
                <a:spcPct val="0"/>
              </a:spcBef>
              <a:spcAft>
                <a:spcPct val="0"/>
              </a:spcAft>
            </a:pPr>
            <a:r>
              <a:rPr lang="en-GB" sz="1200" dirty="0">
                <a:solidFill>
                  <a:srgbClr val="000000"/>
                </a:solidFill>
              </a:rPr>
              <a:t>Top right: Mullein moth caterpillar feeding on flower</a:t>
            </a:r>
          </a:p>
          <a:p>
            <a:pPr fontAlgn="base">
              <a:spcBef>
                <a:spcPct val="0"/>
              </a:spcBef>
              <a:spcAft>
                <a:spcPct val="0"/>
              </a:spcAft>
            </a:pPr>
            <a:r>
              <a:rPr lang="en-GB" sz="1200" dirty="0">
                <a:solidFill>
                  <a:srgbClr val="000000"/>
                </a:solidFill>
              </a:rPr>
              <a:t>Bottom left: Tunnels in tomato fruit caused by </a:t>
            </a:r>
            <a:r>
              <a:rPr lang="en-GB" sz="1200" i="1" dirty="0">
                <a:solidFill>
                  <a:srgbClr val="000000"/>
                </a:solidFill>
              </a:rPr>
              <a:t>Tuta absoluta </a:t>
            </a:r>
            <a:r>
              <a:rPr lang="en-GB" sz="1200" dirty="0">
                <a:solidFill>
                  <a:srgbClr val="000000"/>
                </a:solidFill>
              </a:rPr>
              <a:t>(South American tomato moth) </a:t>
            </a:r>
          </a:p>
          <a:p>
            <a:pPr fontAlgn="base">
              <a:spcBef>
                <a:spcPct val="0"/>
              </a:spcBef>
              <a:spcAft>
                <a:spcPct val="0"/>
              </a:spcAft>
            </a:pPr>
            <a:r>
              <a:rPr lang="en-GB" sz="1200" dirty="0">
                <a:solidFill>
                  <a:srgbClr val="000000"/>
                </a:solidFill>
              </a:rPr>
              <a:t>Bottom right: Leaf mines caused by caterpillars of the horse chestnut leaf-mining moth</a:t>
            </a:r>
          </a:p>
        </p:txBody>
      </p:sp>
    </p:spTree>
    <p:extLst>
      <p:ext uri="{BB962C8B-B14F-4D97-AF65-F5344CB8AC3E}">
        <p14:creationId xmlns:p14="http://schemas.microsoft.com/office/powerpoint/2010/main" val="17834183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GB" dirty="0"/>
              <a:t>Insect pests – chewers and tunnellers</a:t>
            </a:r>
          </a:p>
        </p:txBody>
      </p:sp>
      <p:sp>
        <p:nvSpPr>
          <p:cNvPr id="5" name="Content Placeholder 4">
            <a:extLst>
              <a:ext uri="{FF2B5EF4-FFF2-40B4-BE49-F238E27FC236}">
                <a16:creationId xmlns="" xmlns:a16="http://schemas.microsoft.com/office/drawing/2014/main" id="{91DB2412-9CCE-4957-B3F0-A9203FF436A4}"/>
              </a:ext>
            </a:extLst>
          </p:cNvPr>
          <p:cNvSpPr>
            <a:spLocks noGrp="1"/>
          </p:cNvSpPr>
          <p:nvPr>
            <p:ph idx="1"/>
          </p:nvPr>
        </p:nvSpPr>
        <p:spPr>
          <a:xfrm>
            <a:off x="914400" y="1981200"/>
            <a:ext cx="3165376" cy="2815952"/>
          </a:xfrm>
        </p:spPr>
        <p:txBody>
          <a:bodyPr/>
          <a:lstStyle/>
          <a:p>
            <a:pPr marL="0" indent="0">
              <a:buNone/>
            </a:pPr>
            <a:r>
              <a:rPr lang="en-GB" sz="2800" dirty="0"/>
              <a:t>Sawfly larvae</a:t>
            </a:r>
          </a:p>
          <a:p>
            <a:r>
              <a:rPr lang="en-GB" sz="2400" baseline="0" dirty="0"/>
              <a:t>Related to bees, wasps &amp; ants, larvae look like caterpillars, adults like small flies or wasps.</a:t>
            </a:r>
            <a:endParaRPr lang="en-GB" sz="2400" dirty="0"/>
          </a:p>
          <a:p>
            <a:endParaRPr lang="en-GB" dirty="0"/>
          </a:p>
        </p:txBody>
      </p:sp>
      <p:pic>
        <p:nvPicPr>
          <p:cNvPr id="8" name="Picture 7" descr="Apple sawfly ribbon scar.JPG"/>
          <p:cNvPicPr>
            <a:picLocks/>
          </p:cNvPicPr>
          <p:nvPr/>
        </p:nvPicPr>
        <p:blipFill>
          <a:blip r:embed="rId3" cstate="print"/>
          <a:stretch>
            <a:fillRect/>
          </a:stretch>
        </p:blipFill>
        <p:spPr>
          <a:xfrm>
            <a:off x="4332184" y="4257360"/>
            <a:ext cx="3420000" cy="2412000"/>
          </a:xfrm>
          <a:prstGeom prst="rect">
            <a:avLst/>
          </a:prstGeom>
        </p:spPr>
      </p:pic>
      <p:pic>
        <p:nvPicPr>
          <p:cNvPr id="9" name="Picture 8" descr="Rose leaf-rolling sawfly.JPG"/>
          <p:cNvPicPr preferRelativeResize="0">
            <a:picLocks/>
          </p:cNvPicPr>
          <p:nvPr/>
        </p:nvPicPr>
        <p:blipFill>
          <a:blip r:embed="rId4" cstate="print"/>
          <a:stretch>
            <a:fillRect/>
          </a:stretch>
        </p:blipFill>
        <p:spPr>
          <a:xfrm>
            <a:off x="8220616" y="1700808"/>
            <a:ext cx="3420000" cy="2412000"/>
          </a:xfrm>
          <a:prstGeom prst="rect">
            <a:avLst/>
          </a:prstGeom>
        </p:spPr>
      </p:pic>
      <p:pic>
        <p:nvPicPr>
          <p:cNvPr id="10" name="Picture 9" descr="Solomon's seal sawfly.JPG"/>
          <p:cNvPicPr>
            <a:picLocks/>
          </p:cNvPicPr>
          <p:nvPr/>
        </p:nvPicPr>
        <p:blipFill>
          <a:blip r:embed="rId5" cstate="print"/>
          <a:stretch>
            <a:fillRect/>
          </a:stretch>
        </p:blipFill>
        <p:spPr>
          <a:xfrm>
            <a:off x="4332184" y="1700808"/>
            <a:ext cx="3420000" cy="2412000"/>
          </a:xfrm>
          <a:prstGeom prst="rect">
            <a:avLst/>
          </a:prstGeom>
        </p:spPr>
      </p:pic>
      <p:pic>
        <p:nvPicPr>
          <p:cNvPr id="4" name="Picture 3"/>
          <p:cNvPicPr>
            <a:picLocks/>
          </p:cNvPicPr>
          <p:nvPr/>
        </p:nvPicPr>
        <p:blipFill>
          <a:blip r:embed="rId6" cstate="print">
            <a:extLst>
              <a:ext uri="{28A0092B-C50C-407E-A947-70E740481C1C}">
                <a14:useLocalDpi xmlns:a14="http://schemas.microsoft.com/office/drawing/2010/main" val="0"/>
              </a:ext>
            </a:extLst>
          </a:blip>
          <a:stretch>
            <a:fillRect/>
          </a:stretch>
        </p:blipFill>
        <p:spPr>
          <a:xfrm>
            <a:off x="8220616" y="4257360"/>
            <a:ext cx="3420000" cy="2412000"/>
          </a:xfrm>
          <a:prstGeom prst="rect">
            <a:avLst/>
          </a:prstGeom>
        </p:spPr>
      </p:pic>
      <p:sp>
        <p:nvSpPr>
          <p:cNvPr id="11" name="TextBox 10">
            <a:extLst>
              <a:ext uri="{FF2B5EF4-FFF2-40B4-BE49-F238E27FC236}">
                <a16:creationId xmlns="" xmlns:a16="http://schemas.microsoft.com/office/drawing/2014/main" id="{C066CC8A-8BD0-4FB3-BD7B-79A2C1ED2B69}"/>
              </a:ext>
            </a:extLst>
          </p:cNvPr>
          <p:cNvSpPr txBox="1"/>
          <p:nvPr/>
        </p:nvSpPr>
        <p:spPr>
          <a:xfrm>
            <a:off x="914400" y="5025752"/>
            <a:ext cx="3021360" cy="1015663"/>
          </a:xfrm>
          <a:prstGeom prst="rect">
            <a:avLst/>
          </a:prstGeom>
          <a:noFill/>
        </p:spPr>
        <p:txBody>
          <a:bodyPr wrap="square">
            <a:spAutoFit/>
          </a:bodyPr>
          <a:lstStyle/>
          <a:p>
            <a:pPr fontAlgn="base">
              <a:spcBef>
                <a:spcPct val="0"/>
              </a:spcBef>
              <a:spcAft>
                <a:spcPct val="0"/>
              </a:spcAft>
            </a:pPr>
            <a:r>
              <a:rPr lang="en-GB" sz="1200" dirty="0">
                <a:solidFill>
                  <a:srgbClr val="000000"/>
                </a:solidFill>
              </a:rPr>
              <a:t>Photos:</a:t>
            </a:r>
          </a:p>
          <a:p>
            <a:pPr fontAlgn="base">
              <a:spcBef>
                <a:spcPct val="0"/>
              </a:spcBef>
              <a:spcAft>
                <a:spcPct val="0"/>
              </a:spcAft>
            </a:pPr>
            <a:r>
              <a:rPr lang="en-GB" sz="1200" dirty="0">
                <a:solidFill>
                  <a:srgbClr val="000000"/>
                </a:solidFill>
              </a:rPr>
              <a:t>Top left: Solomon’s seal sawfly</a:t>
            </a:r>
          </a:p>
          <a:p>
            <a:pPr fontAlgn="base">
              <a:spcBef>
                <a:spcPct val="0"/>
              </a:spcBef>
              <a:spcAft>
                <a:spcPct val="0"/>
              </a:spcAft>
            </a:pPr>
            <a:r>
              <a:rPr lang="en-GB" sz="1200" dirty="0">
                <a:solidFill>
                  <a:srgbClr val="000000"/>
                </a:solidFill>
              </a:rPr>
              <a:t>Top right: Rose leaf-rolling sawfly</a:t>
            </a:r>
          </a:p>
          <a:p>
            <a:pPr fontAlgn="base">
              <a:spcBef>
                <a:spcPct val="0"/>
              </a:spcBef>
              <a:spcAft>
                <a:spcPct val="0"/>
              </a:spcAft>
            </a:pPr>
            <a:r>
              <a:rPr lang="en-GB" sz="1200" dirty="0">
                <a:solidFill>
                  <a:srgbClr val="000000"/>
                </a:solidFill>
              </a:rPr>
              <a:t>Bottom left: scar caused by apple sawfly </a:t>
            </a:r>
          </a:p>
          <a:p>
            <a:pPr fontAlgn="base">
              <a:spcBef>
                <a:spcPct val="0"/>
              </a:spcBef>
              <a:spcAft>
                <a:spcPct val="0"/>
              </a:spcAft>
            </a:pPr>
            <a:r>
              <a:rPr lang="en-GB" sz="1200" dirty="0">
                <a:solidFill>
                  <a:srgbClr val="000000"/>
                </a:solidFill>
              </a:rPr>
              <a:t>Bottom right: Geun sawfly larva</a:t>
            </a:r>
          </a:p>
        </p:txBody>
      </p:sp>
    </p:spTree>
    <p:extLst>
      <p:ext uri="{BB962C8B-B14F-4D97-AF65-F5344CB8AC3E}">
        <p14:creationId xmlns:p14="http://schemas.microsoft.com/office/powerpoint/2010/main" val="3186789785"/>
      </p:ext>
    </p:extLst>
  </p:cSld>
  <p:clrMapOvr>
    <a:masterClrMapping/>
  </p:clrMapOvr>
</p:sld>
</file>

<file path=ppt/theme/theme1.xml><?xml version="1.0" encoding="utf-8"?>
<a:theme xmlns:a="http://schemas.openxmlformats.org/drawingml/2006/main" name="Fera Presentation Commerical-1">
  <a:themeElements>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Theme">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4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Arial" charset="0"/>
            <a:ea typeface="ヒラギノ角ゴ Pro W3" pitchFamily="48" charset="-128"/>
          </a:defRPr>
        </a:defPPr>
      </a:lstStyle>
    </a:lnDef>
  </a:objectDefaults>
  <a:extraClrSchemeLst>
    <a:extraClrScheme>
      <a:clrScheme name="Office Them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Office Them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ffice Them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Office Them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Office Them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Office Them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Office Them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Office Them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TotalTime>
  <Words>1022</Words>
  <Application>Microsoft Office PowerPoint</Application>
  <PresentationFormat>Widescreen</PresentationFormat>
  <Paragraphs>124</Paragraphs>
  <Slides>18</Slides>
  <Notes>17</Notes>
  <HiddenSlides>0</HiddenSlides>
  <MMClips>0</MMClips>
  <ScaleCrop>false</ScaleCrop>
  <HeadingPairs>
    <vt:vector size="8" baseType="variant">
      <vt:variant>
        <vt:lpstr>Fonts Used</vt:lpstr>
      </vt:variant>
      <vt:variant>
        <vt:i4>3</vt:i4>
      </vt:variant>
      <vt:variant>
        <vt:lpstr>Theme</vt:lpstr>
      </vt:variant>
      <vt:variant>
        <vt:i4>1</vt:i4>
      </vt:variant>
      <vt:variant>
        <vt:lpstr>Embedded OLE Servers</vt:lpstr>
      </vt:variant>
      <vt:variant>
        <vt:i4>2</vt:i4>
      </vt:variant>
      <vt:variant>
        <vt:lpstr>Slide Titles</vt:lpstr>
      </vt:variant>
      <vt:variant>
        <vt:i4>18</vt:i4>
      </vt:variant>
    </vt:vector>
  </HeadingPairs>
  <TitlesOfParts>
    <vt:vector size="24" baseType="lpstr">
      <vt:lpstr>Arial</vt:lpstr>
      <vt:lpstr>Calibri</vt:lpstr>
      <vt:lpstr>ヒラギノ角ゴ Pro W3</vt:lpstr>
      <vt:lpstr>Fera Presentation Commerical-1</vt:lpstr>
      <vt:lpstr>Photo Editor Photo</vt:lpstr>
      <vt:lpstr>Slide</vt:lpstr>
      <vt:lpstr>Invertebrate Pests</vt:lpstr>
      <vt:lpstr>Plant Pests – Main groups of pests</vt:lpstr>
      <vt:lpstr>Insect pests – sap suckers</vt:lpstr>
      <vt:lpstr>Different types of sap-sucker</vt:lpstr>
      <vt:lpstr>Insect pests – sap suckers</vt:lpstr>
      <vt:lpstr>Key species - Tobacco whitefly (Bemisia tabaci) </vt:lpstr>
      <vt:lpstr>Insect pests – chewers and tunnellers</vt:lpstr>
      <vt:lpstr>Insect pests – chewers and tunnellers</vt:lpstr>
      <vt:lpstr>Insect pests – chewers and tunnellers</vt:lpstr>
      <vt:lpstr>Insect pests – chewers and tunnellers</vt:lpstr>
      <vt:lpstr>Insect pests – tunnellers</vt:lpstr>
      <vt:lpstr>Key species - Asian and citrus longhorn beetles (Anoplophora spp.) </vt:lpstr>
      <vt:lpstr>Key species - Liriomyza species (leaf-mining flies)</vt:lpstr>
      <vt:lpstr>Mites</vt:lpstr>
      <vt:lpstr>Mites</vt:lpstr>
      <vt:lpstr>Nematodes</vt:lpstr>
      <vt:lpstr>Nematodes</vt:lpstr>
      <vt:lpstr>Key species - Ditylenchus dipsaci (stem &amp; bulb nematode)</vt:lpstr>
    </vt:vector>
  </TitlesOfParts>
  <Company>Defra</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Invertebrate Pests</dc:title>
  <dc:creator>Pollock, Jason (Defra)</dc:creator>
  <cp:lastModifiedBy>Pollock, Jason (Defra)</cp:lastModifiedBy>
  <cp:revision>2</cp:revision>
  <dcterms:created xsi:type="dcterms:W3CDTF">2020-12-11T18:06:10Z</dcterms:created>
  <dcterms:modified xsi:type="dcterms:W3CDTF">2020-12-12T09:39:56Z</dcterms:modified>
</cp:coreProperties>
</file>