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58" r:id="rId3"/>
    <p:sldId id="259" r:id="rId4"/>
    <p:sldId id="260" r:id="rId5"/>
    <p:sldId id="261" r:id="rId6"/>
    <p:sldId id="262" r:id="rId7"/>
    <p:sldId id="292" r:id="rId8"/>
    <p:sldId id="294" r:id="rId9"/>
    <p:sldId id="296" r:id="rId10"/>
    <p:sldId id="295" r:id="rId11"/>
    <p:sldId id="297" r:id="rId12"/>
    <p:sldId id="298" r:id="rId13"/>
    <p:sldId id="264" r:id="rId14"/>
    <p:sldId id="265" r:id="rId15"/>
    <p:sldId id="266" r:id="rId16"/>
    <p:sldId id="267" r:id="rId17"/>
    <p:sldId id="293"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5"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791" autoAdjust="0"/>
  </p:normalViewPr>
  <p:slideViewPr>
    <p:cSldViewPr snapToGrid="0">
      <p:cViewPr varScale="1">
        <p:scale>
          <a:sx n="58" d="100"/>
          <a:sy n="58" d="100"/>
        </p:scale>
        <p:origin x="12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824F1-4404-49DE-B434-0AB88C556B26}"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GB"/>
        </a:p>
      </dgm:t>
    </dgm:pt>
    <dgm:pt modelId="{A379ED32-F12B-4E76-9101-E6EB7F31E761}">
      <dgm:prSet phldrT="[Text]"/>
      <dgm:spPr/>
      <dgm:t>
        <a:bodyPr/>
        <a:lstStyle/>
        <a:p>
          <a:r>
            <a:rPr lang="en-GB" dirty="0" smtClean="0"/>
            <a:t>SPS Agreement</a:t>
          </a:r>
          <a:endParaRPr lang="en-GB" dirty="0"/>
        </a:p>
      </dgm:t>
    </dgm:pt>
    <dgm:pt modelId="{FDC908E4-9A7C-467B-A98F-86EEA0C00D2F}" type="parTrans" cxnId="{8D50D4B9-1EEE-4153-8D93-721D0ECD22F9}">
      <dgm:prSet/>
      <dgm:spPr/>
      <dgm:t>
        <a:bodyPr/>
        <a:lstStyle/>
        <a:p>
          <a:endParaRPr lang="en-GB"/>
        </a:p>
      </dgm:t>
    </dgm:pt>
    <dgm:pt modelId="{5045D45A-338D-4249-94F4-1A54F16B333E}" type="sibTrans" cxnId="{8D50D4B9-1EEE-4153-8D93-721D0ECD22F9}">
      <dgm:prSet/>
      <dgm:spPr/>
      <dgm:t>
        <a:bodyPr/>
        <a:lstStyle/>
        <a:p>
          <a:endParaRPr lang="en-GB"/>
        </a:p>
      </dgm:t>
    </dgm:pt>
    <dgm:pt modelId="{E9C03F3B-DA89-4234-979F-42F8B1ACBC7E}">
      <dgm:prSet phldrT="[Text]"/>
      <dgm:spPr/>
      <dgm:t>
        <a:bodyPr/>
        <a:lstStyle/>
        <a:p>
          <a:r>
            <a:rPr lang="en-GB" dirty="0" smtClean="0"/>
            <a:t>Justified measures	</a:t>
          </a:r>
          <a:endParaRPr lang="en-GB" dirty="0"/>
        </a:p>
      </dgm:t>
    </dgm:pt>
    <dgm:pt modelId="{6CF9AD4B-03BC-487B-844D-895D4AE66A54}" type="parTrans" cxnId="{FEBA9771-C179-4FEB-90FC-39619F6CC436}">
      <dgm:prSet/>
      <dgm:spPr/>
      <dgm:t>
        <a:bodyPr/>
        <a:lstStyle/>
        <a:p>
          <a:endParaRPr lang="en-GB"/>
        </a:p>
      </dgm:t>
    </dgm:pt>
    <dgm:pt modelId="{85B7DE1B-9325-4541-A2A2-62D28B6E3108}" type="sibTrans" cxnId="{FEBA9771-C179-4FEB-90FC-39619F6CC436}">
      <dgm:prSet/>
      <dgm:spPr/>
      <dgm:t>
        <a:bodyPr/>
        <a:lstStyle/>
        <a:p>
          <a:endParaRPr lang="en-GB"/>
        </a:p>
      </dgm:t>
    </dgm:pt>
    <dgm:pt modelId="{B5D9C537-DBD0-43B7-8F92-09C4EB7FC351}">
      <dgm:prSet phldrT="[Text]"/>
      <dgm:spPr/>
      <dgm:t>
        <a:bodyPr/>
        <a:lstStyle/>
        <a:p>
          <a:r>
            <a:rPr lang="en-GB" dirty="0" smtClean="0"/>
            <a:t>Application of International Standards</a:t>
          </a:r>
          <a:endParaRPr lang="en-GB" dirty="0"/>
        </a:p>
      </dgm:t>
    </dgm:pt>
    <dgm:pt modelId="{2EBDAFB5-5369-46DD-986F-35796AED4557}" type="parTrans" cxnId="{0875D476-C643-4253-A609-EAA11F290F0C}">
      <dgm:prSet/>
      <dgm:spPr/>
      <dgm:t>
        <a:bodyPr/>
        <a:lstStyle/>
        <a:p>
          <a:endParaRPr lang="en-GB"/>
        </a:p>
      </dgm:t>
    </dgm:pt>
    <dgm:pt modelId="{E26E3735-3E73-4587-BC5C-E18C6610AEE8}" type="sibTrans" cxnId="{0875D476-C643-4253-A609-EAA11F290F0C}">
      <dgm:prSet/>
      <dgm:spPr/>
      <dgm:t>
        <a:bodyPr/>
        <a:lstStyle/>
        <a:p>
          <a:endParaRPr lang="en-GB"/>
        </a:p>
      </dgm:t>
    </dgm:pt>
    <dgm:pt modelId="{303C888B-A3D8-43E8-8059-7F119389EAAE}">
      <dgm:prSet phldrT="[Text]"/>
      <dgm:spPr/>
      <dgm:t>
        <a:bodyPr/>
        <a:lstStyle/>
        <a:p>
          <a:r>
            <a:rPr lang="en-GB" dirty="0" smtClean="0"/>
            <a:t>Equivalence</a:t>
          </a:r>
          <a:endParaRPr lang="en-GB" dirty="0"/>
        </a:p>
      </dgm:t>
    </dgm:pt>
    <dgm:pt modelId="{19BE6229-0CBB-44B4-882A-A333DFA41FE1}" type="parTrans" cxnId="{9E0FBB7B-8988-4BBC-A406-9A2643EB525F}">
      <dgm:prSet/>
      <dgm:spPr/>
      <dgm:t>
        <a:bodyPr/>
        <a:lstStyle/>
        <a:p>
          <a:endParaRPr lang="en-GB"/>
        </a:p>
      </dgm:t>
    </dgm:pt>
    <dgm:pt modelId="{2720C250-94BB-4BA7-8032-F4D8EF547512}" type="sibTrans" cxnId="{9E0FBB7B-8988-4BBC-A406-9A2643EB525F}">
      <dgm:prSet/>
      <dgm:spPr/>
      <dgm:t>
        <a:bodyPr/>
        <a:lstStyle/>
        <a:p>
          <a:endParaRPr lang="en-GB"/>
        </a:p>
      </dgm:t>
    </dgm:pt>
    <dgm:pt modelId="{9C6A62E1-DC01-49DA-9246-B5A20E4FD7AB}">
      <dgm:prSet phldrT="[Text]"/>
      <dgm:spPr/>
      <dgm:t>
        <a:bodyPr/>
        <a:lstStyle/>
        <a:p>
          <a:r>
            <a:rPr lang="en-GB" dirty="0" smtClean="0"/>
            <a:t>Risk assessment</a:t>
          </a:r>
          <a:endParaRPr lang="en-GB" dirty="0"/>
        </a:p>
      </dgm:t>
    </dgm:pt>
    <dgm:pt modelId="{EB282EC4-0BAA-4BDB-B5CB-8E204069894A}" type="parTrans" cxnId="{78109F44-028F-40C6-90A8-A6A630385F61}">
      <dgm:prSet/>
      <dgm:spPr/>
      <dgm:t>
        <a:bodyPr/>
        <a:lstStyle/>
        <a:p>
          <a:endParaRPr lang="en-GB"/>
        </a:p>
      </dgm:t>
    </dgm:pt>
    <dgm:pt modelId="{2F85FD69-A43B-4D64-B498-93ADEC25FA56}" type="sibTrans" cxnId="{78109F44-028F-40C6-90A8-A6A630385F61}">
      <dgm:prSet/>
      <dgm:spPr/>
      <dgm:t>
        <a:bodyPr/>
        <a:lstStyle/>
        <a:p>
          <a:endParaRPr lang="en-GB"/>
        </a:p>
      </dgm:t>
    </dgm:pt>
    <dgm:pt modelId="{F78B2C5A-F132-4158-8DE7-CD6DBCF971A5}">
      <dgm:prSet phldrT="[Text]"/>
      <dgm:spPr/>
      <dgm:t>
        <a:bodyPr/>
        <a:lstStyle/>
        <a:p>
          <a:r>
            <a:rPr lang="en-GB" dirty="0" smtClean="0"/>
            <a:t>Transparent</a:t>
          </a:r>
          <a:endParaRPr lang="en-GB" dirty="0"/>
        </a:p>
      </dgm:t>
    </dgm:pt>
    <dgm:pt modelId="{85819D41-6D03-483A-AACF-8B892658401B}" type="parTrans" cxnId="{FB00E076-62D5-404E-9215-CA6FD67DC1D2}">
      <dgm:prSet/>
      <dgm:spPr/>
      <dgm:t>
        <a:bodyPr/>
        <a:lstStyle/>
        <a:p>
          <a:endParaRPr lang="en-GB"/>
        </a:p>
      </dgm:t>
    </dgm:pt>
    <dgm:pt modelId="{982C16C0-8222-4BA6-9BC0-23D8F4626887}" type="sibTrans" cxnId="{FB00E076-62D5-404E-9215-CA6FD67DC1D2}">
      <dgm:prSet/>
      <dgm:spPr/>
      <dgm:t>
        <a:bodyPr/>
        <a:lstStyle/>
        <a:p>
          <a:endParaRPr lang="en-GB"/>
        </a:p>
      </dgm:t>
    </dgm:pt>
    <dgm:pt modelId="{5E1C7D41-D18C-4F90-9E84-FB8EB2EF1724}">
      <dgm:prSet phldrT="[Text]"/>
      <dgm:spPr/>
      <dgm:t>
        <a:bodyPr/>
        <a:lstStyle/>
        <a:p>
          <a:r>
            <a:rPr lang="en-GB" dirty="0" smtClean="0"/>
            <a:t>Reducing protectionism</a:t>
          </a:r>
          <a:endParaRPr lang="en-GB" dirty="0"/>
        </a:p>
      </dgm:t>
    </dgm:pt>
    <dgm:pt modelId="{06330B80-8D8C-45F4-BE59-5146EA222C9F}" type="parTrans" cxnId="{7BB6E110-600B-48DC-8719-051A8BE40D8D}">
      <dgm:prSet/>
      <dgm:spPr/>
      <dgm:t>
        <a:bodyPr/>
        <a:lstStyle/>
        <a:p>
          <a:endParaRPr lang="en-GB"/>
        </a:p>
      </dgm:t>
    </dgm:pt>
    <dgm:pt modelId="{ED5DC012-4EBB-4112-B4F9-E9F7867CB31B}" type="sibTrans" cxnId="{7BB6E110-600B-48DC-8719-051A8BE40D8D}">
      <dgm:prSet/>
      <dgm:spPr/>
      <dgm:t>
        <a:bodyPr/>
        <a:lstStyle/>
        <a:p>
          <a:endParaRPr lang="en-GB"/>
        </a:p>
      </dgm:t>
    </dgm:pt>
    <dgm:pt modelId="{6E8EBE0A-6885-4909-822B-0A86D2C53A1F}" type="pres">
      <dgm:prSet presAssocID="{78C824F1-4404-49DE-B434-0AB88C556B26}" presName="Name0" presStyleCnt="0">
        <dgm:presLayoutVars>
          <dgm:chMax val="1"/>
          <dgm:chPref val="1"/>
          <dgm:dir/>
          <dgm:animOne val="branch"/>
          <dgm:animLvl val="lvl"/>
        </dgm:presLayoutVars>
      </dgm:prSet>
      <dgm:spPr/>
      <dgm:t>
        <a:bodyPr/>
        <a:lstStyle/>
        <a:p>
          <a:endParaRPr lang="en-GB"/>
        </a:p>
      </dgm:t>
    </dgm:pt>
    <dgm:pt modelId="{32806917-A10A-4169-BE38-FBC341A9409A}" type="pres">
      <dgm:prSet presAssocID="{A379ED32-F12B-4E76-9101-E6EB7F31E761}" presName="Parent" presStyleLbl="node0" presStyleIdx="0" presStyleCnt="1">
        <dgm:presLayoutVars>
          <dgm:chMax val="6"/>
          <dgm:chPref val="6"/>
        </dgm:presLayoutVars>
      </dgm:prSet>
      <dgm:spPr/>
      <dgm:t>
        <a:bodyPr/>
        <a:lstStyle/>
        <a:p>
          <a:endParaRPr lang="en-GB"/>
        </a:p>
      </dgm:t>
    </dgm:pt>
    <dgm:pt modelId="{675F2BB9-303B-401C-8893-D48F1C716873}" type="pres">
      <dgm:prSet presAssocID="{E9C03F3B-DA89-4234-979F-42F8B1ACBC7E}" presName="Accent1" presStyleCnt="0"/>
      <dgm:spPr/>
    </dgm:pt>
    <dgm:pt modelId="{5E3D79A3-3E91-4B01-B3BF-B0D46400189F}" type="pres">
      <dgm:prSet presAssocID="{E9C03F3B-DA89-4234-979F-42F8B1ACBC7E}" presName="Accent" presStyleLbl="bgShp" presStyleIdx="0" presStyleCnt="6"/>
      <dgm:spPr/>
    </dgm:pt>
    <dgm:pt modelId="{9113E679-03D4-4269-988F-713BF402D5FF}" type="pres">
      <dgm:prSet presAssocID="{E9C03F3B-DA89-4234-979F-42F8B1ACBC7E}" presName="Child1" presStyleLbl="node1" presStyleIdx="0" presStyleCnt="6">
        <dgm:presLayoutVars>
          <dgm:chMax val="0"/>
          <dgm:chPref val="0"/>
          <dgm:bulletEnabled val="1"/>
        </dgm:presLayoutVars>
      </dgm:prSet>
      <dgm:spPr/>
      <dgm:t>
        <a:bodyPr/>
        <a:lstStyle/>
        <a:p>
          <a:endParaRPr lang="en-GB"/>
        </a:p>
      </dgm:t>
    </dgm:pt>
    <dgm:pt modelId="{8D248E5E-001E-4EDE-AD38-FC353D2C92F4}" type="pres">
      <dgm:prSet presAssocID="{B5D9C537-DBD0-43B7-8F92-09C4EB7FC351}" presName="Accent2" presStyleCnt="0"/>
      <dgm:spPr/>
    </dgm:pt>
    <dgm:pt modelId="{FA6D39E6-BADE-4F52-9977-2910CF8664B1}" type="pres">
      <dgm:prSet presAssocID="{B5D9C537-DBD0-43B7-8F92-09C4EB7FC351}" presName="Accent" presStyleLbl="bgShp" presStyleIdx="1" presStyleCnt="6"/>
      <dgm:spPr/>
    </dgm:pt>
    <dgm:pt modelId="{21C24D9A-17F8-481D-8EB6-B6614E160596}" type="pres">
      <dgm:prSet presAssocID="{B5D9C537-DBD0-43B7-8F92-09C4EB7FC351}" presName="Child2" presStyleLbl="node1" presStyleIdx="1" presStyleCnt="6">
        <dgm:presLayoutVars>
          <dgm:chMax val="0"/>
          <dgm:chPref val="0"/>
          <dgm:bulletEnabled val="1"/>
        </dgm:presLayoutVars>
      </dgm:prSet>
      <dgm:spPr/>
      <dgm:t>
        <a:bodyPr/>
        <a:lstStyle/>
        <a:p>
          <a:endParaRPr lang="en-GB"/>
        </a:p>
      </dgm:t>
    </dgm:pt>
    <dgm:pt modelId="{DA59E696-60CE-4071-84FE-33A929B92453}" type="pres">
      <dgm:prSet presAssocID="{303C888B-A3D8-43E8-8059-7F119389EAAE}" presName="Accent3" presStyleCnt="0"/>
      <dgm:spPr/>
    </dgm:pt>
    <dgm:pt modelId="{B4268179-FD10-42B0-B02A-BB218722B19F}" type="pres">
      <dgm:prSet presAssocID="{303C888B-A3D8-43E8-8059-7F119389EAAE}" presName="Accent" presStyleLbl="bgShp" presStyleIdx="2" presStyleCnt="6"/>
      <dgm:spPr/>
    </dgm:pt>
    <dgm:pt modelId="{F27C5D76-3543-4A9F-A087-7C13E9B2D9B1}" type="pres">
      <dgm:prSet presAssocID="{303C888B-A3D8-43E8-8059-7F119389EAAE}" presName="Child3" presStyleLbl="node1" presStyleIdx="2" presStyleCnt="6">
        <dgm:presLayoutVars>
          <dgm:chMax val="0"/>
          <dgm:chPref val="0"/>
          <dgm:bulletEnabled val="1"/>
        </dgm:presLayoutVars>
      </dgm:prSet>
      <dgm:spPr/>
      <dgm:t>
        <a:bodyPr/>
        <a:lstStyle/>
        <a:p>
          <a:endParaRPr lang="en-GB"/>
        </a:p>
      </dgm:t>
    </dgm:pt>
    <dgm:pt modelId="{AC78AD99-CB25-44BA-B32D-175A28AC4E77}" type="pres">
      <dgm:prSet presAssocID="{9C6A62E1-DC01-49DA-9246-B5A20E4FD7AB}" presName="Accent4" presStyleCnt="0"/>
      <dgm:spPr/>
    </dgm:pt>
    <dgm:pt modelId="{90DBBE54-0FBA-48FF-B94C-C42A40B06D32}" type="pres">
      <dgm:prSet presAssocID="{9C6A62E1-DC01-49DA-9246-B5A20E4FD7AB}" presName="Accent" presStyleLbl="bgShp" presStyleIdx="3" presStyleCnt="6"/>
      <dgm:spPr/>
    </dgm:pt>
    <dgm:pt modelId="{09C8ED38-8FAF-4718-98F9-3F79CF5AF102}" type="pres">
      <dgm:prSet presAssocID="{9C6A62E1-DC01-49DA-9246-B5A20E4FD7AB}" presName="Child4" presStyleLbl="node1" presStyleIdx="3" presStyleCnt="6">
        <dgm:presLayoutVars>
          <dgm:chMax val="0"/>
          <dgm:chPref val="0"/>
          <dgm:bulletEnabled val="1"/>
        </dgm:presLayoutVars>
      </dgm:prSet>
      <dgm:spPr/>
      <dgm:t>
        <a:bodyPr/>
        <a:lstStyle/>
        <a:p>
          <a:endParaRPr lang="en-GB"/>
        </a:p>
      </dgm:t>
    </dgm:pt>
    <dgm:pt modelId="{33E06D44-8BEC-4D1C-8B0D-F7A0DE355545}" type="pres">
      <dgm:prSet presAssocID="{F78B2C5A-F132-4158-8DE7-CD6DBCF971A5}" presName="Accent5" presStyleCnt="0"/>
      <dgm:spPr/>
    </dgm:pt>
    <dgm:pt modelId="{35029F90-35CB-4F25-B8D1-96C480971EF6}" type="pres">
      <dgm:prSet presAssocID="{F78B2C5A-F132-4158-8DE7-CD6DBCF971A5}" presName="Accent" presStyleLbl="bgShp" presStyleIdx="4" presStyleCnt="6"/>
      <dgm:spPr/>
    </dgm:pt>
    <dgm:pt modelId="{5397747D-E9DB-471F-87CB-AB4D2DA2FD66}" type="pres">
      <dgm:prSet presAssocID="{F78B2C5A-F132-4158-8DE7-CD6DBCF971A5}" presName="Child5" presStyleLbl="node1" presStyleIdx="4" presStyleCnt="6">
        <dgm:presLayoutVars>
          <dgm:chMax val="0"/>
          <dgm:chPref val="0"/>
          <dgm:bulletEnabled val="1"/>
        </dgm:presLayoutVars>
      </dgm:prSet>
      <dgm:spPr/>
      <dgm:t>
        <a:bodyPr/>
        <a:lstStyle/>
        <a:p>
          <a:endParaRPr lang="en-GB"/>
        </a:p>
      </dgm:t>
    </dgm:pt>
    <dgm:pt modelId="{9EF6DCF6-EB0E-45BB-9C8F-FE999F1AED63}" type="pres">
      <dgm:prSet presAssocID="{5E1C7D41-D18C-4F90-9E84-FB8EB2EF1724}" presName="Accent6" presStyleCnt="0"/>
      <dgm:spPr/>
    </dgm:pt>
    <dgm:pt modelId="{A548016D-8693-444F-A2AF-4BC655111034}" type="pres">
      <dgm:prSet presAssocID="{5E1C7D41-D18C-4F90-9E84-FB8EB2EF1724}" presName="Accent" presStyleLbl="bgShp" presStyleIdx="5" presStyleCnt="6"/>
      <dgm:spPr/>
    </dgm:pt>
    <dgm:pt modelId="{9F19E7FF-2080-4729-9581-62C14FEFB218}" type="pres">
      <dgm:prSet presAssocID="{5E1C7D41-D18C-4F90-9E84-FB8EB2EF1724}" presName="Child6" presStyleLbl="node1" presStyleIdx="5" presStyleCnt="6">
        <dgm:presLayoutVars>
          <dgm:chMax val="0"/>
          <dgm:chPref val="0"/>
          <dgm:bulletEnabled val="1"/>
        </dgm:presLayoutVars>
      </dgm:prSet>
      <dgm:spPr/>
      <dgm:t>
        <a:bodyPr/>
        <a:lstStyle/>
        <a:p>
          <a:endParaRPr lang="en-GB"/>
        </a:p>
      </dgm:t>
    </dgm:pt>
  </dgm:ptLst>
  <dgm:cxnLst>
    <dgm:cxn modelId="{B50AB9EA-A997-4E8C-8BFE-9922BE422158}" type="presOf" srcId="{303C888B-A3D8-43E8-8059-7F119389EAAE}" destId="{F27C5D76-3543-4A9F-A087-7C13E9B2D9B1}" srcOrd="0" destOrd="0" presId="urn:microsoft.com/office/officeart/2011/layout/HexagonRadial"/>
    <dgm:cxn modelId="{9E0FBB7B-8988-4BBC-A406-9A2643EB525F}" srcId="{A379ED32-F12B-4E76-9101-E6EB7F31E761}" destId="{303C888B-A3D8-43E8-8059-7F119389EAAE}" srcOrd="2" destOrd="0" parTransId="{19BE6229-0CBB-44B4-882A-A333DFA41FE1}" sibTransId="{2720C250-94BB-4BA7-8032-F4D8EF547512}"/>
    <dgm:cxn modelId="{14EFEF4D-8548-4EF7-8013-3C346E561CC4}" type="presOf" srcId="{E9C03F3B-DA89-4234-979F-42F8B1ACBC7E}" destId="{9113E679-03D4-4269-988F-713BF402D5FF}" srcOrd="0" destOrd="0" presId="urn:microsoft.com/office/officeart/2011/layout/HexagonRadial"/>
    <dgm:cxn modelId="{0875D476-C643-4253-A609-EAA11F290F0C}" srcId="{A379ED32-F12B-4E76-9101-E6EB7F31E761}" destId="{B5D9C537-DBD0-43B7-8F92-09C4EB7FC351}" srcOrd="1" destOrd="0" parTransId="{2EBDAFB5-5369-46DD-986F-35796AED4557}" sibTransId="{E26E3735-3E73-4587-BC5C-E18C6610AEE8}"/>
    <dgm:cxn modelId="{D30C69BA-0454-444E-ADA1-137D13BF381B}" type="presOf" srcId="{5E1C7D41-D18C-4F90-9E84-FB8EB2EF1724}" destId="{9F19E7FF-2080-4729-9581-62C14FEFB218}" srcOrd="0" destOrd="0" presId="urn:microsoft.com/office/officeart/2011/layout/HexagonRadial"/>
    <dgm:cxn modelId="{E04DCCE5-A568-4600-BEE5-A404A5AF89A1}" type="presOf" srcId="{A379ED32-F12B-4E76-9101-E6EB7F31E761}" destId="{32806917-A10A-4169-BE38-FBC341A9409A}" srcOrd="0" destOrd="0" presId="urn:microsoft.com/office/officeart/2011/layout/HexagonRadial"/>
    <dgm:cxn modelId="{78109F44-028F-40C6-90A8-A6A630385F61}" srcId="{A379ED32-F12B-4E76-9101-E6EB7F31E761}" destId="{9C6A62E1-DC01-49DA-9246-B5A20E4FD7AB}" srcOrd="3" destOrd="0" parTransId="{EB282EC4-0BAA-4BDB-B5CB-8E204069894A}" sibTransId="{2F85FD69-A43B-4D64-B498-93ADEC25FA56}"/>
    <dgm:cxn modelId="{1A4B7247-5C6B-402F-8524-4FAACCB7ABAA}" type="presOf" srcId="{F78B2C5A-F132-4158-8DE7-CD6DBCF971A5}" destId="{5397747D-E9DB-471F-87CB-AB4D2DA2FD66}" srcOrd="0" destOrd="0" presId="urn:microsoft.com/office/officeart/2011/layout/HexagonRadial"/>
    <dgm:cxn modelId="{2A8E32BF-0CBB-4C2A-B079-070809AC8E36}" type="presOf" srcId="{78C824F1-4404-49DE-B434-0AB88C556B26}" destId="{6E8EBE0A-6885-4909-822B-0A86D2C53A1F}" srcOrd="0" destOrd="0" presId="urn:microsoft.com/office/officeart/2011/layout/HexagonRadial"/>
    <dgm:cxn modelId="{FB00E076-62D5-404E-9215-CA6FD67DC1D2}" srcId="{A379ED32-F12B-4E76-9101-E6EB7F31E761}" destId="{F78B2C5A-F132-4158-8DE7-CD6DBCF971A5}" srcOrd="4" destOrd="0" parTransId="{85819D41-6D03-483A-AACF-8B892658401B}" sibTransId="{982C16C0-8222-4BA6-9BC0-23D8F4626887}"/>
    <dgm:cxn modelId="{8D50D4B9-1EEE-4153-8D93-721D0ECD22F9}" srcId="{78C824F1-4404-49DE-B434-0AB88C556B26}" destId="{A379ED32-F12B-4E76-9101-E6EB7F31E761}" srcOrd="0" destOrd="0" parTransId="{FDC908E4-9A7C-467B-A98F-86EEA0C00D2F}" sibTransId="{5045D45A-338D-4249-94F4-1A54F16B333E}"/>
    <dgm:cxn modelId="{FEBA9771-C179-4FEB-90FC-39619F6CC436}" srcId="{A379ED32-F12B-4E76-9101-E6EB7F31E761}" destId="{E9C03F3B-DA89-4234-979F-42F8B1ACBC7E}" srcOrd="0" destOrd="0" parTransId="{6CF9AD4B-03BC-487B-844D-895D4AE66A54}" sibTransId="{85B7DE1B-9325-4541-A2A2-62D28B6E3108}"/>
    <dgm:cxn modelId="{B71F0BE6-ED9F-4780-8A3F-DFA14F229FE7}" type="presOf" srcId="{B5D9C537-DBD0-43B7-8F92-09C4EB7FC351}" destId="{21C24D9A-17F8-481D-8EB6-B6614E160596}" srcOrd="0" destOrd="0" presId="urn:microsoft.com/office/officeart/2011/layout/HexagonRadial"/>
    <dgm:cxn modelId="{CCC644EA-9B6C-4623-83D3-647D1E6F4019}" type="presOf" srcId="{9C6A62E1-DC01-49DA-9246-B5A20E4FD7AB}" destId="{09C8ED38-8FAF-4718-98F9-3F79CF5AF102}" srcOrd="0" destOrd="0" presId="urn:microsoft.com/office/officeart/2011/layout/HexagonRadial"/>
    <dgm:cxn modelId="{7BB6E110-600B-48DC-8719-051A8BE40D8D}" srcId="{A379ED32-F12B-4E76-9101-E6EB7F31E761}" destId="{5E1C7D41-D18C-4F90-9E84-FB8EB2EF1724}" srcOrd="5" destOrd="0" parTransId="{06330B80-8D8C-45F4-BE59-5146EA222C9F}" sibTransId="{ED5DC012-4EBB-4112-B4F9-E9F7867CB31B}"/>
    <dgm:cxn modelId="{A3DF6290-74C4-4668-982F-7D5A6E0861A2}" type="presParOf" srcId="{6E8EBE0A-6885-4909-822B-0A86D2C53A1F}" destId="{32806917-A10A-4169-BE38-FBC341A9409A}" srcOrd="0" destOrd="0" presId="urn:microsoft.com/office/officeart/2011/layout/HexagonRadial"/>
    <dgm:cxn modelId="{61BC3FC9-5BAC-4CF0-988F-5E9AD66DD3E3}" type="presParOf" srcId="{6E8EBE0A-6885-4909-822B-0A86D2C53A1F}" destId="{675F2BB9-303B-401C-8893-D48F1C716873}" srcOrd="1" destOrd="0" presId="urn:microsoft.com/office/officeart/2011/layout/HexagonRadial"/>
    <dgm:cxn modelId="{5EB3079E-596B-4F76-ABC0-1459A2F8182F}" type="presParOf" srcId="{675F2BB9-303B-401C-8893-D48F1C716873}" destId="{5E3D79A3-3E91-4B01-B3BF-B0D46400189F}" srcOrd="0" destOrd="0" presId="urn:microsoft.com/office/officeart/2011/layout/HexagonRadial"/>
    <dgm:cxn modelId="{7E5BF441-A227-442B-A9B6-AF0D25D38E28}" type="presParOf" srcId="{6E8EBE0A-6885-4909-822B-0A86D2C53A1F}" destId="{9113E679-03D4-4269-988F-713BF402D5FF}" srcOrd="2" destOrd="0" presId="urn:microsoft.com/office/officeart/2011/layout/HexagonRadial"/>
    <dgm:cxn modelId="{2B8F54AC-C95C-49B9-9E23-07D5DB18872A}" type="presParOf" srcId="{6E8EBE0A-6885-4909-822B-0A86D2C53A1F}" destId="{8D248E5E-001E-4EDE-AD38-FC353D2C92F4}" srcOrd="3" destOrd="0" presId="urn:microsoft.com/office/officeart/2011/layout/HexagonRadial"/>
    <dgm:cxn modelId="{339598AB-782F-4B1A-A87B-34126C5EF97F}" type="presParOf" srcId="{8D248E5E-001E-4EDE-AD38-FC353D2C92F4}" destId="{FA6D39E6-BADE-4F52-9977-2910CF8664B1}" srcOrd="0" destOrd="0" presId="urn:microsoft.com/office/officeart/2011/layout/HexagonRadial"/>
    <dgm:cxn modelId="{1AC3D6EC-F05E-4A37-879D-C3A075F61335}" type="presParOf" srcId="{6E8EBE0A-6885-4909-822B-0A86D2C53A1F}" destId="{21C24D9A-17F8-481D-8EB6-B6614E160596}" srcOrd="4" destOrd="0" presId="urn:microsoft.com/office/officeart/2011/layout/HexagonRadial"/>
    <dgm:cxn modelId="{45CCF648-F0EB-40CF-8090-A6C3E0E3EA6B}" type="presParOf" srcId="{6E8EBE0A-6885-4909-822B-0A86D2C53A1F}" destId="{DA59E696-60CE-4071-84FE-33A929B92453}" srcOrd="5" destOrd="0" presId="urn:microsoft.com/office/officeart/2011/layout/HexagonRadial"/>
    <dgm:cxn modelId="{3D96150A-7DC2-43AC-8A0B-77EFACAC1086}" type="presParOf" srcId="{DA59E696-60CE-4071-84FE-33A929B92453}" destId="{B4268179-FD10-42B0-B02A-BB218722B19F}" srcOrd="0" destOrd="0" presId="urn:microsoft.com/office/officeart/2011/layout/HexagonRadial"/>
    <dgm:cxn modelId="{A9C5075D-4CD1-423E-A813-F385A6E63E6C}" type="presParOf" srcId="{6E8EBE0A-6885-4909-822B-0A86D2C53A1F}" destId="{F27C5D76-3543-4A9F-A087-7C13E9B2D9B1}" srcOrd="6" destOrd="0" presId="urn:microsoft.com/office/officeart/2011/layout/HexagonRadial"/>
    <dgm:cxn modelId="{3E090CE0-06C9-4DAF-8FA5-0EEB3B5AB8ED}" type="presParOf" srcId="{6E8EBE0A-6885-4909-822B-0A86D2C53A1F}" destId="{AC78AD99-CB25-44BA-B32D-175A28AC4E77}" srcOrd="7" destOrd="0" presId="urn:microsoft.com/office/officeart/2011/layout/HexagonRadial"/>
    <dgm:cxn modelId="{3AE7C418-332B-469E-9D87-103A43920AD8}" type="presParOf" srcId="{AC78AD99-CB25-44BA-B32D-175A28AC4E77}" destId="{90DBBE54-0FBA-48FF-B94C-C42A40B06D32}" srcOrd="0" destOrd="0" presId="urn:microsoft.com/office/officeart/2011/layout/HexagonRadial"/>
    <dgm:cxn modelId="{1FEE3A72-0356-456E-8A16-C995631E64BD}" type="presParOf" srcId="{6E8EBE0A-6885-4909-822B-0A86D2C53A1F}" destId="{09C8ED38-8FAF-4718-98F9-3F79CF5AF102}" srcOrd="8" destOrd="0" presId="urn:microsoft.com/office/officeart/2011/layout/HexagonRadial"/>
    <dgm:cxn modelId="{D417ED15-5D74-425F-99A3-36E6E523D2F4}" type="presParOf" srcId="{6E8EBE0A-6885-4909-822B-0A86D2C53A1F}" destId="{33E06D44-8BEC-4D1C-8B0D-F7A0DE355545}" srcOrd="9" destOrd="0" presId="urn:microsoft.com/office/officeart/2011/layout/HexagonRadial"/>
    <dgm:cxn modelId="{27B98D96-2094-40E9-A86C-7942E9FA9B22}" type="presParOf" srcId="{33E06D44-8BEC-4D1C-8B0D-F7A0DE355545}" destId="{35029F90-35CB-4F25-B8D1-96C480971EF6}" srcOrd="0" destOrd="0" presId="urn:microsoft.com/office/officeart/2011/layout/HexagonRadial"/>
    <dgm:cxn modelId="{57D954B8-B630-4B53-B904-74B9E5134448}" type="presParOf" srcId="{6E8EBE0A-6885-4909-822B-0A86D2C53A1F}" destId="{5397747D-E9DB-471F-87CB-AB4D2DA2FD66}" srcOrd="10" destOrd="0" presId="urn:microsoft.com/office/officeart/2011/layout/HexagonRadial"/>
    <dgm:cxn modelId="{185CAE1F-AAE7-49EC-A223-288973E9E6D6}" type="presParOf" srcId="{6E8EBE0A-6885-4909-822B-0A86D2C53A1F}" destId="{9EF6DCF6-EB0E-45BB-9C8F-FE999F1AED63}" srcOrd="11" destOrd="0" presId="urn:microsoft.com/office/officeart/2011/layout/HexagonRadial"/>
    <dgm:cxn modelId="{AD5E87A0-8763-4A9A-A64C-15FC2A0E5136}" type="presParOf" srcId="{9EF6DCF6-EB0E-45BB-9C8F-FE999F1AED63}" destId="{A548016D-8693-444F-A2AF-4BC655111034}" srcOrd="0" destOrd="0" presId="urn:microsoft.com/office/officeart/2011/layout/HexagonRadial"/>
    <dgm:cxn modelId="{F5A5CA99-80CC-48B0-BD4B-1E13A07D2DD2}" type="presParOf" srcId="{6E8EBE0A-6885-4909-822B-0A86D2C53A1F}" destId="{9F19E7FF-2080-4729-9581-62C14FEFB21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58D4AC-7249-4EDD-8DD0-6DF59EA8E981}" type="datetimeFigureOut">
              <a:rPr lang="en-GB" smtClean="0"/>
              <a:t>11/12/2020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18AC4-2E9E-43EF-9B3E-9595084A7D82}" type="slidenum">
              <a:rPr lang="en-GB" smtClean="0"/>
              <a:t>‹#›</a:t>
            </a:fld>
            <a:endParaRPr lang="en-GB"/>
          </a:p>
        </p:txBody>
      </p:sp>
    </p:spTree>
    <p:extLst>
      <p:ext uri="{BB962C8B-B14F-4D97-AF65-F5344CB8AC3E}">
        <p14:creationId xmlns:p14="http://schemas.microsoft.com/office/powerpoint/2010/main" val="243384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27797F-4B1A-4803-8484-F64DFE99DDCB}" type="slidenum">
              <a:rPr lang="en-GB" altLang="en-US" smtClean="0">
                <a:solidFill>
                  <a:prstClr val="black"/>
                </a:solidFill>
                <a:latin typeface="Calibri" panose="020F0502020204030204" pitchFamily="34" charset="0"/>
              </a:rPr>
              <a:pPr/>
              <a:t>1</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26499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523C85-2363-4ECB-87FF-8DF481F09129}" type="slidenum">
              <a:rPr lang="en-GB" altLang="en-US" smtClean="0">
                <a:solidFill>
                  <a:prstClr val="black"/>
                </a:solidFill>
                <a:latin typeface="Calibri" panose="020F0502020204030204" pitchFamily="34" charset="0"/>
              </a:rPr>
              <a:pPr/>
              <a:t>12</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70985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endParaRPr lang="en-GB"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6FE833-5331-457B-82D9-E426A51D1C12}" type="slidenum">
              <a:rPr lang="en-GB" altLang="en-US" smtClean="0">
                <a:solidFill>
                  <a:prstClr val="black"/>
                </a:solidFill>
                <a:latin typeface="Calibri" panose="020F0502020204030204" pitchFamily="34" charset="0"/>
              </a:rPr>
              <a:pPr/>
              <a:t>15</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68725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p:txBody>
          <a:bodyPr/>
          <a:lstStyle/>
          <a:p>
            <a:pPr>
              <a:defRPr/>
            </a:pPr>
            <a:r>
              <a:rPr lang="en-US" smtClean="0">
                <a:solidFill>
                  <a:prstClr val="black"/>
                </a:solidFill>
                <a:latin typeface="Arial" pitchFamily="34" charset="0"/>
              </a:rPr>
              <a:t>Day One</a:t>
            </a:r>
          </a:p>
        </p:txBody>
      </p:sp>
      <p:sp>
        <p:nvSpPr>
          <p:cNvPr id="70659" name="Rectangle 3"/>
          <p:cNvSpPr>
            <a:spLocks noGrp="1" noChangeArrowheads="1"/>
          </p:cNvSpPr>
          <p:nvPr>
            <p:ph type="dt" sz="quarter" idx="1"/>
          </p:nvPr>
        </p:nvSpPr>
        <p:spPr/>
        <p:txBody>
          <a:bodyPr/>
          <a:lstStyle/>
          <a:p>
            <a:pPr>
              <a:defRPr/>
            </a:pPr>
            <a:fld id="{BFA8D8A9-79F0-4828-9F55-6666F8BE2FE9}" type="datetime1">
              <a:rPr lang="en-US" smtClean="0">
                <a:solidFill>
                  <a:prstClr val="black"/>
                </a:solidFill>
                <a:latin typeface="Arial" pitchFamily="34" charset="0"/>
              </a:rPr>
              <a:pPr>
                <a:defRPr/>
              </a:pPr>
              <a:t>12/11/2020</a:t>
            </a:fld>
            <a:endParaRPr lang="en-US" smtClean="0">
              <a:solidFill>
                <a:prstClr val="black"/>
              </a:solidFill>
              <a:latin typeface="Arial" pitchFamily="34" charset="0"/>
            </a:endParaRPr>
          </a:p>
        </p:txBody>
      </p:sp>
      <p:sp>
        <p:nvSpPr>
          <p:cNvPr id="70660" name="Rectangle 6"/>
          <p:cNvSpPr>
            <a:spLocks noGrp="1" noChangeArrowheads="1"/>
          </p:cNvSpPr>
          <p:nvPr>
            <p:ph type="ftr" sz="quarter" idx="4"/>
          </p:nvPr>
        </p:nvSpPr>
        <p:spPr/>
        <p:txBody>
          <a:bodyPr/>
          <a:lstStyle/>
          <a:p>
            <a:pPr>
              <a:defRPr/>
            </a:pPr>
            <a:r>
              <a:rPr lang="en-US" smtClean="0">
                <a:solidFill>
                  <a:prstClr val="black"/>
                </a:solidFill>
                <a:latin typeface="Arial" pitchFamily="34" charset="0"/>
              </a:rPr>
              <a:t>Version - Jan 15/07</a:t>
            </a:r>
          </a:p>
        </p:txBody>
      </p:sp>
      <p:sp>
        <p:nvSpPr>
          <p:cNvPr id="348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56A117-F945-47EC-BC0E-E671B6CD3578}" type="slidenum">
              <a:rPr lang="en-US" altLang="en-US" smtClean="0">
                <a:solidFill>
                  <a:prstClr val="black"/>
                </a:solidFill>
                <a:latin typeface="Arial" panose="020B0604020202020204" pitchFamily="34" charset="0"/>
                <a:ea typeface="ヒラギノ角ゴ Pro W3"/>
                <a:cs typeface="ヒラギノ角ゴ Pro W3"/>
              </a:rPr>
              <a:pPr>
                <a:spcBef>
                  <a:spcPct val="0"/>
                </a:spcBef>
              </a:pPr>
              <a:t>18</a:t>
            </a:fld>
            <a:endParaRPr lang="en-US" altLang="en-US" smtClean="0">
              <a:solidFill>
                <a:prstClr val="black"/>
              </a:solidFill>
              <a:latin typeface="Arial" panose="020B0604020202020204" pitchFamily="34" charset="0"/>
              <a:ea typeface="ヒラギノ角ゴ Pro W3"/>
              <a:cs typeface="ヒラギノ角ゴ Pro W3"/>
            </a:endParaRPr>
          </a:p>
        </p:txBody>
      </p:sp>
      <p:sp>
        <p:nvSpPr>
          <p:cNvPr id="348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900" dirty="0" smtClean="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967195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p:txBody>
          <a:bodyPr/>
          <a:lstStyle/>
          <a:p>
            <a:pPr>
              <a:defRPr/>
            </a:pPr>
            <a:r>
              <a:rPr lang="en-US" smtClean="0">
                <a:solidFill>
                  <a:prstClr val="black"/>
                </a:solidFill>
                <a:latin typeface="Arial" pitchFamily="34" charset="0"/>
              </a:rPr>
              <a:t>Day One</a:t>
            </a:r>
          </a:p>
        </p:txBody>
      </p:sp>
      <p:sp>
        <p:nvSpPr>
          <p:cNvPr id="71683" name="Rectangle 3"/>
          <p:cNvSpPr>
            <a:spLocks noGrp="1" noChangeArrowheads="1"/>
          </p:cNvSpPr>
          <p:nvPr>
            <p:ph type="dt" sz="quarter" idx="1"/>
          </p:nvPr>
        </p:nvSpPr>
        <p:spPr/>
        <p:txBody>
          <a:bodyPr/>
          <a:lstStyle/>
          <a:p>
            <a:pPr>
              <a:defRPr/>
            </a:pPr>
            <a:fld id="{F83284B9-3872-4F6E-823B-1B6B0F7B0DA9}" type="datetime1">
              <a:rPr lang="en-US" smtClean="0">
                <a:solidFill>
                  <a:prstClr val="black"/>
                </a:solidFill>
                <a:latin typeface="Arial" pitchFamily="34" charset="0"/>
              </a:rPr>
              <a:pPr>
                <a:defRPr/>
              </a:pPr>
              <a:t>12/11/2020</a:t>
            </a:fld>
            <a:endParaRPr lang="en-US" smtClean="0">
              <a:solidFill>
                <a:prstClr val="black"/>
              </a:solidFill>
              <a:latin typeface="Arial" pitchFamily="34" charset="0"/>
            </a:endParaRPr>
          </a:p>
        </p:txBody>
      </p:sp>
      <p:sp>
        <p:nvSpPr>
          <p:cNvPr id="71684" name="Rectangle 6"/>
          <p:cNvSpPr>
            <a:spLocks noGrp="1" noChangeArrowheads="1"/>
          </p:cNvSpPr>
          <p:nvPr>
            <p:ph type="ftr" sz="quarter" idx="4"/>
          </p:nvPr>
        </p:nvSpPr>
        <p:spPr/>
        <p:txBody>
          <a:bodyPr/>
          <a:lstStyle/>
          <a:p>
            <a:pPr>
              <a:defRPr/>
            </a:pPr>
            <a:r>
              <a:rPr lang="en-US" smtClean="0">
                <a:solidFill>
                  <a:prstClr val="black"/>
                </a:solidFill>
                <a:latin typeface="Arial" pitchFamily="34" charset="0"/>
              </a:rPr>
              <a:t>Version - Jan 15/07</a:t>
            </a:r>
          </a:p>
        </p:txBody>
      </p:sp>
      <p:sp>
        <p:nvSpPr>
          <p:cNvPr id="368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18FAC5-5FEB-40E5-A42D-66D2260496FB}" type="slidenum">
              <a:rPr lang="en-US" altLang="en-US" smtClean="0">
                <a:solidFill>
                  <a:prstClr val="black"/>
                </a:solidFill>
                <a:latin typeface="Arial" panose="020B0604020202020204" pitchFamily="34" charset="0"/>
                <a:ea typeface="ヒラギノ角ゴ Pro W3"/>
                <a:cs typeface="ヒラギノ角ゴ Pro W3"/>
              </a:rPr>
              <a:pPr>
                <a:spcBef>
                  <a:spcPct val="0"/>
                </a:spcBef>
              </a:pPr>
              <a:t>19</a:t>
            </a:fld>
            <a:endParaRPr lang="en-US" altLang="en-US" smtClean="0">
              <a:solidFill>
                <a:prstClr val="black"/>
              </a:solidFill>
              <a:latin typeface="Arial" panose="020B0604020202020204" pitchFamily="34" charset="0"/>
              <a:ea typeface="ヒラギノ角ゴ Pro W3"/>
              <a:cs typeface="ヒラギノ角ゴ Pro W3"/>
            </a:endParaRPr>
          </a:p>
        </p:txBody>
      </p:sp>
      <p:sp>
        <p:nvSpPr>
          <p:cNvPr id="368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3015779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1200" b="0" smtClean="0">
                <a:solidFill>
                  <a:prstClr val="black"/>
                </a:solidFill>
                <a:latin typeface="Arial" pitchFamily="34" charset="0"/>
              </a:rPr>
              <a:t>Day One</a:t>
            </a:r>
          </a:p>
        </p:txBody>
      </p:sp>
      <p:sp>
        <p:nvSpPr>
          <p:cNvPr id="67587" name="Rectangle 3"/>
          <p:cNvSpPr>
            <a:spLocks noGrp="1" noChangeArrowheads="1"/>
          </p:cNvSpPr>
          <p:nvPr>
            <p:ph type="dt" sz="quarter"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fld id="{58BBED36-D8EB-47F9-9413-AAD704F40B73}" type="datetime1">
              <a:rPr lang="en-US" altLang="en-US" sz="1200" b="0" smtClean="0">
                <a:solidFill>
                  <a:prstClr val="black"/>
                </a:solidFill>
                <a:latin typeface="Arial" pitchFamily="34" charset="0"/>
              </a:rPr>
              <a:pPr eaLnBrk="1" hangingPunct="1">
                <a:defRPr/>
              </a:pPr>
              <a:t>12/11/2020</a:t>
            </a:fld>
            <a:endParaRPr lang="en-US" altLang="en-US" sz="1200" b="0" smtClean="0">
              <a:solidFill>
                <a:prstClr val="black"/>
              </a:solidFill>
              <a:latin typeface="Arial" pitchFamily="34" charset="0"/>
            </a:endParaRPr>
          </a:p>
        </p:txBody>
      </p:sp>
      <p:sp>
        <p:nvSpPr>
          <p:cNvPr id="67588"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7600" b="1">
                <a:solidFill>
                  <a:srgbClr val="FFD624"/>
                </a:solidFill>
                <a:latin typeface="Verdana" pitchFamily="34" charset="0"/>
              </a:defRPr>
            </a:lvl1pPr>
            <a:lvl2pPr marL="742950" indent="-285750" eaLnBrk="0" hangingPunct="0">
              <a:defRPr sz="7600" b="1">
                <a:solidFill>
                  <a:srgbClr val="FFD624"/>
                </a:solidFill>
                <a:latin typeface="Verdana" pitchFamily="34" charset="0"/>
              </a:defRPr>
            </a:lvl2pPr>
            <a:lvl3pPr marL="1143000" indent="-228600" eaLnBrk="0" hangingPunct="0">
              <a:defRPr sz="7600" b="1">
                <a:solidFill>
                  <a:srgbClr val="FFD624"/>
                </a:solidFill>
                <a:latin typeface="Verdana" pitchFamily="34" charset="0"/>
              </a:defRPr>
            </a:lvl3pPr>
            <a:lvl4pPr marL="1600200" indent="-228600" eaLnBrk="0" hangingPunct="0">
              <a:defRPr sz="7600" b="1">
                <a:solidFill>
                  <a:srgbClr val="FFD624"/>
                </a:solidFill>
                <a:latin typeface="Verdana" pitchFamily="34" charset="0"/>
              </a:defRPr>
            </a:lvl4pPr>
            <a:lvl5pPr marL="2057400" indent="-228600" eaLnBrk="0" hangingPunct="0">
              <a:defRPr sz="7600" b="1">
                <a:solidFill>
                  <a:srgbClr val="FFD624"/>
                </a:solidFill>
                <a:latin typeface="Verdana" pitchFamily="34" charset="0"/>
              </a:defRPr>
            </a:lvl5pPr>
            <a:lvl6pPr marL="2514600" indent="-228600" eaLnBrk="0" fontAlgn="base" hangingPunct="0">
              <a:spcBef>
                <a:spcPct val="0"/>
              </a:spcBef>
              <a:spcAft>
                <a:spcPct val="0"/>
              </a:spcAft>
              <a:defRPr sz="7600" b="1">
                <a:solidFill>
                  <a:srgbClr val="FFD624"/>
                </a:solidFill>
                <a:latin typeface="Verdana" pitchFamily="34" charset="0"/>
              </a:defRPr>
            </a:lvl6pPr>
            <a:lvl7pPr marL="2971800" indent="-228600" eaLnBrk="0" fontAlgn="base" hangingPunct="0">
              <a:spcBef>
                <a:spcPct val="0"/>
              </a:spcBef>
              <a:spcAft>
                <a:spcPct val="0"/>
              </a:spcAft>
              <a:defRPr sz="7600" b="1">
                <a:solidFill>
                  <a:srgbClr val="FFD624"/>
                </a:solidFill>
                <a:latin typeface="Verdana" pitchFamily="34" charset="0"/>
              </a:defRPr>
            </a:lvl7pPr>
            <a:lvl8pPr marL="3429000" indent="-228600" eaLnBrk="0" fontAlgn="base" hangingPunct="0">
              <a:spcBef>
                <a:spcPct val="0"/>
              </a:spcBef>
              <a:spcAft>
                <a:spcPct val="0"/>
              </a:spcAft>
              <a:defRPr sz="7600" b="1">
                <a:solidFill>
                  <a:srgbClr val="FFD624"/>
                </a:solidFill>
                <a:latin typeface="Verdana" pitchFamily="34" charset="0"/>
              </a:defRPr>
            </a:lvl8pPr>
            <a:lvl9pPr marL="3886200" indent="-228600" eaLnBrk="0" fontAlgn="base" hangingPunct="0">
              <a:spcBef>
                <a:spcPct val="0"/>
              </a:spcBef>
              <a:spcAft>
                <a:spcPct val="0"/>
              </a:spcAft>
              <a:defRPr sz="7600" b="1">
                <a:solidFill>
                  <a:srgbClr val="FFD624"/>
                </a:solidFill>
                <a:latin typeface="Verdana" pitchFamily="34" charset="0"/>
              </a:defRPr>
            </a:lvl9pPr>
          </a:lstStyle>
          <a:p>
            <a:pPr eaLnBrk="1" hangingPunct="1">
              <a:defRPr/>
            </a:pPr>
            <a:r>
              <a:rPr lang="en-US" altLang="en-US" sz="1200" b="0" smtClean="0">
                <a:solidFill>
                  <a:prstClr val="black"/>
                </a:solidFill>
                <a:latin typeface="Arial" pitchFamily="34" charset="0"/>
              </a:rPr>
              <a:t>Version - Jan 15/07</a:t>
            </a:r>
          </a:p>
        </p:txBody>
      </p:sp>
      <p:sp>
        <p:nvSpPr>
          <p:cNvPr id="389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963DD4-262F-40A3-9B9B-817DE4F21745}" type="slidenum">
              <a:rPr lang="en-US" altLang="en-US" smtClean="0">
                <a:solidFill>
                  <a:prstClr val="black"/>
                </a:solidFill>
                <a:latin typeface="Arial" panose="020B0604020202020204" pitchFamily="34" charset="0"/>
              </a:rPr>
              <a:pPr>
                <a:spcBef>
                  <a:spcPct val="0"/>
                </a:spcBef>
              </a:pPr>
              <a:t>20</a:t>
            </a:fld>
            <a:endParaRPr lang="en-US" altLang="en-US" smtClean="0">
              <a:solidFill>
                <a:prstClr val="black"/>
              </a:solidFill>
              <a:latin typeface="Arial" panose="020B0604020202020204" pitchFamily="34" charset="0"/>
            </a:endParaRPr>
          </a:p>
        </p:txBody>
      </p:sp>
      <p:sp>
        <p:nvSpPr>
          <p:cNvPr id="389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smtClean="0">
              <a:latin typeface="Arial" panose="020B0604020202020204" pitchFamily="34" charset="0"/>
            </a:endParaRPr>
          </a:p>
        </p:txBody>
      </p:sp>
    </p:spTree>
    <p:extLst>
      <p:ext uri="{BB962C8B-B14F-4D97-AF65-F5344CB8AC3E}">
        <p14:creationId xmlns:p14="http://schemas.microsoft.com/office/powerpoint/2010/main" val="418375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72C6EBE-9A1B-4B4D-A387-B35A7FD93D90}" type="slidenum">
              <a:rPr lang="en-GB" altLang="en-US" smtClean="0">
                <a:solidFill>
                  <a:prstClr val="black"/>
                </a:solidFill>
                <a:latin typeface="Calibri" panose="020F0502020204030204" pitchFamily="34" charset="0"/>
              </a:rPr>
              <a:pPr/>
              <a:t>22</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96946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24705A-8036-4843-B404-9E2E4290A35C}" type="slidenum">
              <a:rPr lang="en-GB" altLang="en-US" smtClean="0">
                <a:solidFill>
                  <a:prstClr val="black"/>
                </a:solidFill>
                <a:latin typeface="Calibri" panose="020F0502020204030204" pitchFamily="34" charset="0"/>
              </a:rPr>
              <a:pPr/>
              <a:t>2</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51820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791926-EBFC-4C58-8421-D2E5CB5730B3}" type="slidenum">
              <a:rPr lang="en-GB" altLang="en-US" smtClean="0">
                <a:solidFill>
                  <a:prstClr val="black"/>
                </a:solidFill>
                <a:latin typeface="Calibri" panose="020F0502020204030204" pitchFamily="34" charset="0"/>
              </a:rPr>
              <a:pPr/>
              <a:t>5</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280350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E2C543-B4AB-4671-B246-76C9B8389C7E}" type="slidenum">
              <a:rPr lang="en-GB" altLang="en-US" smtClean="0">
                <a:solidFill>
                  <a:prstClr val="black"/>
                </a:solidFill>
              </a:rPr>
              <a:pPr>
                <a:spcBef>
                  <a:spcPct val="0"/>
                </a:spcBef>
              </a:pPr>
              <a:t>6</a:t>
            </a:fld>
            <a:endParaRPr lang="en-GB" altLang="en-US" smtClean="0">
              <a:solidFill>
                <a:prstClr val="black"/>
              </a:solidFill>
            </a:endParaRPr>
          </a:p>
        </p:txBody>
      </p:sp>
    </p:spTree>
    <p:extLst>
      <p:ext uri="{BB962C8B-B14F-4D97-AF65-F5344CB8AC3E}">
        <p14:creationId xmlns:p14="http://schemas.microsoft.com/office/powerpoint/2010/main" val="3737790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B518AC4-2E9E-43EF-9B3E-9595084A7D82}" type="slidenum">
              <a:rPr lang="en-GB" smtClean="0"/>
              <a:t>7</a:t>
            </a:fld>
            <a:endParaRPr lang="en-GB"/>
          </a:p>
        </p:txBody>
      </p:sp>
    </p:spTree>
    <p:extLst>
      <p:ext uri="{BB962C8B-B14F-4D97-AF65-F5344CB8AC3E}">
        <p14:creationId xmlns:p14="http://schemas.microsoft.com/office/powerpoint/2010/main" val="115175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0A2558-0DD3-46B0-9329-F5B128734103}" type="slidenum">
              <a:rPr lang="en-GB" altLang="en-US" smtClean="0">
                <a:solidFill>
                  <a:prstClr val="black"/>
                </a:solidFill>
                <a:latin typeface="Calibri" panose="020F0502020204030204" pitchFamily="34" charset="0"/>
              </a:rPr>
              <a:pPr/>
              <a:t>8</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46168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7A5FA6-9436-4816-AE13-7BD6702DF5C0}" type="slidenum">
              <a:rPr lang="en-GB" altLang="en-US" smtClean="0">
                <a:solidFill>
                  <a:prstClr val="black"/>
                </a:solidFill>
                <a:latin typeface="Calibri" panose="020F0502020204030204" pitchFamily="34" charset="0"/>
              </a:rPr>
              <a:pPr/>
              <a:t>9</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986662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5ED544E-1DEC-48CD-8609-13054C988C2A}" type="slidenum">
              <a:rPr lang="en-GB" altLang="en-US" smtClean="0">
                <a:solidFill>
                  <a:prstClr val="black"/>
                </a:solidFill>
                <a:latin typeface="Calibri" panose="020F0502020204030204" pitchFamily="34" charset="0"/>
              </a:rPr>
              <a:pPr/>
              <a:t>10</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761791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473AB7-D735-46F3-8BC4-164F834E06CF}" type="slidenum">
              <a:rPr lang="en-GB" altLang="en-US" smtClean="0">
                <a:solidFill>
                  <a:prstClr val="black"/>
                </a:solidFill>
                <a:latin typeface="Calibri" panose="020F0502020204030204" pitchFamily="34" charset="0"/>
              </a:rPr>
              <a:pPr/>
              <a:t>11</a:t>
            </a:fld>
            <a:endParaRPr lang="en-GB"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2850558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Green">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1735669"/>
            <a:ext cx="8108139" cy="1215495"/>
          </a:xfrm>
        </p:spPr>
        <p:txBody>
          <a:bodyPr anchor="b"/>
          <a:lstStyle>
            <a:lvl1pPr algn="l">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75733" y="3043239"/>
            <a:ext cx="8108139" cy="986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36921725"/>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B05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86317" y="1540800"/>
            <a:ext cx="9254400" cy="464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586318" y="1130401"/>
            <a:ext cx="11019367" cy="300247"/>
          </a:xfrm>
        </p:spPr>
        <p:txBody>
          <a:bodyPr/>
          <a:lstStyle>
            <a:lvl1pPr marL="0" indent="0">
              <a:buNone/>
              <a:defRPr sz="2200" b="0">
                <a:solidFill>
                  <a:srgbClr val="00B050"/>
                </a:solidFill>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Text in footer</a:t>
            </a:r>
          </a:p>
        </p:txBody>
      </p:sp>
      <p:sp>
        <p:nvSpPr>
          <p:cNvPr id="6" name="Slide Number Placeholder 5"/>
          <p:cNvSpPr>
            <a:spLocks noGrp="1"/>
          </p:cNvSpPr>
          <p:nvPr>
            <p:ph type="sldNum" sz="quarter" idx="15"/>
          </p:nvPr>
        </p:nvSpPr>
        <p:spPr/>
        <p:txBody>
          <a:bodyPr/>
          <a:lstStyle>
            <a:lvl1pPr>
              <a:defRPr/>
            </a:lvl1pPr>
          </a:lstStyle>
          <a:p>
            <a:pPr>
              <a:defRPr/>
            </a:pPr>
            <a:fld id="{1AB323AF-9215-4E23-8471-7F542106FA07}"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186639145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6" descr="DEFRA_582_DIGI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453188"/>
            <a:ext cx="374438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6317" y="1540800"/>
            <a:ext cx="5433483" cy="464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199" y="1540800"/>
            <a:ext cx="5433484" cy="464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7" name="Slide Number Placeholder 5"/>
          <p:cNvSpPr>
            <a:spLocks noGrp="1"/>
          </p:cNvSpPr>
          <p:nvPr>
            <p:ph type="sldNum" sz="quarter" idx="11"/>
          </p:nvPr>
        </p:nvSpPr>
        <p:spPr/>
        <p:txBody>
          <a:bodyPr/>
          <a:lstStyle>
            <a:lvl1pPr>
              <a:defRPr/>
            </a:lvl1pPr>
          </a:lstStyle>
          <a:p>
            <a:pPr>
              <a:defRPr/>
            </a:pPr>
            <a:fld id="{70BD66B5-2951-4DAB-B0C7-93C141C05611}"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3239037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DEFRA_582_DIGI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453188"/>
            <a:ext cx="374438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85600" y="471896"/>
            <a:ext cx="11020800" cy="48272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85600" y="1130400"/>
            <a:ext cx="5385859"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5600" y="1540800"/>
            <a:ext cx="5385859" cy="464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130400"/>
            <a:ext cx="5434200"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1540800"/>
            <a:ext cx="5434200" cy="464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9" name="Slide Number Placeholder 5"/>
          <p:cNvSpPr>
            <a:spLocks noGrp="1"/>
          </p:cNvSpPr>
          <p:nvPr>
            <p:ph type="sldNum" sz="quarter" idx="11"/>
          </p:nvPr>
        </p:nvSpPr>
        <p:spPr/>
        <p:txBody>
          <a:bodyPr/>
          <a:lstStyle>
            <a:lvl1pPr>
              <a:defRPr/>
            </a:lvl1pPr>
          </a:lstStyle>
          <a:p>
            <a:pPr>
              <a:defRPr/>
            </a:pPr>
            <a:fld id="{897FA66B-99B3-49D9-B456-C8A956F7D0A8}"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3071685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Side Bar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6319" y="480363"/>
            <a:ext cx="3456000" cy="4320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6317" y="1520826"/>
            <a:ext cx="3456000" cy="4651637"/>
          </a:xfrm>
        </p:spPr>
        <p:txBody>
          <a:bodyPr/>
          <a:lstStyle>
            <a:lvl1pPr marL="0" indent="0">
              <a:buNone/>
              <a:defRPr sz="1800"/>
            </a:lvl1pPr>
          </a:lstStyle>
          <a:p>
            <a:pPr lvl="0"/>
            <a:r>
              <a:rPr lang="en-US" smtClean="0"/>
              <a:t>Click to edit Master text styles</a:t>
            </a:r>
          </a:p>
        </p:txBody>
      </p:sp>
      <p:sp>
        <p:nvSpPr>
          <p:cNvPr id="4" name="Content Placeholder 3"/>
          <p:cNvSpPr>
            <a:spLocks noGrp="1"/>
          </p:cNvSpPr>
          <p:nvPr>
            <p:ph sz="half" idx="2"/>
          </p:nvPr>
        </p:nvSpPr>
        <p:spPr>
          <a:xfrm>
            <a:off x="4249409" y="476251"/>
            <a:ext cx="7356275" cy="5696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6" name="Slide Number Placeholder 5"/>
          <p:cNvSpPr>
            <a:spLocks noGrp="1"/>
          </p:cNvSpPr>
          <p:nvPr>
            <p:ph type="sldNum" sz="quarter" idx="11"/>
          </p:nvPr>
        </p:nvSpPr>
        <p:spPr/>
        <p:txBody>
          <a:bodyPr/>
          <a:lstStyle>
            <a:lvl1pPr>
              <a:defRPr/>
            </a:lvl1pPr>
          </a:lstStyle>
          <a:p>
            <a:pPr>
              <a:defRPr/>
            </a:pPr>
            <a:fld id="{5599E0B7-C7CA-4AB6-84D7-0C64011F0A5E}"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4157831170"/>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ide Bar Sub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5600" y="479483"/>
            <a:ext cx="3456000" cy="4320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85600" y="1130400"/>
            <a:ext cx="3456000" cy="298800"/>
          </a:xfrm>
        </p:spPr>
        <p:txBody>
          <a:bodyPr/>
          <a:lstStyle>
            <a:lvl1pPr marL="0" indent="0">
              <a:buNone/>
              <a:defRPr sz="2400" b="0">
                <a:solidFill>
                  <a:srgbClr val="00B05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5600" y="1540801"/>
            <a:ext cx="3456000" cy="4668837"/>
          </a:xfrm>
        </p:spPr>
        <p:txBody>
          <a:bodyPr/>
          <a:lstStyle>
            <a:lvl1pPr marL="0" indent="0">
              <a:buNone/>
              <a:defRPr sz="1800"/>
            </a:lvl1pPr>
            <a:lvl2pPr>
              <a:defRPr b="1"/>
            </a:lvl2pPr>
          </a:lstStyle>
          <a:p>
            <a:pPr lvl="0"/>
            <a:r>
              <a:rPr lang="en-US" smtClean="0"/>
              <a:t>Click to edit Master text styles</a:t>
            </a:r>
          </a:p>
        </p:txBody>
      </p:sp>
      <p:sp>
        <p:nvSpPr>
          <p:cNvPr id="6" name="Content Placeholder 5"/>
          <p:cNvSpPr>
            <a:spLocks noGrp="1"/>
          </p:cNvSpPr>
          <p:nvPr>
            <p:ph sz="quarter" idx="4"/>
          </p:nvPr>
        </p:nvSpPr>
        <p:spPr>
          <a:xfrm>
            <a:off x="4242341" y="476251"/>
            <a:ext cx="7364059" cy="5713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8" name="Slide Number Placeholder 5"/>
          <p:cNvSpPr>
            <a:spLocks noGrp="1"/>
          </p:cNvSpPr>
          <p:nvPr>
            <p:ph type="sldNum" sz="quarter" idx="11"/>
          </p:nvPr>
        </p:nvSpPr>
        <p:spPr/>
        <p:txBody>
          <a:bodyPr/>
          <a:lstStyle>
            <a:lvl1pPr>
              <a:defRPr/>
            </a:lvl1pPr>
          </a:lstStyle>
          <a:p>
            <a:pPr>
              <a:defRPr/>
            </a:pPr>
            <a:fld id="{17D4AC22-CEC4-4455-A94E-09EE8AD859CA}"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212290029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aption and Content">
    <p:spTree>
      <p:nvGrpSpPr>
        <p:cNvPr id="1" name=""/>
        <p:cNvGrpSpPr/>
        <p:nvPr/>
      </p:nvGrpSpPr>
      <p:grpSpPr>
        <a:xfrm>
          <a:off x="0" y="0"/>
          <a:ext cx="0" cy="0"/>
          <a:chOff x="0" y="0"/>
          <a:chExt cx="0" cy="0"/>
        </a:xfrm>
      </p:grpSpPr>
      <p:sp>
        <p:nvSpPr>
          <p:cNvPr id="5" name="Isosceles Triangle 7"/>
          <p:cNvSpPr/>
          <p:nvPr/>
        </p:nvSpPr>
        <p:spPr>
          <a:xfrm rot="10800000">
            <a:off x="588434" y="5597526"/>
            <a:ext cx="969433" cy="39687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sp>
        <p:nvSpPr>
          <p:cNvPr id="3" name="Content Placeholder 2"/>
          <p:cNvSpPr>
            <a:spLocks noGrp="1"/>
          </p:cNvSpPr>
          <p:nvPr>
            <p:ph sz="half" idx="1"/>
          </p:nvPr>
        </p:nvSpPr>
        <p:spPr>
          <a:xfrm>
            <a:off x="599017" y="476250"/>
            <a:ext cx="2769600" cy="5334000"/>
          </a:xfrm>
          <a:solidFill>
            <a:schemeClr val="tx2"/>
          </a:solidFill>
        </p:spPr>
        <p:txBody>
          <a:bodyPr/>
          <a:lstStyle>
            <a:lvl1pPr marL="0" indent="0">
              <a:buNone/>
              <a:defRPr b="0">
                <a:solidFill>
                  <a:schemeClr val="bg1"/>
                </a:solidFill>
              </a:defRPr>
            </a:lvl1pPr>
          </a:lstStyle>
          <a:p>
            <a:pPr lvl="0"/>
            <a:r>
              <a:rPr lang="en-US" smtClean="0"/>
              <a:t>Click to edit Master text styles</a:t>
            </a:r>
          </a:p>
        </p:txBody>
      </p:sp>
      <p:sp>
        <p:nvSpPr>
          <p:cNvPr id="4" name="Content Placeholder 3"/>
          <p:cNvSpPr>
            <a:spLocks noGrp="1"/>
          </p:cNvSpPr>
          <p:nvPr>
            <p:ph sz="half" idx="2"/>
          </p:nvPr>
        </p:nvSpPr>
        <p:spPr>
          <a:xfrm>
            <a:off x="3566161" y="476250"/>
            <a:ext cx="8039523" cy="5695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7" name="Slide Number Placeholder 6"/>
          <p:cNvSpPr>
            <a:spLocks noGrp="1"/>
          </p:cNvSpPr>
          <p:nvPr>
            <p:ph type="sldNum" sz="quarter" idx="11"/>
          </p:nvPr>
        </p:nvSpPr>
        <p:spPr/>
        <p:txBody>
          <a:bodyPr/>
          <a:lstStyle>
            <a:lvl1pPr>
              <a:defRPr/>
            </a:lvl1pPr>
          </a:lstStyle>
          <a:p>
            <a:pPr>
              <a:defRPr/>
            </a:pPr>
            <a:fld id="{4E962ABC-4D91-4383-A628-BDDD249B3DA6}"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41474212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descr="DEFRA_582_DIGI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453188"/>
            <a:ext cx="374438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5" name="Slide Number Placeholder 5"/>
          <p:cNvSpPr>
            <a:spLocks noGrp="1"/>
          </p:cNvSpPr>
          <p:nvPr>
            <p:ph type="sldNum" sz="quarter" idx="11"/>
          </p:nvPr>
        </p:nvSpPr>
        <p:spPr/>
        <p:txBody>
          <a:bodyPr/>
          <a:lstStyle>
            <a:lvl1pPr>
              <a:defRPr/>
            </a:lvl1pPr>
          </a:lstStyle>
          <a:p>
            <a:pPr>
              <a:defRPr/>
            </a:pPr>
            <a:fld id="{892EE73F-DAF4-4D27-AFDB-5028F90B4F8F}"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6712797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3" name="Slide Number Placeholder 5"/>
          <p:cNvSpPr>
            <a:spLocks noGrp="1"/>
          </p:cNvSpPr>
          <p:nvPr>
            <p:ph type="sldNum" sz="quarter" idx="11"/>
          </p:nvPr>
        </p:nvSpPr>
        <p:spPr/>
        <p:txBody>
          <a:bodyPr/>
          <a:lstStyle>
            <a:lvl1pPr>
              <a:defRPr/>
            </a:lvl1pPr>
          </a:lstStyle>
          <a:p>
            <a:pPr>
              <a:defRPr/>
            </a:pPr>
            <a:fld id="{0F5E8A86-F128-480C-B12C-20BE0F862AB9}"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3319583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14400" y="22098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6197600" y="2209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6197600" y="43434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914400" y="6248400"/>
            <a:ext cx="2540000" cy="457200"/>
          </a:xfrm>
          <a:prstGeom prst="rect">
            <a:avLst/>
          </a:prstGeom>
        </p:spPr>
        <p:txBody>
          <a:bodyPr/>
          <a:lstStyle>
            <a:lvl1pPr>
              <a:defRPr/>
            </a:lvl1pPr>
          </a:lstStyle>
          <a:p>
            <a:pPr eaLnBrk="0" fontAlgn="base" hangingPunct="0">
              <a:spcBef>
                <a:spcPct val="0"/>
              </a:spcBef>
              <a:spcAft>
                <a:spcPct val="0"/>
              </a:spcAft>
              <a:defRPr/>
            </a:pPr>
            <a:endParaRPr lang="en-GB">
              <a:solidFill>
                <a:prstClr val="black"/>
              </a:solidFill>
              <a:latin typeface="Arial" panose="020B0604020202020204" pitchFamily="34" charset="0"/>
              <a:cs typeface="Arial" panose="020B0604020202020204" pitchFamily="34" charset="0"/>
            </a:endParaRPr>
          </a:p>
        </p:txBody>
      </p:sp>
      <p:sp>
        <p:nvSpPr>
          <p:cNvPr id="7" name="Footer Placeholder 6"/>
          <p:cNvSpPr>
            <a:spLocks noGrp="1"/>
          </p:cNvSpPr>
          <p:nvPr>
            <p:ph type="ftr" sz="quarter" idx="11"/>
          </p:nvPr>
        </p:nvSpPr>
        <p:spPr/>
        <p:txBody>
          <a:bodyPr/>
          <a:lstStyle>
            <a:lvl1pPr>
              <a:defRPr/>
            </a:lvl1pPr>
          </a:lstStyle>
          <a:p>
            <a:pPr>
              <a:defRPr/>
            </a:pPr>
            <a:endParaRPr>
              <a:solidFill>
                <a:srgbClr val="00B050"/>
              </a:solidFill>
            </a:endParaRPr>
          </a:p>
        </p:txBody>
      </p:sp>
    </p:spTree>
    <p:extLst>
      <p:ext uri="{BB962C8B-B14F-4D97-AF65-F5344CB8AC3E}">
        <p14:creationId xmlns:p14="http://schemas.microsoft.com/office/powerpoint/2010/main" val="276249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103632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914400" y="22098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22098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pPr eaLnBrk="0" fontAlgn="base" hangingPunct="0">
              <a:spcBef>
                <a:spcPct val="0"/>
              </a:spcBef>
              <a:spcAft>
                <a:spcPct val="0"/>
              </a:spcAft>
              <a:defRPr/>
            </a:pPr>
            <a:endParaRPr lang="en-GB">
              <a:solidFill>
                <a:prstClr val="black"/>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a:defRPr/>
            </a:pPr>
            <a:endParaRPr>
              <a:solidFill>
                <a:srgbClr val="00B050"/>
              </a:solidFill>
            </a:endParaRPr>
          </a:p>
        </p:txBody>
      </p:sp>
    </p:spTree>
    <p:extLst>
      <p:ext uri="{BB962C8B-B14F-4D97-AF65-F5344CB8AC3E}">
        <p14:creationId xmlns:p14="http://schemas.microsoft.com/office/powerpoint/2010/main" val="3327179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no graphics) - Green">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1735669"/>
            <a:ext cx="8108139" cy="1215495"/>
          </a:xfrm>
        </p:spPr>
        <p:txBody>
          <a:bodyPr anchor="b"/>
          <a:lstStyle>
            <a:lvl1pPr algn="l">
              <a:defRPr sz="4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75733" y="3043239"/>
            <a:ext cx="8108139" cy="986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33944951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cxnSp>
        <p:nvCxnSpPr>
          <p:cNvPr id="4" name="Straight Connector 3"/>
          <p:cNvCxnSpPr/>
          <p:nvPr/>
        </p:nvCxnSpPr>
        <p:spPr>
          <a:xfrm>
            <a:off x="4709584" y="6215063"/>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509433" y="6216650"/>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26017" y="6216650"/>
            <a:ext cx="0" cy="52705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7"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2200" y="6356351"/>
            <a:ext cx="1212851"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2634" y="6259514"/>
            <a:ext cx="57996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584" y="6288088"/>
            <a:ext cx="2190749"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617" y="538164"/>
            <a:ext cx="189653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1735669"/>
            <a:ext cx="8108139" cy="1215495"/>
          </a:xfrm>
        </p:spPr>
        <p:txBody>
          <a:bodyPr anchor="b"/>
          <a:lstStyle>
            <a:lvl1pPr algn="l">
              <a:defRPr sz="42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75733" y="3043239"/>
            <a:ext cx="8108139" cy="986894"/>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176882447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no graphics) - Whit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2734" y="538164"/>
            <a:ext cx="189653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75733" y="1735669"/>
            <a:ext cx="8108139" cy="1215495"/>
          </a:xfrm>
        </p:spPr>
        <p:txBody>
          <a:bodyPr anchor="b"/>
          <a:lstStyle>
            <a:lvl1pPr algn="l">
              <a:defRPr sz="42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75733" y="3043239"/>
            <a:ext cx="8108139" cy="986894"/>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77790294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Quote or Statistic">
    <p:spTree>
      <p:nvGrpSpPr>
        <p:cNvPr id="1" name=""/>
        <p:cNvGrpSpPr/>
        <p:nvPr/>
      </p:nvGrpSpPr>
      <p:grpSpPr>
        <a:xfrm>
          <a:off x="0" y="0"/>
          <a:ext cx="0" cy="0"/>
          <a:chOff x="0" y="0"/>
          <a:chExt cx="0" cy="0"/>
        </a:xfrm>
      </p:grpSpPr>
      <p:grpSp>
        <p:nvGrpSpPr>
          <p:cNvPr id="3" name="Group 16"/>
          <p:cNvGrpSpPr>
            <a:grpSpLocks/>
          </p:cNvGrpSpPr>
          <p:nvPr/>
        </p:nvGrpSpPr>
        <p:grpSpPr bwMode="auto">
          <a:xfrm>
            <a:off x="0" y="0"/>
            <a:ext cx="12192000" cy="6858000"/>
            <a:chOff x="0" y="0"/>
            <a:chExt cx="9144000" cy="6858001"/>
          </a:xfrm>
        </p:grpSpPr>
        <p:sp>
          <p:nvSpPr>
            <p:cNvPr id="4" name="Rectangle 9"/>
            <p:cNvSpPr/>
            <p:nvPr userDrawn="1"/>
          </p:nvSpPr>
          <p:spPr>
            <a:xfrm>
              <a:off x="0" y="5749926"/>
              <a:ext cx="7342188" cy="110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sp>
          <p:nvSpPr>
            <p:cNvPr id="5" name="Rectangle 4"/>
            <p:cNvSpPr/>
            <p:nvPr userDrawn="1"/>
          </p:nvSpPr>
          <p:spPr>
            <a:xfrm>
              <a:off x="7342188" y="0"/>
              <a:ext cx="180181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sp>
          <p:nvSpPr>
            <p:cNvPr id="6" name="Isosceles Triangle 11"/>
            <p:cNvSpPr/>
            <p:nvPr userDrawn="1"/>
          </p:nvSpPr>
          <p:spPr>
            <a:xfrm rot="10800000">
              <a:off x="644525" y="5527676"/>
              <a:ext cx="727075" cy="39687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grpSp>
      <p:pic>
        <p:nvPicPr>
          <p:cNvPr id="7"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1667" y="4337051"/>
            <a:ext cx="1098551"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15"/>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52452" y="1443039"/>
            <a:ext cx="8517745" cy="3948556"/>
          </a:xfrm>
        </p:spPr>
        <p:txBody>
          <a:bodyPr/>
          <a:lstStyle>
            <a:lvl1pPr>
              <a:defRPr sz="5000" b="0">
                <a:solidFill>
                  <a:schemeClr val="bg1"/>
                </a:solidFill>
              </a:defRPr>
            </a:lvl1pPr>
          </a:lstStyle>
          <a:p>
            <a:r>
              <a:rPr lang="en-US" smtClean="0"/>
              <a:t>Click to edit Master 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10" name="Slide Number Placeholder 5"/>
          <p:cNvSpPr>
            <a:spLocks noGrp="1"/>
          </p:cNvSpPr>
          <p:nvPr>
            <p:ph type="sldNum" sz="quarter" idx="11"/>
          </p:nvPr>
        </p:nvSpPr>
        <p:spPr/>
        <p:txBody>
          <a:bodyPr/>
          <a:lstStyle>
            <a:lvl1pPr>
              <a:defRPr/>
            </a:lvl1pPr>
          </a:lstStyle>
          <a:p>
            <a:pPr>
              <a:defRPr/>
            </a:pPr>
            <a:fld id="{340DFB8B-CC8A-41DF-ACFD-2F1FFBA71BA4}"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43560435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ote or Statistic Outline">
    <p:spTree>
      <p:nvGrpSpPr>
        <p:cNvPr id="1" name=""/>
        <p:cNvGrpSpPr/>
        <p:nvPr/>
      </p:nvGrpSpPr>
      <p:grpSpPr>
        <a:xfrm>
          <a:off x="0" y="0"/>
          <a:ext cx="0" cy="0"/>
          <a:chOff x="0" y="0"/>
          <a:chExt cx="0" cy="0"/>
        </a:xfrm>
      </p:grpSpPr>
      <p:sp>
        <p:nvSpPr>
          <p:cNvPr id="3" name="Freeform 14"/>
          <p:cNvSpPr/>
          <p:nvPr/>
        </p:nvSpPr>
        <p:spPr>
          <a:xfrm rot="10800000">
            <a:off x="0" y="0"/>
            <a:ext cx="9787467" cy="5924550"/>
          </a:xfrm>
          <a:custGeom>
            <a:avLst/>
            <a:gdLst>
              <a:gd name="connsiteX0" fmla="*/ 7340600 w 7340600"/>
              <a:gd name="connsiteY0" fmla="*/ 5925324 h 5925324"/>
              <a:gd name="connsiteX1" fmla="*/ 0 w 7340600"/>
              <a:gd name="connsiteY1" fmla="*/ 5925324 h 5925324"/>
              <a:gd name="connsiteX2" fmla="*/ 0 w 7340600"/>
              <a:gd name="connsiteY2" fmla="*/ 174789 h 5925324"/>
              <a:gd name="connsiteX3" fmla="*/ 6172563 w 7340600"/>
              <a:gd name="connsiteY3" fmla="*/ 174789 h 5925324"/>
              <a:gd name="connsiteX4" fmla="*/ 6332537 w 7340600"/>
              <a:gd name="connsiteY4" fmla="*/ 0 h 5925324"/>
              <a:gd name="connsiteX5" fmla="*/ 6492511 w 7340600"/>
              <a:gd name="connsiteY5" fmla="*/ 174789 h 5925324"/>
              <a:gd name="connsiteX6" fmla="*/ 7340600 w 7340600"/>
              <a:gd name="connsiteY6" fmla="*/ 174789 h 5925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0600" h="5925324">
                <a:moveTo>
                  <a:pt x="7340600" y="5925324"/>
                </a:moveTo>
                <a:lnTo>
                  <a:pt x="0" y="5925324"/>
                </a:lnTo>
                <a:lnTo>
                  <a:pt x="0" y="174789"/>
                </a:lnTo>
                <a:lnTo>
                  <a:pt x="6172563" y="174789"/>
                </a:lnTo>
                <a:lnTo>
                  <a:pt x="6332537" y="0"/>
                </a:lnTo>
                <a:lnTo>
                  <a:pt x="6492511" y="174789"/>
                </a:lnTo>
                <a:lnTo>
                  <a:pt x="7340600" y="174789"/>
                </a:lnTo>
                <a:close/>
              </a:path>
            </a:pathLst>
          </a:cu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prstClr val="white"/>
              </a:solidFill>
            </a:endParaRPr>
          </a:p>
        </p:txBody>
      </p:sp>
      <p:pic>
        <p:nvPicPr>
          <p:cNvPr id="4"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71667" y="4337051"/>
            <a:ext cx="1098551"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15"/>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52452" y="1443039"/>
            <a:ext cx="8517745" cy="3948556"/>
          </a:xfrm>
        </p:spPr>
        <p:txBody>
          <a:bodyPr/>
          <a:lstStyle>
            <a:lvl1pPr>
              <a:defRPr sz="5000" b="0">
                <a:solidFill>
                  <a:schemeClr val="tx2"/>
                </a:solidFill>
              </a:defRPr>
            </a:lvl1pPr>
          </a:lstStyle>
          <a:p>
            <a:r>
              <a:rPr lang="en-US"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7" name="Slide Number Placeholder 5"/>
          <p:cNvSpPr>
            <a:spLocks noGrp="1"/>
          </p:cNvSpPr>
          <p:nvPr>
            <p:ph type="sldNum" sz="quarter" idx="11"/>
          </p:nvPr>
        </p:nvSpPr>
        <p:spPr/>
        <p:txBody>
          <a:bodyPr/>
          <a:lstStyle>
            <a:lvl1pPr>
              <a:defRPr/>
            </a:lvl1pPr>
          </a:lstStyle>
          <a:p>
            <a:pPr>
              <a:defRPr/>
            </a:pPr>
            <a:fld id="{0872339F-58D6-4616-B756-FA1EE5FA3BC0}"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85108014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DEFRA_582_DIGI_AW.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6453188"/>
            <a:ext cx="3744383"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6318" y="1540800"/>
            <a:ext cx="11019367" cy="4640400"/>
          </a:xfrm>
        </p:spPr>
        <p:txBody>
          <a:bodyPr/>
          <a:lstStyle>
            <a:lvl1pPr>
              <a:lnSpc>
                <a:spcPct val="90000"/>
              </a:lnSpc>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6" name="Slide Number Placeholder 5"/>
          <p:cNvSpPr>
            <a:spLocks noGrp="1"/>
          </p:cNvSpPr>
          <p:nvPr>
            <p:ph type="sldNum" sz="quarter" idx="11"/>
          </p:nvPr>
        </p:nvSpPr>
        <p:spPr/>
        <p:txBody>
          <a:bodyPr/>
          <a:lstStyle>
            <a:lvl1pPr>
              <a:defRPr/>
            </a:lvl1pPr>
          </a:lstStyle>
          <a:p>
            <a:pPr>
              <a:defRPr/>
            </a:pPr>
            <a:fld id="{F98FAC94-DC8B-450E-9A8A-FB5A7FDF4132}"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2805174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AF4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86318" y="1540800"/>
            <a:ext cx="11019367" cy="464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3"/>
          </p:nvPr>
        </p:nvSpPr>
        <p:spPr>
          <a:xfrm>
            <a:off x="586318" y="1129555"/>
            <a:ext cx="11019367" cy="300247"/>
          </a:xfrm>
        </p:spPr>
        <p:txBody>
          <a:bodyPr/>
          <a:lstStyle>
            <a:lvl1pPr marL="0" indent="0">
              <a:buNone/>
              <a:defRPr sz="2200" b="0">
                <a:solidFill>
                  <a:srgbClr val="00AF41"/>
                </a:solidFill>
              </a:defRPr>
            </a:lvl1pPr>
          </a:lstStyle>
          <a:p>
            <a:pPr lvl="0"/>
            <a:r>
              <a:rPr lang="en-US" smtClean="0"/>
              <a:t>Click to edit Master text styles</a:t>
            </a:r>
          </a:p>
        </p:txBody>
      </p:sp>
      <p:sp>
        <p:nvSpPr>
          <p:cNvPr id="5" name="Footer Placeholder 4"/>
          <p:cNvSpPr>
            <a:spLocks noGrp="1"/>
          </p:cNvSpPr>
          <p:nvPr>
            <p:ph type="ftr" sz="quarter" idx="14"/>
          </p:nvPr>
        </p:nvSpPr>
        <p:spPr/>
        <p:txBody>
          <a:bodyPr/>
          <a:lstStyle>
            <a:lvl1pPr>
              <a:defRPr/>
            </a:lvl1pPr>
          </a:lstStyle>
          <a:p>
            <a:pPr>
              <a:defRPr/>
            </a:pPr>
            <a:r>
              <a:rPr lang="en-GB">
                <a:solidFill>
                  <a:srgbClr val="00B050"/>
                </a:solidFill>
              </a:rPr>
              <a:t>Text in footer</a:t>
            </a:r>
          </a:p>
        </p:txBody>
      </p:sp>
      <p:sp>
        <p:nvSpPr>
          <p:cNvPr id="6" name="Slide Number Placeholder 5"/>
          <p:cNvSpPr>
            <a:spLocks noGrp="1"/>
          </p:cNvSpPr>
          <p:nvPr>
            <p:ph type="sldNum" sz="quarter" idx="15"/>
          </p:nvPr>
        </p:nvSpPr>
        <p:spPr/>
        <p:txBody>
          <a:bodyPr/>
          <a:lstStyle>
            <a:lvl1pPr>
              <a:defRPr/>
            </a:lvl1pPr>
          </a:lstStyle>
          <a:p>
            <a:pPr>
              <a:defRPr/>
            </a:pPr>
            <a:fld id="{05DAA2FD-0E1E-4CFF-9CDE-F4E83A3D5806}"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244734961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and Ic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86317" y="1540800"/>
            <a:ext cx="9254400" cy="4640400"/>
          </a:xfrm>
        </p:spPr>
        <p:txBody>
          <a:bodyPr/>
          <a:lstStyle>
            <a:lvl1pPr>
              <a:lnSpc>
                <a:spcPct val="90000"/>
              </a:lnSpc>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GB">
                <a:solidFill>
                  <a:srgbClr val="00B050"/>
                </a:solidFill>
              </a:rPr>
              <a:t>Text in footer</a:t>
            </a:r>
          </a:p>
        </p:txBody>
      </p:sp>
      <p:sp>
        <p:nvSpPr>
          <p:cNvPr id="5" name="Slide Number Placeholder 5"/>
          <p:cNvSpPr>
            <a:spLocks noGrp="1"/>
          </p:cNvSpPr>
          <p:nvPr>
            <p:ph type="sldNum" sz="quarter" idx="11"/>
          </p:nvPr>
        </p:nvSpPr>
        <p:spPr/>
        <p:txBody>
          <a:bodyPr/>
          <a:lstStyle>
            <a:lvl1pPr>
              <a:defRPr/>
            </a:lvl1pPr>
          </a:lstStyle>
          <a:p>
            <a:pPr>
              <a:defRPr/>
            </a:pPr>
            <a:fld id="{DD93A267-316C-499F-8961-CEB011D72D3D}" type="slidenum">
              <a:rPr lang="en-GB" altLang="en-US">
                <a:solidFill>
                  <a:srgbClr val="00B050"/>
                </a:solidFill>
              </a:rPr>
              <a:pPr>
                <a:defRPr/>
              </a:pPr>
              <a:t>‹#›</a:t>
            </a:fld>
            <a:endParaRPr lang="en-GB" altLang="en-US">
              <a:solidFill>
                <a:srgbClr val="00B050"/>
              </a:solidFill>
            </a:endParaRPr>
          </a:p>
        </p:txBody>
      </p:sp>
    </p:spTree>
    <p:extLst>
      <p:ext uri="{BB962C8B-B14F-4D97-AF65-F5344CB8AC3E}">
        <p14:creationId xmlns:p14="http://schemas.microsoft.com/office/powerpoint/2010/main" val="211402027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86318" y="466725"/>
            <a:ext cx="1101936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586318" y="1539875"/>
            <a:ext cx="11019367"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611717" y="6356351"/>
            <a:ext cx="756708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2"/>
                </a:solidFill>
                <a:latin typeface="Arial" panose="020B0604020202020204" pitchFamily="34" charset="0"/>
                <a:cs typeface="Arial" panose="020B0604020202020204" pitchFamily="34" charset="0"/>
              </a:defRPr>
            </a:lvl1pPr>
          </a:lstStyle>
          <a:p>
            <a:pPr>
              <a:defRPr/>
            </a:pPr>
            <a:r>
              <a:rPr lang="en-GB">
                <a:solidFill>
                  <a:srgbClr val="00B050"/>
                </a:solidFill>
              </a:rPr>
              <a:t>Text in footer</a:t>
            </a:r>
          </a:p>
        </p:txBody>
      </p:sp>
      <p:sp>
        <p:nvSpPr>
          <p:cNvPr id="6" name="Slide Number Placeholder 5"/>
          <p:cNvSpPr>
            <a:spLocks noGrp="1"/>
          </p:cNvSpPr>
          <p:nvPr>
            <p:ph type="sldNum" sz="quarter" idx="4"/>
          </p:nvPr>
        </p:nvSpPr>
        <p:spPr>
          <a:xfrm>
            <a:off x="11188701" y="6356351"/>
            <a:ext cx="548217"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tx2"/>
                </a:solidFill>
              </a:defRPr>
            </a:lvl1pPr>
          </a:lstStyle>
          <a:p>
            <a:pPr fontAlgn="base">
              <a:spcBef>
                <a:spcPct val="0"/>
              </a:spcBef>
              <a:spcAft>
                <a:spcPct val="0"/>
              </a:spcAft>
              <a:defRPr/>
            </a:pPr>
            <a:fld id="{7E76B3DF-336B-484C-98CA-B540BF30E934}" type="slidenum">
              <a:rPr lang="en-GB" altLang="en-US">
                <a:solidFill>
                  <a:srgbClr val="00B050"/>
                </a:solidFill>
                <a:latin typeface="Arial" panose="020B0604020202020204" pitchFamily="34" charset="0"/>
                <a:cs typeface="Arial" panose="020B0604020202020204" pitchFamily="34" charset="0"/>
              </a:rPr>
              <a:pPr fontAlgn="base">
                <a:spcBef>
                  <a:spcPct val="0"/>
                </a:spcBef>
                <a:spcAft>
                  <a:spcPct val="0"/>
                </a:spcAft>
                <a:defRPr/>
              </a:pPr>
              <a:t>‹#›</a:t>
            </a:fld>
            <a:endParaRPr lang="en-GB" altLang="en-US">
              <a:solidFill>
                <a:srgbClr val="00B050"/>
              </a:solidFill>
              <a:latin typeface="Arial" panose="020B0604020202020204" pitchFamily="34" charset="0"/>
              <a:cs typeface="Arial" panose="020B0604020202020204" pitchFamily="34" charset="0"/>
            </a:endParaRPr>
          </a:p>
        </p:txBody>
      </p:sp>
      <p:cxnSp>
        <p:nvCxnSpPr>
          <p:cNvPr id="10" name="Straight Connector 9"/>
          <p:cNvCxnSpPr/>
          <p:nvPr/>
        </p:nvCxnSpPr>
        <p:spPr>
          <a:xfrm>
            <a:off x="738718" y="6386513"/>
            <a:ext cx="1085638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408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rtl="0" eaLnBrk="0" fontAlgn="base" hangingPunct="0">
        <a:lnSpc>
          <a:spcPct val="90000"/>
        </a:lnSpc>
        <a:spcBef>
          <a:spcPct val="0"/>
        </a:spcBef>
        <a:spcAft>
          <a:spcPct val="0"/>
        </a:spcAft>
        <a:defRPr sz="3200" kern="1200">
          <a:solidFill>
            <a:schemeClr val="tx2"/>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200">
          <a:solidFill>
            <a:schemeClr val="tx2"/>
          </a:solidFill>
          <a:latin typeface="Arial" charset="0"/>
          <a:cs typeface="Arial" charset="0"/>
        </a:defRPr>
      </a:lvl2pPr>
      <a:lvl3pPr algn="l" rtl="0" eaLnBrk="0" fontAlgn="base" hangingPunct="0">
        <a:lnSpc>
          <a:spcPct val="90000"/>
        </a:lnSpc>
        <a:spcBef>
          <a:spcPct val="0"/>
        </a:spcBef>
        <a:spcAft>
          <a:spcPct val="0"/>
        </a:spcAft>
        <a:defRPr sz="3200">
          <a:solidFill>
            <a:schemeClr val="tx2"/>
          </a:solidFill>
          <a:latin typeface="Arial" charset="0"/>
          <a:cs typeface="Arial" charset="0"/>
        </a:defRPr>
      </a:lvl3pPr>
      <a:lvl4pPr algn="l" rtl="0" eaLnBrk="0" fontAlgn="base" hangingPunct="0">
        <a:lnSpc>
          <a:spcPct val="90000"/>
        </a:lnSpc>
        <a:spcBef>
          <a:spcPct val="0"/>
        </a:spcBef>
        <a:spcAft>
          <a:spcPct val="0"/>
        </a:spcAft>
        <a:defRPr sz="3200">
          <a:solidFill>
            <a:schemeClr val="tx2"/>
          </a:solidFill>
          <a:latin typeface="Arial" charset="0"/>
          <a:cs typeface="Arial" charset="0"/>
        </a:defRPr>
      </a:lvl4pPr>
      <a:lvl5pPr algn="l" rtl="0" eaLnBrk="0" fontAlgn="base" hangingPunct="0">
        <a:lnSpc>
          <a:spcPct val="90000"/>
        </a:lnSpc>
        <a:spcBef>
          <a:spcPct val="0"/>
        </a:spcBef>
        <a:spcAft>
          <a:spcPct val="0"/>
        </a:spcAft>
        <a:defRPr sz="3200">
          <a:solidFill>
            <a:schemeClr val="tx2"/>
          </a:solidFill>
          <a:latin typeface="Arial" charset="0"/>
          <a:cs typeface="Arial"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rgbClr val="595959"/>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ippc.int/core-activities/governance/cpm/"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ippc.int/en/core-activities/standards-setting/ispms/#publication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North_American_Plant_Protection_Organization" TargetMode="External"/><Relationship Id="rId3" Type="http://schemas.openxmlformats.org/officeDocument/2006/relationships/hyperlink" Target="https://en.wikipedia.org/w/index.php?title=Asia_and_Pacific_Plant_Protection_Commission&amp;action=edit&amp;redlink=1" TargetMode="External"/><Relationship Id="rId7" Type="http://schemas.openxmlformats.org/officeDocument/2006/relationships/hyperlink" Target="https://en.wikipedia.org/w/index.php?title=Interafrican_Phytosanitary_Council&amp;action=edit&amp;redlink=1" TargetMode="External"/><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hyperlink" Target="https://en.wikipedia.org/wiki/European_and_Mediterranean_Plant_Protection_Organization" TargetMode="External"/><Relationship Id="rId11" Type="http://schemas.openxmlformats.org/officeDocument/2006/relationships/hyperlink" Target="https://en.wikipedia.org/w/index.php?title=Pacific_Plant_Protection_Organization&amp;action=edit&amp;redlink=1" TargetMode="External"/><Relationship Id="rId5" Type="http://schemas.openxmlformats.org/officeDocument/2006/relationships/hyperlink" Target="https://en.wikipedia.org/w/index.php?title=Comit%C3%A9_de_Sanidad_Vegetal_del_Cono_Sur&amp;action=edit&amp;redlink=1" TargetMode="External"/><Relationship Id="rId10" Type="http://schemas.openxmlformats.org/officeDocument/2006/relationships/hyperlink" Target="https://en.wikipedia.org/w/index.php?title=Organismo_Internacional_Regional_de_Sanidad_Agropecuaria&amp;action=edit&amp;redlink=1" TargetMode="External"/><Relationship Id="rId4" Type="http://schemas.openxmlformats.org/officeDocument/2006/relationships/hyperlink" Target="https://en.wikipedia.org/w/index.php?title=Caribbean_Plant_Protection_Commission&amp;action=edit&amp;redlink=1" TargetMode="External"/><Relationship Id="rId9" Type="http://schemas.openxmlformats.org/officeDocument/2006/relationships/hyperlink" Target="https://en.wikipedia.org/w/index.php?title=Near_East_Plant_Protection_Organization&amp;action=edit&amp;redlink=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hyperlink" Target="https://www.ippc.int/static/media/files/publication/en/2019/02/1329129099_ippc_2011-12-01_reformatted.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slide" Target="slide14.xml"/><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slide" Target="slide5.xml"/><Relationship Id="rId16" Type="http://schemas.openxmlformats.org/officeDocument/2006/relationships/image" Target="../media/image49.png"/><Relationship Id="rId20"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slide" Target="slide16.xml"/><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slide" Target="slide7.xml"/><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10.xml"/><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ssets.publishing.service.gov.uk/government/uploads/system/uploads/attachment_data/file/857471/plant-passports-protected-zones.pdf"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forms.office.com/Pages/ResponsePage.aspx?id=UCQKdycCYkyQx044U38RAvJ7GY98IcdOvJfSZ-UDeKFUMDY0M0JQVEJYMVdFWUlHS1NKSktXRlUyMy4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1971675" y="2997200"/>
            <a:ext cx="8351838" cy="1079500"/>
          </a:xfrm>
          <a:extLst>
            <a:ext uri="{909E8E84-426E-40DD-AFC4-6F175D3DCCD1}">
              <a14:hiddenFill xmlns:a14="http://schemas.microsoft.com/office/drawing/2010/main">
                <a:solidFill>
                  <a:srgbClr val="878800"/>
                </a:solidFill>
              </a14:hiddenFill>
            </a:ext>
          </a:extLst>
        </p:spPr>
        <p:txBody>
          <a:bodyPr/>
          <a:lstStyle/>
          <a:p>
            <a:pPr eaLnBrk="1" hangingPunct="1"/>
            <a:r>
              <a:rPr lang="en-GB" altLang="en-US" dirty="0" smtClean="0"/>
              <a:t/>
            </a:r>
            <a:br>
              <a:rPr lang="en-GB" altLang="en-US" dirty="0" smtClean="0"/>
            </a:br>
            <a:r>
              <a:rPr lang="en-GB" altLang="en-US" dirty="0" smtClean="0"/>
              <a:t/>
            </a:r>
            <a:br>
              <a:rPr lang="en-GB" altLang="en-US" dirty="0" smtClean="0"/>
            </a:br>
            <a:r>
              <a:rPr lang="en-GB" altLang="en-US" dirty="0" smtClean="0"/>
              <a:t/>
            </a:r>
            <a:br>
              <a:rPr lang="en-GB" altLang="en-US" dirty="0" smtClean="0"/>
            </a:br>
            <a:r>
              <a:rPr lang="en-GB" altLang="en-US" dirty="0" smtClean="0"/>
              <a:t/>
            </a:r>
            <a:br>
              <a:rPr lang="en-GB" altLang="en-US" dirty="0" smtClean="0"/>
            </a:br>
            <a:r>
              <a:rPr lang="en-GB" altLang="en-US" dirty="0" smtClean="0"/>
              <a:t/>
            </a:r>
            <a:br>
              <a:rPr lang="en-GB" altLang="en-US" dirty="0" smtClean="0"/>
            </a:br>
            <a:r>
              <a:rPr lang="en-GB" altLang="en-US" dirty="0" smtClean="0"/>
              <a:t>Export Training Programme for Plant Health Exports Audited Trader Scheme (PHEATS)</a:t>
            </a:r>
          </a:p>
        </p:txBody>
      </p:sp>
      <p:sp>
        <p:nvSpPr>
          <p:cNvPr id="3" name="Title 1"/>
          <p:cNvSpPr txBox="1">
            <a:spLocks/>
          </p:cNvSpPr>
          <p:nvPr/>
        </p:nvSpPr>
        <p:spPr bwMode="auto">
          <a:xfrm>
            <a:off x="11320292" y="6598508"/>
            <a:ext cx="764618" cy="176642"/>
          </a:xfrm>
          <a:prstGeom prst="rect">
            <a:avLst/>
          </a:prstGeom>
          <a:noFill/>
          <a:ln w="9525">
            <a:noFill/>
            <a:miter lim="800000"/>
            <a:headEnd/>
            <a:tailEnd/>
          </a:ln>
        </p:spPr>
        <p:txBody>
          <a:bodyPr lIns="0" tIns="0" rIns="0" bIns="0"/>
          <a:lstStyle/>
          <a:p>
            <a:pPr fontAlgn="base">
              <a:spcBef>
                <a:spcPct val="0"/>
              </a:spcBef>
              <a:spcAft>
                <a:spcPct val="0"/>
              </a:spcAft>
              <a:defRPr/>
            </a:pPr>
            <a:r>
              <a:rPr lang="en-GB" sz="1000" dirty="0" smtClean="0">
                <a:solidFill>
                  <a:schemeClr val="bg1"/>
                </a:solidFill>
                <a:latin typeface="Arial" charset="0"/>
                <a:cs typeface="Arial" charset="0"/>
              </a:rPr>
              <a:t>V1 Dec 2020</a:t>
            </a:r>
            <a:endParaRPr lang="en-GB" sz="1000" dirty="0">
              <a:solidFill>
                <a:schemeClr val="bg1"/>
              </a:solidFill>
              <a:latin typeface="Arial" charset="0"/>
              <a:cs typeface="Arial" charset="0"/>
            </a:endParaRPr>
          </a:p>
        </p:txBody>
      </p:sp>
    </p:spTree>
    <p:extLst>
      <p:ext uri="{BB962C8B-B14F-4D97-AF65-F5344CB8AC3E}">
        <p14:creationId xmlns:p14="http://schemas.microsoft.com/office/powerpoint/2010/main" val="3238977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ubtitle 2"/>
          <p:cNvSpPr txBox="1">
            <a:spLocks/>
          </p:cNvSpPr>
          <p:nvPr/>
        </p:nvSpPr>
        <p:spPr bwMode="auto">
          <a:xfrm>
            <a:off x="4835047" y="2465904"/>
            <a:ext cx="1944687"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spcAft>
                <a:spcPct val="0"/>
              </a:spcAft>
              <a:buFont typeface="Arial" panose="020B0604020202020204" pitchFamily="34" charset="0"/>
              <a:buNone/>
            </a:pPr>
            <a:r>
              <a:rPr lang="en-GB" altLang="en-US" sz="2400" dirty="0">
                <a:solidFill>
                  <a:srgbClr val="00B050"/>
                </a:solidFill>
              </a:rPr>
              <a:t>Increased global trade</a:t>
            </a:r>
          </a:p>
        </p:txBody>
      </p:sp>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298" y="1956132"/>
            <a:ext cx="4108450"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containership-generations.gif"/>
          <p:cNvPicPr>
            <a:picLocks noChangeAspect="1"/>
          </p:cNvPicPr>
          <p:nvPr/>
        </p:nvPicPr>
        <p:blipFill>
          <a:blip r:embed="rId4">
            <a:extLst>
              <a:ext uri="{28A0092B-C50C-407E-A947-70E740481C1C}">
                <a14:useLocalDpi xmlns:a14="http://schemas.microsoft.com/office/drawing/2010/main" val="0"/>
              </a:ext>
            </a:extLst>
          </a:blip>
          <a:srcRect r="26607"/>
          <a:stretch>
            <a:fillRect/>
          </a:stretch>
        </p:blipFill>
        <p:spPr bwMode="auto">
          <a:xfrm>
            <a:off x="7385753" y="1208494"/>
            <a:ext cx="426878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p:cNvSpPr>
            <a:spLocks noChangeArrowheads="1"/>
          </p:cNvSpPr>
          <p:nvPr/>
        </p:nvSpPr>
        <p:spPr bwMode="auto">
          <a:xfrm>
            <a:off x="6683375" y="6581776"/>
            <a:ext cx="379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r>
              <a:rPr lang="en-GB" altLang="en-US" sz="1200" i="0" dirty="0">
                <a:solidFill>
                  <a:prstClr val="black">
                    <a:lumMod val="95000"/>
                    <a:lumOff val="5000"/>
                  </a:prstClr>
                </a:solidFill>
                <a:cs typeface="Arial" panose="020B0604020202020204" pitchFamily="34" charset="0"/>
              </a:rPr>
              <a:t>Source: adapted from </a:t>
            </a:r>
            <a:r>
              <a:rPr lang="en-GB" altLang="en-US" sz="1200" i="0" dirty="0" err="1">
                <a:solidFill>
                  <a:prstClr val="black">
                    <a:lumMod val="95000"/>
                    <a:lumOff val="5000"/>
                  </a:prstClr>
                </a:solidFill>
                <a:cs typeface="Arial" panose="020B0604020202020204" pitchFamily="34" charset="0"/>
              </a:rPr>
              <a:t>Rodrigue</a:t>
            </a:r>
            <a:r>
              <a:rPr lang="en-GB" altLang="en-US" sz="1200" i="0" dirty="0">
                <a:solidFill>
                  <a:prstClr val="black">
                    <a:lumMod val="95000"/>
                    <a:lumOff val="5000"/>
                  </a:prstClr>
                </a:solidFill>
                <a:cs typeface="Arial" panose="020B0604020202020204" pitchFamily="34" charset="0"/>
              </a:rPr>
              <a:t> </a:t>
            </a:r>
            <a:r>
              <a:rPr lang="en-GB" altLang="en-US" sz="1200" dirty="0">
                <a:solidFill>
                  <a:prstClr val="black">
                    <a:lumMod val="95000"/>
                    <a:lumOff val="5000"/>
                  </a:prstClr>
                </a:solidFill>
                <a:cs typeface="Arial" panose="020B0604020202020204" pitchFamily="34" charset="0"/>
              </a:rPr>
              <a:t>et al</a:t>
            </a:r>
            <a:r>
              <a:rPr lang="en-GB" altLang="en-US" sz="1200" i="0" dirty="0">
                <a:solidFill>
                  <a:prstClr val="black">
                    <a:lumMod val="95000"/>
                    <a:lumOff val="5000"/>
                  </a:prstClr>
                </a:solidFill>
                <a:cs typeface="Arial" panose="020B0604020202020204" pitchFamily="34" charset="0"/>
              </a:rPr>
              <a:t>., 2006</a:t>
            </a:r>
          </a:p>
        </p:txBody>
      </p:sp>
    </p:spTree>
    <p:extLst>
      <p:ext uri="{BB962C8B-B14F-4D97-AF65-F5344CB8AC3E}">
        <p14:creationId xmlns:p14="http://schemas.microsoft.com/office/powerpoint/2010/main" val="2916830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p:nvPr>
        </p:nvSpPr>
        <p:spPr>
          <a:xfrm>
            <a:off x="555625" y="1015894"/>
            <a:ext cx="6081713" cy="1216025"/>
          </a:xfrm>
        </p:spPr>
        <p:txBody>
          <a:bodyPr/>
          <a:lstStyle/>
          <a:p>
            <a:r>
              <a:rPr lang="en-GB" altLang="en-US" dirty="0" smtClean="0"/>
              <a:t>Pathway networks</a:t>
            </a:r>
          </a:p>
        </p:txBody>
      </p:sp>
      <p:sp>
        <p:nvSpPr>
          <p:cNvPr id="57347" name="Subtitle 2"/>
          <p:cNvSpPr>
            <a:spLocks noGrp="1"/>
          </p:cNvSpPr>
          <p:nvPr>
            <p:ph type="subTitle" idx="1"/>
          </p:nvPr>
        </p:nvSpPr>
        <p:spPr>
          <a:xfrm>
            <a:off x="998871" y="3082386"/>
            <a:ext cx="2945808" cy="1701800"/>
          </a:xfrm>
        </p:spPr>
        <p:txBody>
          <a:bodyPr/>
          <a:lstStyle/>
          <a:p>
            <a:r>
              <a:rPr lang="en-GB" altLang="en-US" sz="2000" dirty="0">
                <a:solidFill>
                  <a:srgbClr val="595959"/>
                </a:solidFill>
                <a:latin typeface="Arial" charset="0"/>
                <a:cs typeface="Arial" charset="0"/>
              </a:rPr>
              <a:t>European horticultural trade network</a:t>
            </a:r>
          </a:p>
        </p:txBody>
      </p:sp>
      <p:grpSp>
        <p:nvGrpSpPr>
          <p:cNvPr id="57348" name="Group 6"/>
          <p:cNvGrpSpPr>
            <a:grpSpLocks/>
          </p:cNvGrpSpPr>
          <p:nvPr/>
        </p:nvGrpSpPr>
        <p:grpSpPr bwMode="auto">
          <a:xfrm>
            <a:off x="5074905" y="2120937"/>
            <a:ext cx="5854700" cy="4032250"/>
            <a:chOff x="1125538" y="1844452"/>
            <a:chExt cx="6183312" cy="4464273"/>
          </a:xfrm>
        </p:grpSpPr>
        <p:pic>
          <p:nvPicPr>
            <p:cNvPr id="573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38" y="1946275"/>
              <a:ext cx="603885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51" name="Group 10"/>
            <p:cNvGrpSpPr>
              <a:grpSpLocks/>
            </p:cNvGrpSpPr>
            <p:nvPr/>
          </p:nvGrpSpPr>
          <p:grpSpPr bwMode="auto">
            <a:xfrm>
              <a:off x="2484438" y="1844452"/>
              <a:ext cx="4824412" cy="3960812"/>
              <a:chOff x="2483558" y="1773216"/>
              <a:chExt cx="4824629" cy="3959483"/>
            </a:xfrm>
          </p:grpSpPr>
          <p:sp>
            <p:nvSpPr>
              <p:cNvPr id="57352" name="Oval 5"/>
              <p:cNvSpPr>
                <a:spLocks noChangeArrowheads="1"/>
              </p:cNvSpPr>
              <p:nvPr/>
            </p:nvSpPr>
            <p:spPr bwMode="auto">
              <a:xfrm>
                <a:off x="2483558" y="5372746"/>
                <a:ext cx="1224136" cy="288032"/>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lnSpc>
                    <a:spcPct val="100000"/>
                  </a:lnSpc>
                  <a:spcBef>
                    <a:spcPct val="0"/>
                  </a:spcBef>
                  <a:spcAft>
                    <a:spcPct val="0"/>
                  </a:spcAft>
                  <a:buFontTx/>
                  <a:buNone/>
                </a:pPr>
                <a:endParaRPr lang="en-US" altLang="en-US" sz="7600">
                  <a:solidFill>
                    <a:srgbClr val="FFD624"/>
                  </a:solidFill>
                  <a:latin typeface="Verdana" panose="020B0604030504040204" pitchFamily="34" charset="0"/>
                </a:endParaRPr>
              </a:p>
            </p:txBody>
          </p:sp>
          <p:sp>
            <p:nvSpPr>
              <p:cNvPr id="57353" name="Oval 6"/>
              <p:cNvSpPr>
                <a:spLocks noChangeArrowheads="1"/>
              </p:cNvSpPr>
              <p:nvPr/>
            </p:nvSpPr>
            <p:spPr bwMode="auto">
              <a:xfrm>
                <a:off x="3419670" y="1773216"/>
                <a:ext cx="576064" cy="43204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lnSpc>
                    <a:spcPct val="100000"/>
                  </a:lnSpc>
                  <a:spcBef>
                    <a:spcPct val="0"/>
                  </a:spcBef>
                  <a:spcAft>
                    <a:spcPct val="0"/>
                  </a:spcAft>
                  <a:buFontTx/>
                  <a:buNone/>
                </a:pPr>
                <a:endParaRPr lang="en-US" altLang="en-US" sz="7600">
                  <a:solidFill>
                    <a:srgbClr val="FFD624"/>
                  </a:solidFill>
                  <a:latin typeface="Verdana" panose="020B0604030504040204" pitchFamily="34" charset="0"/>
                </a:endParaRPr>
              </a:p>
            </p:txBody>
          </p:sp>
          <p:sp>
            <p:nvSpPr>
              <p:cNvPr id="57354" name="Oval 7"/>
              <p:cNvSpPr>
                <a:spLocks noChangeArrowheads="1"/>
              </p:cNvSpPr>
              <p:nvPr/>
            </p:nvSpPr>
            <p:spPr bwMode="auto">
              <a:xfrm>
                <a:off x="6156059" y="3932935"/>
                <a:ext cx="1152128" cy="648072"/>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lnSpc>
                    <a:spcPct val="100000"/>
                  </a:lnSpc>
                  <a:spcBef>
                    <a:spcPct val="0"/>
                  </a:spcBef>
                  <a:spcAft>
                    <a:spcPct val="0"/>
                  </a:spcAft>
                  <a:buFontTx/>
                  <a:buNone/>
                </a:pPr>
                <a:endParaRPr lang="en-US" altLang="en-US" sz="7600">
                  <a:solidFill>
                    <a:srgbClr val="FFD624"/>
                  </a:solidFill>
                  <a:latin typeface="Verdana" panose="020B0604030504040204" pitchFamily="34" charset="0"/>
                </a:endParaRPr>
              </a:p>
            </p:txBody>
          </p:sp>
          <p:sp>
            <p:nvSpPr>
              <p:cNvPr id="57355" name="Oval 8"/>
              <p:cNvSpPr>
                <a:spLocks noChangeArrowheads="1"/>
              </p:cNvSpPr>
              <p:nvPr/>
            </p:nvSpPr>
            <p:spPr bwMode="auto">
              <a:xfrm>
                <a:off x="4787866" y="1989189"/>
                <a:ext cx="936104" cy="27964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lnSpc>
                    <a:spcPct val="100000"/>
                  </a:lnSpc>
                  <a:spcBef>
                    <a:spcPct val="0"/>
                  </a:spcBef>
                  <a:spcAft>
                    <a:spcPct val="0"/>
                  </a:spcAft>
                  <a:buFontTx/>
                  <a:buNone/>
                </a:pPr>
                <a:endParaRPr lang="en-US" altLang="en-US" sz="7600">
                  <a:solidFill>
                    <a:srgbClr val="FFD624"/>
                  </a:solidFill>
                  <a:latin typeface="Verdana" panose="020B0604030504040204" pitchFamily="34" charset="0"/>
                </a:endParaRPr>
              </a:p>
            </p:txBody>
          </p:sp>
          <p:sp>
            <p:nvSpPr>
              <p:cNvPr id="57356" name="Oval 9"/>
              <p:cNvSpPr>
                <a:spLocks noChangeArrowheads="1"/>
              </p:cNvSpPr>
              <p:nvPr/>
            </p:nvSpPr>
            <p:spPr bwMode="auto">
              <a:xfrm>
                <a:off x="4787855" y="5372659"/>
                <a:ext cx="576064" cy="36004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lnSpc>
                    <a:spcPct val="100000"/>
                  </a:lnSpc>
                  <a:spcBef>
                    <a:spcPct val="0"/>
                  </a:spcBef>
                  <a:spcAft>
                    <a:spcPct val="0"/>
                  </a:spcAft>
                  <a:buFontTx/>
                  <a:buNone/>
                </a:pPr>
                <a:endParaRPr lang="en-US" altLang="en-US" sz="7600">
                  <a:solidFill>
                    <a:srgbClr val="FFD624"/>
                  </a:solidFill>
                  <a:latin typeface="Verdana" panose="020B0604030504040204" pitchFamily="34" charset="0"/>
                </a:endParaRPr>
              </a:p>
            </p:txBody>
          </p:sp>
        </p:grpSp>
      </p:grpSp>
      <p:sp>
        <p:nvSpPr>
          <p:cNvPr id="12" name="Rectangle 2"/>
          <p:cNvSpPr>
            <a:spLocks noChangeArrowheads="1"/>
          </p:cNvSpPr>
          <p:nvPr/>
        </p:nvSpPr>
        <p:spPr bwMode="auto">
          <a:xfrm>
            <a:off x="1524001" y="6505576"/>
            <a:ext cx="41449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ClrTx/>
              <a:buFontTx/>
              <a:buNone/>
              <a:defRPr/>
            </a:pPr>
            <a:r>
              <a:rPr lang="en-GB" altLang="en-US" sz="1200" i="0" dirty="0">
                <a:solidFill>
                  <a:prstClr val="black">
                    <a:lumMod val="95000"/>
                    <a:lumOff val="5000"/>
                  </a:prstClr>
                </a:solidFill>
                <a:cs typeface="Arial" panose="020B0604020202020204" pitchFamily="34" charset="0"/>
              </a:rPr>
              <a:t>Source: Scientia </a:t>
            </a:r>
            <a:r>
              <a:rPr lang="en-GB" altLang="en-US" sz="1200" i="0" dirty="0" err="1">
                <a:solidFill>
                  <a:prstClr val="black">
                    <a:lumMod val="95000"/>
                    <a:lumOff val="5000"/>
                  </a:prstClr>
                </a:solidFill>
                <a:cs typeface="Arial" panose="020B0604020202020204" pitchFamily="34" charset="0"/>
              </a:rPr>
              <a:t>Horticulturae</a:t>
            </a:r>
            <a:r>
              <a:rPr lang="en-GB" altLang="en-US" sz="1200" i="0" dirty="0">
                <a:solidFill>
                  <a:prstClr val="black">
                    <a:lumMod val="95000"/>
                    <a:lumOff val="5000"/>
                  </a:prstClr>
                </a:solidFill>
                <a:cs typeface="Arial" panose="020B0604020202020204" pitchFamily="34" charset="0"/>
              </a:rPr>
              <a:t>  (2010) 125, 1–15</a:t>
            </a:r>
          </a:p>
        </p:txBody>
      </p:sp>
    </p:spTree>
    <p:extLst>
      <p:ext uri="{BB962C8B-B14F-4D97-AF65-F5344CB8AC3E}">
        <p14:creationId xmlns:p14="http://schemas.microsoft.com/office/powerpoint/2010/main" val="600595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924" y="686116"/>
            <a:ext cx="3089275" cy="187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395" name="Title 1"/>
          <p:cNvSpPr>
            <a:spLocks noGrp="1"/>
          </p:cNvSpPr>
          <p:nvPr>
            <p:ph type="ctrTitle"/>
          </p:nvPr>
        </p:nvSpPr>
        <p:spPr>
          <a:xfrm>
            <a:off x="393406" y="1621947"/>
            <a:ext cx="7654114" cy="1216025"/>
          </a:xfrm>
        </p:spPr>
        <p:txBody>
          <a:bodyPr/>
          <a:lstStyle/>
          <a:p>
            <a:r>
              <a:rPr lang="en-GB" altLang="en-US" dirty="0" smtClean="0"/>
              <a:t>Changing volumes of trade</a:t>
            </a:r>
            <a:br>
              <a:rPr lang="en-GB" altLang="en-US" dirty="0" smtClean="0"/>
            </a:br>
            <a:r>
              <a:rPr lang="en-GB" altLang="en-US" dirty="0" err="1" smtClean="0"/>
              <a:t>eg</a:t>
            </a:r>
            <a:r>
              <a:rPr lang="en-GB" altLang="en-US" dirty="0" smtClean="0"/>
              <a:t>: cut flowers</a:t>
            </a:r>
          </a:p>
        </p:txBody>
      </p:sp>
      <p:sp>
        <p:nvSpPr>
          <p:cNvPr id="4" name="Rectangle 3"/>
          <p:cNvSpPr txBox="1">
            <a:spLocks noChangeArrowheads="1"/>
          </p:cNvSpPr>
          <p:nvPr/>
        </p:nvSpPr>
        <p:spPr bwMode="auto">
          <a:xfrm>
            <a:off x="186920" y="3043274"/>
            <a:ext cx="8416925"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bg1"/>
              </a:buClr>
              <a:buChar char="•"/>
              <a:defRPr sz="2800" i="1">
                <a:solidFill>
                  <a:schemeClr val="bg2">
                    <a:lumMod val="50000"/>
                  </a:schemeClr>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400" b="1">
                <a:solidFill>
                  <a:schemeClr val="bg2">
                    <a:lumMod val="50000"/>
                  </a:schemeClr>
                </a:solidFill>
                <a:latin typeface="+mn-lt"/>
              </a:defRPr>
            </a:lvl2pPr>
            <a:lvl3pPr marL="1143000" indent="-228600" algn="l" rtl="0" eaLnBrk="0" fontAlgn="base" hangingPunct="0">
              <a:spcBef>
                <a:spcPct val="20000"/>
              </a:spcBef>
              <a:spcAft>
                <a:spcPct val="0"/>
              </a:spcAft>
              <a:defRPr sz="2000">
                <a:solidFill>
                  <a:schemeClr val="bg2">
                    <a:lumMod val="50000"/>
                  </a:schemeClr>
                </a:solidFill>
                <a:latin typeface="+mn-lt"/>
              </a:defRPr>
            </a:lvl3pPr>
            <a:lvl4pPr marL="1600200" indent="-228600" algn="l" rtl="0" eaLnBrk="0" fontAlgn="base" hangingPunct="0">
              <a:spcBef>
                <a:spcPct val="20000"/>
              </a:spcBef>
              <a:spcAft>
                <a:spcPct val="0"/>
              </a:spcAft>
              <a:buChar char="–"/>
              <a:defRPr sz="1800">
                <a:solidFill>
                  <a:schemeClr val="bg2">
                    <a:lumMod val="50000"/>
                  </a:schemeClr>
                </a:solidFill>
                <a:latin typeface="Arial" charset="0"/>
              </a:defRPr>
            </a:lvl4pPr>
            <a:lvl5pPr marL="2057400" indent="-228600" algn="l" rtl="0" eaLnBrk="0" fontAlgn="base" hangingPunct="0">
              <a:spcBef>
                <a:spcPct val="20000"/>
              </a:spcBef>
              <a:spcAft>
                <a:spcPct val="0"/>
              </a:spcAft>
              <a:buChar char="»"/>
              <a:defRPr sz="1800">
                <a:solidFill>
                  <a:schemeClr val="bg2">
                    <a:lumMod val="50000"/>
                  </a:schemeClr>
                </a:solidFill>
                <a:latin typeface="Arial" charset="0"/>
              </a:defRPr>
            </a:lvl5pPr>
            <a:lvl6pPr marL="2514600" indent="-228600" algn="l" rtl="0" fontAlgn="base">
              <a:spcBef>
                <a:spcPct val="20000"/>
              </a:spcBef>
              <a:spcAft>
                <a:spcPct val="0"/>
              </a:spcAft>
              <a:buChar char="»"/>
              <a:defRPr sz="1800">
                <a:solidFill>
                  <a:schemeClr val="tx1"/>
                </a:solidFill>
                <a:latin typeface="Arial" charset="0"/>
              </a:defRPr>
            </a:lvl6pPr>
            <a:lvl7pPr marL="2971800" indent="-228600" algn="l" rtl="0" fontAlgn="base">
              <a:spcBef>
                <a:spcPct val="20000"/>
              </a:spcBef>
              <a:spcAft>
                <a:spcPct val="0"/>
              </a:spcAft>
              <a:buChar char="»"/>
              <a:defRPr sz="1800">
                <a:solidFill>
                  <a:schemeClr val="tx1"/>
                </a:solidFill>
                <a:latin typeface="Arial" charset="0"/>
              </a:defRPr>
            </a:lvl7pPr>
            <a:lvl8pPr marL="3429000" indent="-228600" algn="l" rtl="0" fontAlgn="base">
              <a:spcBef>
                <a:spcPct val="20000"/>
              </a:spcBef>
              <a:spcAft>
                <a:spcPct val="0"/>
              </a:spcAft>
              <a:buChar char="»"/>
              <a:defRPr sz="1800">
                <a:solidFill>
                  <a:schemeClr val="tx1"/>
                </a:solidFill>
                <a:latin typeface="Arial" charset="0"/>
              </a:defRPr>
            </a:lvl8pPr>
            <a:lvl9pPr marL="3886200" indent="-228600" algn="l" rtl="0" fontAlgn="base">
              <a:spcBef>
                <a:spcPct val="20000"/>
              </a:spcBef>
              <a:spcAft>
                <a:spcPct val="0"/>
              </a:spcAft>
              <a:buChar char="»"/>
              <a:defRPr sz="1800">
                <a:solidFill>
                  <a:schemeClr val="tx1"/>
                </a:solidFill>
                <a:latin typeface="Arial" charset="0"/>
              </a:defRPr>
            </a:lvl9pPr>
          </a:lstStyle>
          <a:p>
            <a:pPr>
              <a:lnSpc>
                <a:spcPct val="90000"/>
              </a:lnSpc>
              <a:buClr>
                <a:srgbClr val="FFFFFF"/>
              </a:buClr>
              <a:defRPr/>
            </a:pPr>
            <a:r>
              <a:rPr lang="en-US" altLang="en-US" sz="2400" i="0" kern="0" dirty="0">
                <a:solidFill>
                  <a:srgbClr val="000000"/>
                </a:solidFill>
              </a:rPr>
              <a:t>UK imports of cut flowers (CN 0603 1080/ 0603 1990)</a:t>
            </a:r>
          </a:p>
          <a:p>
            <a:pPr lvl="1">
              <a:lnSpc>
                <a:spcPct val="90000"/>
              </a:lnSpc>
              <a:buClr>
                <a:srgbClr val="336600"/>
              </a:buClr>
              <a:defRPr/>
            </a:pPr>
            <a:r>
              <a:rPr lang="en-US" altLang="en-US" b="0" kern="0" dirty="0">
                <a:solidFill>
                  <a:srgbClr val="000000"/>
                </a:solidFill>
                <a:cs typeface="Arial" panose="020B0604020202020204" pitchFamily="34" charset="0"/>
              </a:rPr>
              <a:t>2000     46,364 </a:t>
            </a:r>
            <a:r>
              <a:rPr lang="en-US" altLang="en-US" b="0" kern="0" dirty="0" err="1">
                <a:solidFill>
                  <a:srgbClr val="000000"/>
                </a:solidFill>
                <a:cs typeface="Arial" panose="020B0604020202020204" pitchFamily="34" charset="0"/>
              </a:rPr>
              <a:t>tonnes</a:t>
            </a:r>
            <a:r>
              <a:rPr lang="en-US" altLang="en-US" b="0" kern="0" dirty="0">
                <a:solidFill>
                  <a:srgbClr val="000000"/>
                </a:solidFill>
                <a:cs typeface="Arial" panose="020B0604020202020204" pitchFamily="34" charset="0"/>
              </a:rPr>
              <a:t>   26 countries  </a:t>
            </a:r>
          </a:p>
          <a:p>
            <a:pPr lvl="1">
              <a:lnSpc>
                <a:spcPct val="90000"/>
              </a:lnSpc>
              <a:buClr>
                <a:srgbClr val="336600"/>
              </a:buClr>
              <a:defRPr/>
            </a:pPr>
            <a:r>
              <a:rPr lang="en-US" altLang="en-US" b="0" kern="0" dirty="0">
                <a:solidFill>
                  <a:srgbClr val="000000"/>
                </a:solidFill>
                <a:cs typeface="Arial" panose="020B0604020202020204" pitchFamily="34" charset="0"/>
              </a:rPr>
              <a:t>2005     68,449 </a:t>
            </a:r>
            <a:r>
              <a:rPr lang="en-US" altLang="en-US" b="0" kern="0" dirty="0" err="1">
                <a:solidFill>
                  <a:srgbClr val="000000"/>
                </a:solidFill>
                <a:cs typeface="Arial" panose="020B0604020202020204" pitchFamily="34" charset="0"/>
              </a:rPr>
              <a:t>tonnes</a:t>
            </a:r>
            <a:r>
              <a:rPr lang="en-US" altLang="en-US" b="0" kern="0" dirty="0">
                <a:solidFill>
                  <a:srgbClr val="000000"/>
                </a:solidFill>
                <a:cs typeface="Arial" panose="020B0604020202020204" pitchFamily="34" charset="0"/>
              </a:rPr>
              <a:t>   39 countries</a:t>
            </a:r>
          </a:p>
          <a:p>
            <a:pPr marL="457200" lvl="1" indent="0">
              <a:lnSpc>
                <a:spcPct val="90000"/>
              </a:lnSpc>
              <a:buClr>
                <a:srgbClr val="336600"/>
              </a:buClr>
              <a:buNone/>
              <a:defRPr/>
            </a:pPr>
            <a:endParaRPr lang="en-GB" altLang="en-US" b="0" kern="0" dirty="0">
              <a:solidFill>
                <a:srgbClr val="000000"/>
              </a:solidFill>
              <a:cs typeface="Arial" charset="0"/>
            </a:endParaRPr>
          </a:p>
          <a:p>
            <a:pPr marL="457200" lvl="1" indent="0">
              <a:lnSpc>
                <a:spcPct val="90000"/>
              </a:lnSpc>
              <a:buClr>
                <a:srgbClr val="336600"/>
              </a:buClr>
              <a:buNone/>
              <a:defRPr/>
            </a:pPr>
            <a:r>
              <a:rPr lang="en-GB" altLang="en-US" b="0" kern="0" dirty="0">
                <a:solidFill>
                  <a:srgbClr val="000000"/>
                </a:solidFill>
                <a:cs typeface="Arial" charset="0"/>
              </a:rPr>
              <a:t>New country sources in 2005</a:t>
            </a:r>
          </a:p>
          <a:p>
            <a:pPr lvl="1">
              <a:lnSpc>
                <a:spcPct val="90000"/>
              </a:lnSpc>
              <a:buClr>
                <a:srgbClr val="336600"/>
              </a:buClr>
              <a:defRPr/>
            </a:pPr>
            <a:r>
              <a:rPr lang="en-GB" altLang="en-US" b="0" kern="0" dirty="0">
                <a:solidFill>
                  <a:srgbClr val="000000"/>
                </a:solidFill>
                <a:cs typeface="Arial" charset="0"/>
              </a:rPr>
              <a:t>Austria, Brazil, Chile, Cote D'Ivoire, Ethiopia, India, Malaysia, Poland, Saudi Arabia, Sri Lanka, Taiwan, Uganda, Zambia</a:t>
            </a:r>
            <a:endParaRPr lang="en-CA" altLang="en-US" b="0" kern="0" dirty="0">
              <a:solidFill>
                <a:srgbClr val="000000"/>
              </a:solidFill>
              <a:cs typeface="Arial" charset="0"/>
            </a:endParaRPr>
          </a:p>
        </p:txBody>
      </p:sp>
    </p:spTree>
    <p:extLst>
      <p:ext uri="{BB962C8B-B14F-4D97-AF65-F5344CB8AC3E}">
        <p14:creationId xmlns:p14="http://schemas.microsoft.com/office/powerpoint/2010/main" val="14780953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5546" y="1457325"/>
            <a:ext cx="8684055" cy="1644650"/>
          </a:xfrm>
        </p:spPr>
        <p:txBody>
          <a:bodyPr/>
          <a:lstStyle/>
          <a:p>
            <a:pPr marL="0" indent="0">
              <a:lnSpc>
                <a:spcPct val="100000"/>
              </a:lnSpc>
              <a:buNone/>
              <a:defRPr/>
            </a:pPr>
            <a:r>
              <a:rPr lang="en-GB" dirty="0">
                <a:latin typeface="Arial" charset="0"/>
                <a:cs typeface="Arial" charset="0"/>
              </a:rPr>
              <a:t>Therefore there is a need to balance trade vs protection from pests. Depending on the level of risk they pose, the movement of plants and plant products may be:</a:t>
            </a:r>
          </a:p>
          <a:p>
            <a:pPr marL="224314" indent="-215265">
              <a:lnSpc>
                <a:spcPct val="100000"/>
              </a:lnSpc>
              <a:spcBef>
                <a:spcPts val="810"/>
              </a:spcBef>
              <a:buFont typeface="Arial"/>
              <a:buChar char="•"/>
              <a:tabLst>
                <a:tab pos="224314" algn="l"/>
                <a:tab pos="224790" algn="l"/>
              </a:tabLst>
              <a:defRPr/>
            </a:pPr>
            <a:r>
              <a:rPr lang="en-GB" dirty="0">
                <a:latin typeface="Arial" charset="0"/>
                <a:cs typeface="Arial" charset="0"/>
              </a:rPr>
              <a:t>Prohibited: e.g. seed potatoes from certain third countries and soil</a:t>
            </a:r>
          </a:p>
          <a:p>
            <a:pPr marL="224314" indent="-215265">
              <a:lnSpc>
                <a:spcPct val="100000"/>
              </a:lnSpc>
              <a:spcBef>
                <a:spcPts val="810"/>
              </a:spcBef>
              <a:buFont typeface="Arial"/>
              <a:buChar char="•"/>
              <a:tabLst>
                <a:tab pos="224314" algn="l"/>
                <a:tab pos="224790" algn="l"/>
              </a:tabLst>
              <a:defRPr/>
            </a:pPr>
            <a:r>
              <a:rPr lang="en-GB" dirty="0">
                <a:latin typeface="Arial" charset="0"/>
                <a:cs typeface="Arial" charset="0"/>
              </a:rPr>
              <a:t>Controlled: e.g. all plants, most plant products, some seeds</a:t>
            </a:r>
          </a:p>
          <a:p>
            <a:pPr marL="224314" indent="-215265">
              <a:lnSpc>
                <a:spcPct val="100000"/>
              </a:lnSpc>
              <a:spcBef>
                <a:spcPts val="810"/>
              </a:spcBef>
              <a:buFont typeface="Arial"/>
              <a:buChar char="•"/>
              <a:tabLst>
                <a:tab pos="224314" algn="l"/>
                <a:tab pos="224790" algn="l"/>
              </a:tabLst>
              <a:defRPr/>
            </a:pPr>
            <a:r>
              <a:rPr lang="en-GB" dirty="0">
                <a:latin typeface="Arial" charset="0"/>
                <a:cs typeface="Arial" charset="0"/>
              </a:rPr>
              <a:t>Unrestricted: e.g. bananas and pineapples, canned and frozen </a:t>
            </a:r>
            <a:r>
              <a:rPr lang="en-GB" dirty="0" smtClean="0">
                <a:latin typeface="Arial" charset="0"/>
                <a:cs typeface="Arial" charset="0"/>
              </a:rPr>
              <a:t>veg</a:t>
            </a:r>
          </a:p>
          <a:p>
            <a:pPr marL="9049" indent="0">
              <a:lnSpc>
                <a:spcPct val="100000"/>
              </a:lnSpc>
              <a:spcBef>
                <a:spcPts val="810"/>
              </a:spcBef>
              <a:buNone/>
              <a:tabLst>
                <a:tab pos="224314" algn="l"/>
                <a:tab pos="224790" algn="l"/>
              </a:tabLst>
              <a:defRPr/>
            </a:pPr>
            <a:r>
              <a:rPr lang="en-GB" dirty="0" smtClean="0">
                <a:latin typeface="Arial" charset="0"/>
                <a:cs typeface="Arial" charset="0"/>
              </a:rPr>
              <a:t>A third country is a country that is not part of Great Britain</a:t>
            </a:r>
          </a:p>
          <a:p>
            <a:pPr marL="9049" indent="0">
              <a:lnSpc>
                <a:spcPct val="100000"/>
              </a:lnSpc>
              <a:spcBef>
                <a:spcPts val="810"/>
              </a:spcBef>
              <a:buNone/>
              <a:tabLst>
                <a:tab pos="224314" algn="l"/>
                <a:tab pos="224790" algn="l"/>
              </a:tabLst>
              <a:defRPr/>
            </a:pPr>
            <a:r>
              <a:rPr lang="en-GB" dirty="0" smtClean="0">
                <a:latin typeface="Arial" charset="0"/>
                <a:cs typeface="Arial" charset="0"/>
              </a:rPr>
              <a:t>An importing country may require exporting countries to meet certain requirements such as Pest Free Areas (PFAs).</a:t>
            </a:r>
          </a:p>
          <a:p>
            <a:pPr marL="9049" indent="0">
              <a:lnSpc>
                <a:spcPct val="100000"/>
              </a:lnSpc>
              <a:spcBef>
                <a:spcPts val="810"/>
              </a:spcBef>
              <a:buNone/>
              <a:tabLst>
                <a:tab pos="224314" algn="l"/>
                <a:tab pos="224790" algn="l"/>
              </a:tabLst>
              <a:defRPr/>
            </a:pPr>
            <a:endParaRPr lang="en-GB" dirty="0">
              <a:latin typeface="Arial" charset="0"/>
              <a:cs typeface="Arial" charset="0"/>
            </a:endParaRPr>
          </a:p>
          <a:p>
            <a:pPr>
              <a:defRPr/>
            </a:pPr>
            <a:endParaRPr lang="en-GB" dirty="0"/>
          </a:p>
        </p:txBody>
      </p:sp>
      <p:sp>
        <p:nvSpPr>
          <p:cNvPr id="4" name="object 2"/>
          <p:cNvSpPr txBox="1">
            <a:spLocks noGrp="1"/>
          </p:cNvSpPr>
          <p:nvPr>
            <p:ph type="title"/>
          </p:nvPr>
        </p:nvSpPr>
        <p:spPr>
          <a:xfrm>
            <a:off x="3863976" y="182564"/>
            <a:ext cx="3878263" cy="993775"/>
          </a:xfrm>
        </p:spPr>
        <p:txBody>
          <a:bodyPr vert="horz" wrap="square" lIns="0" tIns="9525" rIns="0" bIns="0" numCol="1" rtlCol="0" anchor="t" anchorCtr="0" compatLnSpc="1">
            <a:prstTxWarp prst="textNoShape">
              <a:avLst/>
            </a:prstTxWarp>
            <a:spAutoFit/>
          </a:bodyPr>
          <a:lstStyle/>
          <a:p>
            <a:pPr marL="9525" algn="ctr">
              <a:lnSpc>
                <a:spcPct val="100000"/>
              </a:lnSpc>
              <a:spcBef>
                <a:spcPts val="75"/>
              </a:spcBef>
              <a:defRPr/>
            </a:pPr>
            <a:r>
              <a:rPr spc="-4" dirty="0"/>
              <a:t>Plant health </a:t>
            </a:r>
            <a:r>
              <a:rPr spc="-8" dirty="0"/>
              <a:t>is </a:t>
            </a:r>
            <a:r>
              <a:rPr dirty="0"/>
              <a:t>a </a:t>
            </a:r>
            <a:r>
              <a:rPr spc="-4" dirty="0"/>
              <a:t>global</a:t>
            </a:r>
            <a:r>
              <a:rPr spc="-30" dirty="0"/>
              <a:t> </a:t>
            </a:r>
            <a:r>
              <a:rPr dirty="0"/>
              <a:t>issue</a:t>
            </a:r>
          </a:p>
        </p:txBody>
      </p:sp>
      <p:pic>
        <p:nvPicPr>
          <p:cNvPr id="28676" name="Picture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7743" y="4888306"/>
            <a:ext cx="2099339" cy="118190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77747" y="4282261"/>
            <a:ext cx="1285875" cy="17129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8678"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926" y="4891088"/>
            <a:ext cx="1689475" cy="126682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14"/>
          <p:cNvPicPr>
            <a:picLocks noChangeAspect="1"/>
          </p:cNvPicPr>
          <p:nvPr/>
        </p:nvPicPr>
        <p:blipFill>
          <a:blip r:embed="rId5">
            <a:extLst>
              <a:ext uri="{28A0092B-C50C-407E-A947-70E740481C1C}">
                <a14:useLocalDpi xmlns:a14="http://schemas.microsoft.com/office/drawing/2010/main" val="0"/>
              </a:ext>
            </a:extLst>
          </a:blip>
          <a:srcRect l="11223" r="4483"/>
          <a:stretch>
            <a:fillRect/>
          </a:stretch>
        </p:blipFill>
        <p:spPr bwMode="auto">
          <a:xfrm>
            <a:off x="2914088" y="4888306"/>
            <a:ext cx="1912938" cy="12763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Picture 15"/>
          <p:cNvPicPr>
            <a:picLocks noChangeAspect="1"/>
          </p:cNvPicPr>
          <p:nvPr/>
        </p:nvPicPr>
        <p:blipFill>
          <a:blip r:embed="rId6" cstate="print">
            <a:extLst>
              <a:ext uri="{28A0092B-C50C-407E-A947-70E740481C1C}">
                <a14:useLocalDpi xmlns:a14="http://schemas.microsoft.com/office/drawing/2010/main" val="0"/>
              </a:ext>
            </a:extLst>
          </a:blip>
          <a:srcRect l="7777" r="2222"/>
          <a:stretch>
            <a:fillRect/>
          </a:stretch>
        </p:blipFill>
        <p:spPr bwMode="auto">
          <a:xfrm>
            <a:off x="7662090" y="4888306"/>
            <a:ext cx="1891041" cy="118190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99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49625" y="252413"/>
            <a:ext cx="5221288" cy="501650"/>
          </a:xfrm>
        </p:spPr>
        <p:txBody>
          <a:bodyPr vert="horz" wrap="square" lIns="0" tIns="9525" rIns="0" bIns="0" numCol="1" rtlCol="0" anchor="t" anchorCtr="0" compatLnSpc="1">
            <a:prstTxWarp prst="textNoShape">
              <a:avLst/>
            </a:prstTxWarp>
            <a:spAutoFit/>
          </a:bodyPr>
          <a:lstStyle/>
          <a:p>
            <a:pPr marL="9525">
              <a:lnSpc>
                <a:spcPct val="100000"/>
              </a:lnSpc>
              <a:spcBef>
                <a:spcPts val="75"/>
              </a:spcBef>
              <a:defRPr/>
            </a:pPr>
            <a:r>
              <a:rPr spc="-4" dirty="0"/>
              <a:t>International</a:t>
            </a:r>
            <a:r>
              <a:rPr lang="en-GB" spc="-53" dirty="0"/>
              <a:t> </a:t>
            </a:r>
            <a:r>
              <a:rPr dirty="0" smtClean="0"/>
              <a:t>frameworks</a:t>
            </a:r>
            <a:endParaRPr dirty="0"/>
          </a:p>
        </p:txBody>
      </p:sp>
      <p:sp>
        <p:nvSpPr>
          <p:cNvPr id="3" name="object 3"/>
          <p:cNvSpPr txBox="1"/>
          <p:nvPr/>
        </p:nvSpPr>
        <p:spPr>
          <a:xfrm>
            <a:off x="1919536" y="3108432"/>
            <a:ext cx="6840760" cy="3517790"/>
          </a:xfrm>
          <a:prstGeom prst="rect">
            <a:avLst/>
          </a:prstGeom>
        </p:spPr>
        <p:txBody>
          <a:bodyPr lIns="0" tIns="9049" rIns="0" bIns="0" numCol="2">
            <a:spAutoFit/>
          </a:bodyPr>
          <a:lstStyle/>
          <a:p>
            <a:pPr eaLnBrk="0" fontAlgn="base" hangingPunct="0">
              <a:spcBef>
                <a:spcPct val="0"/>
              </a:spcBef>
              <a:spcAft>
                <a:spcPct val="0"/>
              </a:spcAft>
              <a:buClr>
                <a:srgbClr val="00334F"/>
              </a:buClr>
              <a:buFont typeface="Arial"/>
              <a:buChar char="•"/>
              <a:defRPr/>
            </a:pPr>
            <a:endParaRPr sz="1425" dirty="0">
              <a:solidFill>
                <a:prstClr val="black"/>
              </a:solidFill>
              <a:latin typeface="Arial" panose="020B0604020202020204" pitchFamily="34" charset="0"/>
              <a:cs typeface="Arial" panose="020B0604020202020204" pitchFamily="34" charset="0"/>
            </a:endParaRPr>
          </a:p>
          <a:p>
            <a:pPr marL="9525" eaLnBrk="0" fontAlgn="base" hangingPunct="0">
              <a:spcBef>
                <a:spcPct val="0"/>
              </a:spcBef>
              <a:spcAft>
                <a:spcPct val="0"/>
              </a:spcAft>
              <a:defRPr/>
            </a:pPr>
            <a:endParaRPr lang="en-GB" sz="1425" b="1" spc="-8" dirty="0">
              <a:solidFill>
                <a:prstClr val="black"/>
              </a:solidFill>
              <a:latin typeface="Arial" panose="020B0604020202020204" pitchFamily="34" charset="0"/>
              <a:cs typeface="Arial" panose="020B0604020202020204" pitchFamily="34" charset="0"/>
            </a:endParaRPr>
          </a:p>
          <a:p>
            <a:pPr marL="9525" eaLnBrk="0" fontAlgn="base" hangingPunct="0">
              <a:spcBef>
                <a:spcPct val="0"/>
              </a:spcBef>
              <a:spcAft>
                <a:spcPct val="0"/>
              </a:spcAft>
              <a:defRPr/>
            </a:pPr>
            <a:endParaRPr lang="en-GB" sz="1425" b="1" spc="-8" dirty="0">
              <a:solidFill>
                <a:prstClr val="black"/>
              </a:solidFill>
              <a:latin typeface="Arial" panose="020B0604020202020204" pitchFamily="34" charset="0"/>
              <a:cs typeface="Arial" panose="020B0604020202020204" pitchFamily="34" charset="0"/>
            </a:endParaRPr>
          </a:p>
          <a:p>
            <a:pPr marL="9525" eaLnBrk="0" fontAlgn="base" hangingPunct="0">
              <a:spcBef>
                <a:spcPct val="0"/>
              </a:spcBef>
              <a:spcAft>
                <a:spcPct val="0"/>
              </a:spcAft>
              <a:defRPr/>
            </a:pPr>
            <a:r>
              <a:rPr sz="1425" b="1" spc="-8" dirty="0">
                <a:solidFill>
                  <a:prstClr val="black"/>
                </a:solidFill>
                <a:latin typeface="Arial" panose="020B0604020202020204" pitchFamily="34" charset="0"/>
                <a:cs typeface="Arial" panose="020B0604020202020204" pitchFamily="34" charset="0"/>
              </a:rPr>
              <a:t>SPS Agreement</a:t>
            </a:r>
            <a:r>
              <a:rPr lang="en-GB" sz="1425" b="1" spc="-8" dirty="0">
                <a:solidFill>
                  <a:prstClr val="black"/>
                </a:solidFill>
                <a:latin typeface="Arial" panose="020B0604020202020204" pitchFamily="34" charset="0"/>
                <a:cs typeface="Arial" panose="020B0604020202020204" pitchFamily="34" charset="0"/>
              </a:rPr>
              <a:t> - The Agreement on the Application of Sanitary and Phytosanitary (SPS) Measures (1995):</a:t>
            </a:r>
          </a:p>
          <a:p>
            <a:pPr marL="9525" eaLnBrk="0" fontAlgn="base" hangingPunct="0">
              <a:spcBef>
                <a:spcPct val="0"/>
              </a:spcBef>
              <a:spcAft>
                <a:spcPct val="0"/>
              </a:spcAft>
              <a:defRPr/>
            </a:pPr>
            <a:endParaRPr lang="en-GB" sz="1425" b="1" spc="-8" dirty="0">
              <a:solidFill>
                <a:prstClr val="black"/>
              </a:solidFill>
              <a:latin typeface="Arial" panose="020B0604020202020204" pitchFamily="34" charset="0"/>
              <a:cs typeface="Arial" panose="020B0604020202020204" pitchFamily="34" charset="0"/>
            </a:endParaRPr>
          </a:p>
          <a:p>
            <a:pPr marL="9525" eaLnBrk="0" fontAlgn="base" hangingPunct="0">
              <a:spcBef>
                <a:spcPct val="0"/>
              </a:spcBef>
              <a:spcAft>
                <a:spcPct val="0"/>
              </a:spcAft>
              <a:defRPr/>
            </a:pPr>
            <a:r>
              <a:rPr lang="en-GB" sz="1425" spc="-8" dirty="0">
                <a:solidFill>
                  <a:prstClr val="black"/>
                </a:solidFill>
                <a:latin typeface="Arial" panose="020B0604020202020204" pitchFamily="34" charset="0"/>
                <a:cs typeface="Arial" panose="020B0604020202020204" pitchFamily="34" charset="0"/>
              </a:rPr>
              <a:t>The agreement applies to all sanitary and phytosanitary measures which may, directly or indirectly, affect international trade.</a:t>
            </a:r>
          </a:p>
          <a:p>
            <a:pPr marL="9525" eaLnBrk="0" fontAlgn="base" hangingPunct="0">
              <a:spcBef>
                <a:spcPct val="0"/>
              </a:spcBef>
              <a:spcAft>
                <a:spcPct val="0"/>
              </a:spcAft>
              <a:defRPr/>
            </a:pPr>
            <a:endParaRPr lang="en-GB" sz="1425" spc="-8" dirty="0">
              <a:solidFill>
                <a:prstClr val="black"/>
              </a:solidFill>
              <a:latin typeface="Arial" panose="020B0604020202020204" pitchFamily="34" charset="0"/>
              <a:cs typeface="Arial" panose="020B0604020202020204" pitchFamily="34" charset="0"/>
            </a:endParaRPr>
          </a:p>
          <a:p>
            <a:pPr marL="9525" eaLnBrk="0" fontAlgn="base" hangingPunct="0">
              <a:spcBef>
                <a:spcPct val="0"/>
              </a:spcBef>
              <a:spcAft>
                <a:spcPct val="0"/>
              </a:spcAft>
              <a:defRPr/>
            </a:pPr>
            <a:r>
              <a:rPr lang="en-GB" sz="1425" spc="-8" dirty="0">
                <a:solidFill>
                  <a:prstClr val="black"/>
                </a:solidFill>
                <a:latin typeface="Arial" panose="020B0604020202020204" pitchFamily="34" charset="0"/>
                <a:cs typeface="Arial" panose="020B0604020202020204" pitchFamily="34" charset="0"/>
              </a:rPr>
              <a:t>It concerns the application of food safety</a:t>
            </a:r>
          </a:p>
          <a:p>
            <a:pPr marL="9525" eaLnBrk="0" fontAlgn="base" hangingPunct="0">
              <a:spcBef>
                <a:spcPct val="0"/>
              </a:spcBef>
              <a:spcAft>
                <a:spcPct val="0"/>
              </a:spcAft>
              <a:defRPr/>
            </a:pPr>
            <a:r>
              <a:rPr lang="en-GB" sz="1425" spc="-8" dirty="0">
                <a:solidFill>
                  <a:prstClr val="black"/>
                </a:solidFill>
                <a:latin typeface="Arial" panose="020B0604020202020204" pitchFamily="34" charset="0"/>
                <a:cs typeface="Arial" panose="020B0604020202020204" pitchFamily="34" charset="0"/>
              </a:rPr>
              <a:t>and animal and plant health regulations.</a:t>
            </a:r>
          </a:p>
          <a:p>
            <a:pPr marL="9525" eaLnBrk="0" fontAlgn="base" hangingPunct="0">
              <a:spcBef>
                <a:spcPct val="0"/>
              </a:spcBef>
              <a:spcAft>
                <a:spcPct val="0"/>
              </a:spcAft>
              <a:defRPr/>
            </a:pPr>
            <a:endParaRPr sz="1425" spc="-8" dirty="0">
              <a:solidFill>
                <a:srgbClr val="00B050">
                  <a:lumMod val="75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GB" sz="1425" spc="-8" dirty="0">
              <a:solidFill>
                <a:srgbClr val="00B050">
                  <a:lumMod val="75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GB" sz="1425" spc="-8" dirty="0">
              <a:solidFill>
                <a:srgbClr val="00B050">
                  <a:lumMod val="75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lang="en-GB" sz="1425" spc="-8" dirty="0">
              <a:solidFill>
                <a:srgbClr val="00B050">
                  <a:lumMod val="75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sz="1425" spc="-8" dirty="0">
              <a:solidFill>
                <a:srgbClr val="00B050">
                  <a:lumMod val="75000"/>
                </a:srgbClr>
              </a:solidFill>
              <a:latin typeface="Arial" panose="020B0604020202020204" pitchFamily="34" charset="0"/>
              <a:cs typeface="Arial" panose="020B0604020202020204" pitchFamily="34" charset="0"/>
            </a:endParaRPr>
          </a:p>
          <a:p>
            <a:pPr marL="9525" eaLnBrk="0" fontAlgn="base" hangingPunct="0">
              <a:spcBef>
                <a:spcPct val="0"/>
              </a:spcBef>
              <a:spcAft>
                <a:spcPct val="0"/>
              </a:spcAft>
              <a:defRPr/>
            </a:pPr>
            <a:endParaRPr lang="en-GB" sz="1425" spc="-8" dirty="0">
              <a:solidFill>
                <a:srgbClr val="00B050">
                  <a:lumMod val="75000"/>
                </a:srgbClr>
              </a:solidFill>
              <a:latin typeface="Arial" panose="020B0604020202020204" pitchFamily="34" charset="0"/>
              <a:cs typeface="Arial" panose="020B0604020202020204" pitchFamily="34" charset="0"/>
            </a:endParaRPr>
          </a:p>
        </p:txBody>
      </p:sp>
      <p:sp>
        <p:nvSpPr>
          <p:cNvPr id="29700" name="object 4"/>
          <p:cNvSpPr>
            <a:spLocks noChangeArrowheads="1"/>
          </p:cNvSpPr>
          <p:nvPr/>
        </p:nvSpPr>
        <p:spPr bwMode="auto">
          <a:xfrm>
            <a:off x="7849865" y="1052577"/>
            <a:ext cx="1820862" cy="1651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ct val="0"/>
              </a:spcBef>
              <a:spcAft>
                <a:spcPct val="0"/>
              </a:spcAft>
              <a:buFontTx/>
              <a:buNone/>
            </a:pPr>
            <a:endParaRPr lang="en-US" altLang="en-US" sz="1800">
              <a:solidFill>
                <a:prstClr val="black"/>
              </a:solidFill>
            </a:endParaRPr>
          </a:p>
        </p:txBody>
      </p:sp>
      <p:sp>
        <p:nvSpPr>
          <p:cNvPr id="29701" name="object 9"/>
          <p:cNvSpPr txBox="1">
            <a:spLocks noChangeArrowheads="1"/>
          </p:cNvSpPr>
          <p:nvPr/>
        </p:nvSpPr>
        <p:spPr bwMode="auto">
          <a:xfrm>
            <a:off x="10415589" y="1003300"/>
            <a:ext cx="777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ts val="75"/>
              </a:spcBef>
              <a:spcAft>
                <a:spcPct val="0"/>
              </a:spcAft>
              <a:buNone/>
            </a:pPr>
            <a:r>
              <a:rPr lang="en-US" altLang="en-US" sz="900">
                <a:solidFill>
                  <a:srgbClr val="888888"/>
                </a:solidFill>
                <a:latin typeface="Calibri" panose="020F0502020204030204" pitchFamily="34" charset="0"/>
              </a:rPr>
              <a:t>5</a:t>
            </a:r>
            <a:endParaRPr lang="en-US" altLang="en-US" sz="900">
              <a:solidFill>
                <a:prstClr val="black"/>
              </a:solidFill>
              <a:latin typeface="Calibri" panose="020F0502020204030204" pitchFamily="34" charset="0"/>
            </a:endParaRPr>
          </a:p>
        </p:txBody>
      </p:sp>
      <p:sp>
        <p:nvSpPr>
          <p:cNvPr id="10" name="TextBox 9"/>
          <p:cNvSpPr txBox="1"/>
          <p:nvPr/>
        </p:nvSpPr>
        <p:spPr>
          <a:xfrm>
            <a:off x="1774826" y="950913"/>
            <a:ext cx="4968875" cy="2773362"/>
          </a:xfrm>
          <a:prstGeom prst="rect">
            <a:avLst/>
          </a:prstGeom>
          <a:noFill/>
        </p:spPr>
        <p:txBody>
          <a:bodyPr>
            <a:spAutoFit/>
          </a:bodyPr>
          <a:lstStyle/>
          <a:p>
            <a:pPr marL="17145" eaLnBrk="0" fontAlgn="base" hangingPunct="0">
              <a:spcBef>
                <a:spcPts val="71"/>
              </a:spcBef>
              <a:spcAft>
                <a:spcPct val="0"/>
              </a:spcAft>
              <a:defRPr/>
            </a:pPr>
            <a:r>
              <a:rPr lang="en-GB" sz="1425" b="1" spc="-8" dirty="0">
                <a:solidFill>
                  <a:prstClr val="black"/>
                </a:solidFill>
                <a:latin typeface="Arial" panose="020B0604020202020204" pitchFamily="34" charset="0"/>
                <a:cs typeface="Arial" panose="020B0604020202020204" pitchFamily="34" charset="0"/>
              </a:rPr>
              <a:t>WORLD TRADE ORGANISATION (WTO)</a:t>
            </a:r>
          </a:p>
          <a:p>
            <a:pPr eaLnBrk="0" fontAlgn="base" hangingPunct="0">
              <a:spcBef>
                <a:spcPts val="26"/>
              </a:spcBef>
              <a:spcAft>
                <a:spcPct val="0"/>
              </a:spcAft>
              <a:defRPr/>
            </a:pPr>
            <a:endParaRPr lang="en-GB" sz="1425" spc="-8" dirty="0">
              <a:solidFill>
                <a:prstClr val="black"/>
              </a:solidFill>
              <a:latin typeface="Arial" panose="020B0604020202020204" pitchFamily="34" charset="0"/>
              <a:cs typeface="Arial" panose="020B0604020202020204" pitchFamily="34" charset="0"/>
            </a:endParaRPr>
          </a:p>
          <a:p>
            <a:pPr eaLnBrk="0" fontAlgn="base" hangingPunct="0">
              <a:spcBef>
                <a:spcPts val="26"/>
              </a:spcBef>
              <a:spcAft>
                <a:spcPct val="0"/>
              </a:spcAft>
              <a:defRPr/>
            </a:pPr>
            <a:r>
              <a:rPr lang="en-GB" sz="1425" spc="-8" dirty="0">
                <a:solidFill>
                  <a:prstClr val="black"/>
                </a:solidFill>
                <a:latin typeface="Arial" panose="020B0604020202020204" pitchFamily="34" charset="0"/>
                <a:cs typeface="Arial" panose="020B0604020202020204" pitchFamily="34" charset="0"/>
              </a:rPr>
              <a:t>Is an international organisation dealing with the global rules on </a:t>
            </a:r>
            <a:r>
              <a:rPr lang="en-GB" sz="1425" spc="-8" dirty="0" smtClean="0">
                <a:solidFill>
                  <a:prstClr val="black"/>
                </a:solidFill>
                <a:latin typeface="Arial" panose="020B0604020202020204" pitchFamily="34" charset="0"/>
                <a:cs typeface="Arial" panose="020B0604020202020204" pitchFamily="34" charset="0"/>
              </a:rPr>
              <a:t>trade, with </a:t>
            </a:r>
            <a:r>
              <a:rPr lang="en-GB" sz="1425" spc="-8" dirty="0">
                <a:solidFill>
                  <a:prstClr val="black"/>
                </a:solidFill>
                <a:latin typeface="Arial" panose="020B0604020202020204" pitchFamily="34" charset="0"/>
                <a:cs typeface="Arial" panose="020B0604020202020204" pitchFamily="34" charset="0"/>
              </a:rPr>
              <a:t>its main aim being to ensure trade flows smoothly and freely as </a:t>
            </a:r>
            <a:r>
              <a:rPr lang="en-GB" sz="1425" spc="-8" dirty="0" smtClean="0">
                <a:solidFill>
                  <a:prstClr val="black"/>
                </a:solidFill>
                <a:latin typeface="Arial" panose="020B0604020202020204" pitchFamily="34" charset="0"/>
                <a:cs typeface="Arial" panose="020B0604020202020204" pitchFamily="34" charset="0"/>
              </a:rPr>
              <a:t>possible.</a:t>
            </a:r>
            <a:endParaRPr lang="en-GB" sz="1425" spc="-8" dirty="0">
              <a:solidFill>
                <a:prstClr val="black"/>
              </a:solidFill>
              <a:latin typeface="Arial" panose="020B0604020202020204" pitchFamily="34" charset="0"/>
              <a:cs typeface="Arial" panose="020B0604020202020204" pitchFamily="34" charset="0"/>
            </a:endParaRPr>
          </a:p>
          <a:p>
            <a:pPr eaLnBrk="0" fontAlgn="base" hangingPunct="0">
              <a:spcBef>
                <a:spcPts val="26"/>
              </a:spcBef>
              <a:spcAft>
                <a:spcPct val="0"/>
              </a:spcAft>
              <a:defRPr/>
            </a:pPr>
            <a:endParaRPr lang="en-GB" sz="1425" spc="-8" dirty="0">
              <a:solidFill>
                <a:prstClr val="black"/>
              </a:solidFill>
              <a:latin typeface="Arial" panose="020B0604020202020204" pitchFamily="34" charset="0"/>
              <a:cs typeface="Arial" panose="020B0604020202020204" pitchFamily="34" charset="0"/>
            </a:endParaRPr>
          </a:p>
          <a:p>
            <a:pPr marL="9525" eaLnBrk="0" fontAlgn="base" hangingPunct="0">
              <a:spcBef>
                <a:spcPct val="0"/>
              </a:spcBef>
              <a:spcAft>
                <a:spcPct val="0"/>
              </a:spcAft>
              <a:defRPr/>
            </a:pPr>
            <a:r>
              <a:rPr lang="en-GB" sz="1425" spc="-8" dirty="0">
                <a:solidFill>
                  <a:prstClr val="black"/>
                </a:solidFill>
                <a:latin typeface="Arial" panose="020B0604020202020204" pitchFamily="34" charset="0"/>
                <a:cs typeface="Arial" panose="020B0604020202020204" pitchFamily="34" charset="0"/>
              </a:rPr>
              <a:t>WTO roles:</a:t>
            </a:r>
          </a:p>
          <a:p>
            <a:pPr marL="224314" indent="-215265" eaLnBrk="0" fontAlgn="base" hangingPunct="0">
              <a:spcBef>
                <a:spcPts val="720"/>
              </a:spcBef>
              <a:spcAft>
                <a:spcPct val="0"/>
              </a:spcAft>
              <a:buFont typeface="Arial"/>
              <a:buChar char="•"/>
              <a:tabLst>
                <a:tab pos="224314" algn="l"/>
                <a:tab pos="224790" algn="l"/>
              </a:tabLst>
              <a:defRPr/>
            </a:pPr>
            <a:r>
              <a:rPr lang="en-GB" sz="1425" spc="-8" dirty="0">
                <a:solidFill>
                  <a:prstClr val="black"/>
                </a:solidFill>
                <a:latin typeface="Arial" panose="020B0604020202020204" pitchFamily="34" charset="0"/>
                <a:cs typeface="Arial" panose="020B0604020202020204" pitchFamily="34" charset="0"/>
              </a:rPr>
              <a:t>Trade rules and agreements</a:t>
            </a:r>
          </a:p>
          <a:p>
            <a:pPr marL="224314" indent="-215265" eaLnBrk="0" fontAlgn="base" hangingPunct="0">
              <a:spcBef>
                <a:spcPts val="720"/>
              </a:spcBef>
              <a:spcAft>
                <a:spcPct val="0"/>
              </a:spcAft>
              <a:buFont typeface="Arial"/>
              <a:buChar char="•"/>
              <a:tabLst>
                <a:tab pos="224314" algn="l"/>
                <a:tab pos="224790" algn="l"/>
              </a:tabLst>
              <a:defRPr/>
            </a:pPr>
            <a:r>
              <a:rPr lang="en-GB" sz="1425" spc="-8" dirty="0">
                <a:solidFill>
                  <a:prstClr val="black"/>
                </a:solidFill>
                <a:latin typeface="Arial" panose="020B0604020202020204" pitchFamily="34" charset="0"/>
                <a:cs typeface="Arial" panose="020B0604020202020204" pitchFamily="34" charset="0"/>
              </a:rPr>
              <a:t>Dispute settlement &amp; Forum for trade negotiation</a:t>
            </a:r>
          </a:p>
          <a:p>
            <a:pPr marL="224314" indent="-215265" eaLnBrk="0" fontAlgn="base" hangingPunct="0">
              <a:spcBef>
                <a:spcPts val="720"/>
              </a:spcBef>
              <a:spcAft>
                <a:spcPct val="0"/>
              </a:spcAft>
              <a:buFont typeface="Arial"/>
              <a:buChar char="•"/>
              <a:tabLst>
                <a:tab pos="224314" algn="l"/>
                <a:tab pos="224790" algn="l"/>
              </a:tabLst>
              <a:defRPr/>
            </a:pPr>
            <a:r>
              <a:rPr lang="en-GB" sz="1425" spc="-8" dirty="0">
                <a:solidFill>
                  <a:prstClr val="black"/>
                </a:solidFill>
                <a:latin typeface="Arial" panose="020B0604020202020204" pitchFamily="34" charset="0"/>
                <a:cs typeface="Arial" panose="020B0604020202020204" pitchFamily="34" charset="0"/>
              </a:rPr>
              <a:t>Assisting developing countries </a:t>
            </a:r>
          </a:p>
          <a:p>
            <a:pPr eaLnBrk="0" fontAlgn="base" hangingPunct="0">
              <a:spcBef>
                <a:spcPct val="0"/>
              </a:spcBef>
              <a:spcAft>
                <a:spcPct val="0"/>
              </a:spcAft>
              <a:defRPr/>
            </a:pPr>
            <a:endParaRPr lang="en-GB" sz="1425" dirty="0">
              <a:solidFill>
                <a:prstClr val="black"/>
              </a:solidFill>
              <a:latin typeface="Arial" panose="020B0604020202020204" pitchFamily="34" charset="0"/>
              <a:cs typeface="Arial" panose="020B0604020202020204" pitchFamily="34" charset="0"/>
            </a:endParaRPr>
          </a:p>
        </p:txBody>
      </p:sp>
      <p:sp>
        <p:nvSpPr>
          <p:cNvPr id="8" name="TextBox 3"/>
          <p:cNvSpPr txBox="1">
            <a:spLocks noChangeArrowheads="1"/>
          </p:cNvSpPr>
          <p:nvPr/>
        </p:nvSpPr>
        <p:spPr bwMode="auto">
          <a:xfrm>
            <a:off x="7041980" y="3002092"/>
            <a:ext cx="3313113" cy="185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ct val="0"/>
              </a:spcBef>
              <a:spcAft>
                <a:spcPct val="0"/>
              </a:spcAft>
            </a:pPr>
            <a:r>
              <a:rPr lang="en-GB" altLang="en-US" sz="1430" dirty="0">
                <a:solidFill>
                  <a:prstClr val="black"/>
                </a:solidFill>
              </a:rPr>
              <a:t>Any </a:t>
            </a:r>
            <a:r>
              <a:rPr lang="en-GB" altLang="en-US" sz="1430" dirty="0" smtClean="0">
                <a:solidFill>
                  <a:prstClr val="black"/>
                </a:solidFill>
              </a:rPr>
              <a:t>changes </a:t>
            </a:r>
            <a:r>
              <a:rPr lang="en-GB" altLang="en-US" sz="1430" dirty="0">
                <a:solidFill>
                  <a:prstClr val="black"/>
                </a:solidFill>
              </a:rPr>
              <a:t>to a country’s import </a:t>
            </a:r>
            <a:r>
              <a:rPr lang="en-GB" altLang="en-US" sz="1430" dirty="0" smtClean="0">
                <a:solidFill>
                  <a:prstClr val="black"/>
                </a:solidFill>
              </a:rPr>
              <a:t>requirement that will have a significant impact on trade, </a:t>
            </a:r>
            <a:r>
              <a:rPr lang="en-GB" altLang="en-US" sz="1430" dirty="0">
                <a:solidFill>
                  <a:prstClr val="black"/>
                </a:solidFill>
              </a:rPr>
              <a:t>even in the event of an emergency should be notified to the WTO. This enables trading partners to be aware of any change to any import or export requirements. </a:t>
            </a:r>
          </a:p>
        </p:txBody>
      </p:sp>
    </p:spTree>
    <p:extLst>
      <p:ext uri="{BB962C8B-B14F-4D97-AF65-F5344CB8AC3E}">
        <p14:creationId xmlns:p14="http://schemas.microsoft.com/office/powerpoint/2010/main" val="2747674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a:xfrm>
            <a:off x="1958976" y="393700"/>
            <a:ext cx="8266113" cy="482600"/>
          </a:xfrm>
        </p:spPr>
        <p:txBody>
          <a:bodyPr/>
          <a:lstStyle/>
          <a:p>
            <a:r>
              <a:rPr lang="en-GB" altLang="en-US" dirty="0" smtClean="0"/>
              <a:t>International frameworks</a:t>
            </a:r>
          </a:p>
        </p:txBody>
      </p:sp>
      <p:sp>
        <p:nvSpPr>
          <p:cNvPr id="30723" name="Text Placeholder 6"/>
          <p:cNvSpPr>
            <a:spLocks noGrp="1"/>
          </p:cNvSpPr>
          <p:nvPr>
            <p:ph type="body" idx="1"/>
          </p:nvPr>
        </p:nvSpPr>
        <p:spPr>
          <a:xfrm>
            <a:off x="1968500" y="963614"/>
            <a:ext cx="4040188" cy="300037"/>
          </a:xfrm>
        </p:spPr>
        <p:txBody>
          <a:bodyPr/>
          <a:lstStyle/>
          <a:p>
            <a:r>
              <a:rPr lang="en-GB" altLang="en-US" smtClean="0"/>
              <a:t>WTO</a:t>
            </a:r>
          </a:p>
        </p:txBody>
      </p:sp>
      <p:sp>
        <p:nvSpPr>
          <p:cNvPr id="8" name="Content Placeholder 7"/>
          <p:cNvSpPr>
            <a:spLocks noGrp="1"/>
          </p:cNvSpPr>
          <p:nvPr>
            <p:ph sz="half" idx="2"/>
          </p:nvPr>
        </p:nvSpPr>
        <p:spPr>
          <a:xfrm>
            <a:off x="1958975" y="1571626"/>
            <a:ext cx="4040188" cy="4640263"/>
          </a:xfrm>
        </p:spPr>
        <p:txBody>
          <a:bodyPr/>
          <a:lstStyle/>
          <a:p>
            <a:pPr marL="0" indent="0">
              <a:buNone/>
              <a:defRPr/>
            </a:pPr>
            <a:r>
              <a:rPr lang="en-GB" sz="1200" dirty="0"/>
              <a:t>There are several key features to the SPS agreement:</a:t>
            </a:r>
          </a:p>
          <a:p>
            <a:pPr marL="0" indent="0">
              <a:buNone/>
              <a:defRPr/>
            </a:pPr>
            <a:r>
              <a:rPr lang="en-GB" sz="1200" b="1" dirty="0"/>
              <a:t>Protectionism:</a:t>
            </a:r>
          </a:p>
          <a:p>
            <a:pPr marL="0" indent="0">
              <a:buNone/>
              <a:defRPr/>
            </a:pPr>
            <a:r>
              <a:rPr lang="en-GB" sz="1200" dirty="0"/>
              <a:t>A phytosanitary measure must not be required where there are no health reasons</a:t>
            </a:r>
          </a:p>
          <a:p>
            <a:pPr marL="0" indent="0">
              <a:buNone/>
              <a:defRPr/>
            </a:pPr>
            <a:r>
              <a:rPr lang="en-GB" sz="1200" b="1" dirty="0"/>
              <a:t>Justified measures:</a:t>
            </a:r>
          </a:p>
          <a:p>
            <a:pPr>
              <a:defRPr/>
            </a:pPr>
            <a:r>
              <a:rPr lang="en-GB" sz="1200" dirty="0"/>
              <a:t>Measures must not be applied for no other purpose than to ensure that plants and plant products are safe from pests</a:t>
            </a:r>
          </a:p>
          <a:p>
            <a:pPr marL="0" indent="0">
              <a:buNone/>
              <a:defRPr/>
            </a:pPr>
            <a:r>
              <a:rPr lang="en-GB" sz="1200" b="1" dirty="0"/>
              <a:t>Application of international standards:</a:t>
            </a:r>
          </a:p>
          <a:p>
            <a:pPr>
              <a:defRPr/>
            </a:pPr>
            <a:r>
              <a:rPr lang="en-GB" sz="1200" dirty="0"/>
              <a:t>Governments must apply SPS measures consistent with international standards – for plants this is the International Standards for Phytosanitary Measures (ISPMs)</a:t>
            </a:r>
          </a:p>
          <a:p>
            <a:pPr marL="0" indent="0">
              <a:buNone/>
              <a:defRPr/>
            </a:pPr>
            <a:r>
              <a:rPr lang="en-GB" sz="1200" b="1" dirty="0"/>
              <a:t>Equivalence:</a:t>
            </a:r>
          </a:p>
          <a:p>
            <a:pPr>
              <a:defRPr/>
            </a:pPr>
            <a:r>
              <a:rPr lang="en-GB" sz="1200" dirty="0"/>
              <a:t>Risks can be mitigated by differing and alternative measures but can provide the same level of protection</a:t>
            </a:r>
          </a:p>
          <a:p>
            <a:pPr marL="0" indent="0">
              <a:buNone/>
              <a:defRPr/>
            </a:pPr>
            <a:r>
              <a:rPr lang="en-GB" sz="1200" b="1" dirty="0"/>
              <a:t>Risk Assessment:</a:t>
            </a:r>
          </a:p>
          <a:p>
            <a:pPr>
              <a:defRPr/>
            </a:pPr>
            <a:r>
              <a:rPr lang="en-GB" sz="1200" dirty="0"/>
              <a:t>SPS measures must be on an appropriate assessment of risks</a:t>
            </a:r>
          </a:p>
          <a:p>
            <a:pPr marL="0" indent="0">
              <a:buNone/>
              <a:defRPr/>
            </a:pPr>
            <a:endParaRPr lang="en-GB" dirty="0"/>
          </a:p>
        </p:txBody>
      </p:sp>
      <p:graphicFrame>
        <p:nvGraphicFramePr>
          <p:cNvPr id="11" name="Content Placeholder 10"/>
          <p:cNvGraphicFramePr>
            <a:graphicFrameLocks noGrp="1"/>
          </p:cNvGraphicFramePr>
          <p:nvPr>
            <p:ph sz="quarter" idx="4"/>
          </p:nvPr>
        </p:nvGraphicFramePr>
        <p:xfrm>
          <a:off x="6408174" y="307278"/>
          <a:ext cx="4464496" cy="2528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6"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C568A742-7C2F-4337-B1E6-EFA539E16AF8}" type="slidenum">
              <a:rPr lang="en-GB" altLang="en-US" sz="1000">
                <a:solidFill>
                  <a:srgbClr val="00B050"/>
                </a:solidFill>
              </a:rPr>
              <a:pPr>
                <a:lnSpc>
                  <a:spcPct val="100000"/>
                </a:lnSpc>
                <a:spcBef>
                  <a:spcPct val="0"/>
                </a:spcBef>
                <a:buFontTx/>
                <a:buNone/>
              </a:pPr>
              <a:t>15</a:t>
            </a:fld>
            <a:endParaRPr lang="en-GB" altLang="en-US" sz="1000">
              <a:solidFill>
                <a:srgbClr val="00B050"/>
              </a:solidFill>
            </a:endParaRPr>
          </a:p>
        </p:txBody>
      </p:sp>
      <p:sp>
        <p:nvSpPr>
          <p:cNvPr id="12" name="Content Placeholder 7"/>
          <p:cNvSpPr txBox="1">
            <a:spLocks/>
          </p:cNvSpPr>
          <p:nvPr/>
        </p:nvSpPr>
        <p:spPr bwMode="auto">
          <a:xfrm>
            <a:off x="6456363" y="2922588"/>
            <a:ext cx="4038600"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rgbClr val="595959"/>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rgbClr val="595959"/>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595959"/>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GB" sz="1200" b="1" dirty="0"/>
              <a:t>Transparent:</a:t>
            </a:r>
          </a:p>
          <a:p>
            <a:pPr>
              <a:defRPr/>
            </a:pPr>
            <a:r>
              <a:rPr lang="en-GB" sz="1200" dirty="0"/>
              <a:t>Government should make their phytosanitary measures transparent to trading partners and notify countries of any changes.</a:t>
            </a:r>
          </a:p>
          <a:p>
            <a:pPr marL="0" indent="0">
              <a:buNone/>
              <a:defRPr/>
            </a:pPr>
            <a:endParaRPr lang="en-GB" sz="1200" dirty="0"/>
          </a:p>
          <a:p>
            <a:pPr marL="0" indent="0">
              <a:buNone/>
              <a:defRPr/>
            </a:pPr>
            <a:r>
              <a:rPr lang="en-GB" sz="1200" b="1" dirty="0"/>
              <a:t>Phytosanitary measures must be:</a:t>
            </a:r>
          </a:p>
          <a:p>
            <a:pPr marL="224314" indent="-215265">
              <a:spcBef>
                <a:spcPts val="720"/>
              </a:spcBef>
              <a:buFont typeface="Arial"/>
              <a:buChar char="•"/>
              <a:tabLst>
                <a:tab pos="224314" algn="l"/>
                <a:tab pos="224790" algn="l"/>
              </a:tabLst>
              <a:defRPr/>
            </a:pPr>
            <a:r>
              <a:rPr lang="en-GB" sz="1200" dirty="0"/>
              <a:t>based on scientific and technical justification</a:t>
            </a:r>
          </a:p>
          <a:p>
            <a:pPr marL="224314" indent="-215265">
              <a:spcBef>
                <a:spcPts val="720"/>
              </a:spcBef>
              <a:buFont typeface="Arial"/>
              <a:buChar char="•"/>
              <a:tabLst>
                <a:tab pos="224314" algn="l"/>
                <a:tab pos="224790" algn="l"/>
              </a:tabLst>
              <a:defRPr/>
            </a:pPr>
            <a:r>
              <a:rPr lang="en-GB" sz="1200" dirty="0"/>
              <a:t>Consistent with international standards</a:t>
            </a:r>
          </a:p>
          <a:p>
            <a:pPr marL="224314" indent="-215265">
              <a:spcBef>
                <a:spcPts val="720"/>
              </a:spcBef>
              <a:buFont typeface="Arial"/>
              <a:buChar char="•"/>
              <a:tabLst>
                <a:tab pos="224314" algn="l"/>
                <a:tab pos="224790" algn="l"/>
              </a:tabLst>
              <a:defRPr/>
            </a:pPr>
            <a:r>
              <a:rPr lang="en-GB" sz="1200" dirty="0"/>
              <a:t>non-discriminatory (when compared to internal markets)</a:t>
            </a:r>
          </a:p>
          <a:p>
            <a:pPr marL="224314" indent="-215265">
              <a:spcBef>
                <a:spcPts val="720"/>
              </a:spcBef>
              <a:buFont typeface="Arial"/>
              <a:buChar char="•"/>
              <a:tabLst>
                <a:tab pos="224314" algn="l"/>
                <a:tab pos="224790" algn="l"/>
              </a:tabLst>
              <a:defRPr/>
            </a:pPr>
            <a:r>
              <a:rPr lang="en-GB" sz="1200" dirty="0"/>
              <a:t>based on an “appropriate level of protection” ALOP</a:t>
            </a:r>
          </a:p>
          <a:p>
            <a:pPr marL="224314" indent="-215265">
              <a:spcBef>
                <a:spcPts val="720"/>
              </a:spcBef>
              <a:buFont typeface="Arial"/>
              <a:buChar char="•"/>
              <a:tabLst>
                <a:tab pos="224314" algn="l"/>
                <a:tab pos="224790" algn="l"/>
              </a:tabLst>
              <a:defRPr/>
            </a:pPr>
            <a:r>
              <a:rPr lang="en-GB" sz="1200" dirty="0"/>
              <a:t>Transparent, notified and non discriminatory</a:t>
            </a:r>
          </a:p>
          <a:p>
            <a:pPr marL="224314" indent="-215265">
              <a:spcBef>
                <a:spcPts val="720"/>
              </a:spcBef>
              <a:buFont typeface="Arial"/>
              <a:buChar char="•"/>
              <a:tabLst>
                <a:tab pos="224314" algn="l"/>
                <a:tab pos="224790" algn="l"/>
              </a:tabLst>
              <a:defRPr/>
            </a:pPr>
            <a:r>
              <a:rPr lang="en-GB" sz="1200" dirty="0"/>
              <a:t>based on international standards where available</a:t>
            </a:r>
          </a:p>
          <a:p>
            <a:pPr marL="0" indent="0">
              <a:buNone/>
              <a:defRPr/>
            </a:pPr>
            <a:endParaRPr lang="en-GB" sz="1200" dirty="0"/>
          </a:p>
        </p:txBody>
      </p:sp>
    </p:spTree>
    <p:extLst>
      <p:ext uri="{BB962C8B-B14F-4D97-AF65-F5344CB8AC3E}">
        <p14:creationId xmlns:p14="http://schemas.microsoft.com/office/powerpoint/2010/main" val="1481513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ject 5"/>
          <p:cNvSpPr>
            <a:spLocks noGrp="1"/>
          </p:cNvSpPr>
          <p:nvPr>
            <p:ph sz="half" idx="2"/>
          </p:nvPr>
        </p:nvSpPr>
        <p:spPr>
          <a:xfrm>
            <a:off x="917746" y="1181015"/>
            <a:ext cx="5155858" cy="4323139"/>
          </a:xfrm>
        </p:spPr>
        <p:txBody>
          <a:bodyPr vert="horz" wrap="square" lIns="0" tIns="9049" rIns="0" bIns="0" numCol="1" anchor="t" anchorCtr="0" compatLnSpc="1">
            <a:prstTxWarp prst="textNoShape">
              <a:avLst/>
            </a:prstTxWarp>
            <a:spAutoFit/>
          </a:bodyPr>
          <a:lstStyle/>
          <a:p>
            <a:pPr marL="0" indent="0">
              <a:spcBef>
                <a:spcPts val="75"/>
              </a:spcBef>
              <a:buNone/>
            </a:pPr>
            <a:r>
              <a:rPr lang="en-US" altLang="en-US" sz="1600" b="1" dirty="0">
                <a:solidFill>
                  <a:srgbClr val="00843C"/>
                </a:solidFill>
              </a:rPr>
              <a:t>INTERNATIONAL PLANT PROTECTION CON</a:t>
            </a:r>
            <a:r>
              <a:rPr lang="en-GB" altLang="en-US" sz="1600" b="1" dirty="0">
                <a:solidFill>
                  <a:srgbClr val="00843C"/>
                </a:solidFill>
              </a:rPr>
              <a:t>VENTION (IPPC)</a:t>
            </a:r>
          </a:p>
          <a:p>
            <a:pPr marL="0" indent="0">
              <a:lnSpc>
                <a:spcPct val="100000"/>
              </a:lnSpc>
              <a:spcBef>
                <a:spcPts val="75"/>
              </a:spcBef>
              <a:buNone/>
            </a:pPr>
            <a:endParaRPr lang="en-GB" altLang="en-US" sz="1800" dirty="0" smtClean="0"/>
          </a:p>
          <a:p>
            <a:pPr marL="0" indent="0">
              <a:lnSpc>
                <a:spcPct val="100000"/>
              </a:lnSpc>
              <a:spcBef>
                <a:spcPts val="75"/>
              </a:spcBef>
              <a:buNone/>
            </a:pPr>
            <a:r>
              <a:rPr lang="en-GB" altLang="en-US" sz="1800" dirty="0" smtClean="0"/>
              <a:t>An </a:t>
            </a:r>
            <a:r>
              <a:rPr lang="en-GB" altLang="en-US" sz="1800" dirty="0"/>
              <a:t>international treaty (under the FAO) that aims to protect the world’s cultivated and natural plant (including tree) resources from the spread and introduction of plant pests while minimizing interference with the international movement of goods and people.  There are currently 184 contracting parities to the convention.  The UK ratified the convention in </a:t>
            </a:r>
            <a:r>
              <a:rPr lang="en-GB" altLang="en-US" sz="1800" dirty="0" smtClean="0"/>
              <a:t>1953. </a:t>
            </a:r>
            <a:r>
              <a:rPr lang="en-GB" altLang="en-US" sz="1800" dirty="0"/>
              <a:t>The Convention has a governing body known as the </a:t>
            </a:r>
            <a:r>
              <a:rPr lang="en-GB" altLang="en-US" sz="1800" dirty="0">
                <a:hlinkClick r:id="rId2"/>
              </a:rPr>
              <a:t>Commission on Phytosanitary Measures (CPM)</a:t>
            </a:r>
            <a:r>
              <a:rPr lang="en-GB" altLang="en-US" sz="1800" dirty="0"/>
              <a:t>, which oversees the implementation of the Convention. </a:t>
            </a:r>
          </a:p>
          <a:p>
            <a:pPr marL="0" indent="0">
              <a:lnSpc>
                <a:spcPct val="100000"/>
              </a:lnSpc>
              <a:spcBef>
                <a:spcPts val="75"/>
              </a:spcBef>
              <a:buNone/>
            </a:pPr>
            <a:endParaRPr lang="en-GB" altLang="en-US" sz="1600" dirty="0">
              <a:solidFill>
                <a:srgbClr val="00843C"/>
              </a:solidFill>
            </a:endParaRPr>
          </a:p>
          <a:p>
            <a:pPr marL="0" indent="0">
              <a:spcBef>
                <a:spcPts val="75"/>
              </a:spcBef>
            </a:pPr>
            <a:endParaRPr lang="en-GB" altLang="en-US" sz="1800" dirty="0">
              <a:solidFill>
                <a:srgbClr val="00843C"/>
              </a:solidFill>
            </a:endParaRPr>
          </a:p>
        </p:txBody>
      </p:sp>
      <p:sp>
        <p:nvSpPr>
          <p:cNvPr id="6" name="object 2"/>
          <p:cNvSpPr txBox="1">
            <a:spLocks noGrp="1"/>
          </p:cNvSpPr>
          <p:nvPr>
            <p:ph type="title"/>
          </p:nvPr>
        </p:nvSpPr>
        <p:spPr>
          <a:xfrm>
            <a:off x="3495675" y="217488"/>
            <a:ext cx="4895850" cy="501650"/>
          </a:xfrm>
        </p:spPr>
        <p:txBody>
          <a:bodyPr vert="horz" wrap="square" lIns="0" tIns="9525" rIns="0" bIns="0" numCol="1" rtlCol="0" anchor="t" anchorCtr="0" compatLnSpc="1">
            <a:prstTxWarp prst="textNoShape">
              <a:avLst/>
            </a:prstTxWarp>
            <a:spAutoFit/>
          </a:bodyPr>
          <a:lstStyle/>
          <a:p>
            <a:pPr marL="9525" algn="ctr">
              <a:lnSpc>
                <a:spcPct val="100000"/>
              </a:lnSpc>
              <a:spcBef>
                <a:spcPts val="75"/>
              </a:spcBef>
              <a:defRPr/>
            </a:pPr>
            <a:r>
              <a:rPr spc="-4" dirty="0"/>
              <a:t>International</a:t>
            </a:r>
            <a:r>
              <a:rPr spc="-53" dirty="0"/>
              <a:t> </a:t>
            </a:r>
            <a:r>
              <a:rPr dirty="0"/>
              <a:t>frameworks</a:t>
            </a:r>
          </a:p>
        </p:txBody>
      </p:sp>
      <p:pic>
        <p:nvPicPr>
          <p:cNvPr id="32772"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9692" y="1385501"/>
            <a:ext cx="40084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70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pc="-4" dirty="0"/>
              <a:t>International</a:t>
            </a:r>
            <a:r>
              <a:rPr lang="en-GB" spc="-53" dirty="0"/>
              <a:t> </a:t>
            </a:r>
            <a:r>
              <a:rPr lang="en-GB" dirty="0" smtClean="0"/>
              <a:t>frameworks - IPPC</a:t>
            </a:r>
            <a:endParaRPr lang="en-GB" dirty="0"/>
          </a:p>
        </p:txBody>
      </p:sp>
      <p:sp>
        <p:nvSpPr>
          <p:cNvPr id="3" name="Content Placeholder 2"/>
          <p:cNvSpPr>
            <a:spLocks noGrp="1"/>
          </p:cNvSpPr>
          <p:nvPr>
            <p:ph sz="half" idx="1"/>
          </p:nvPr>
        </p:nvSpPr>
        <p:spPr/>
        <p:txBody>
          <a:bodyPr/>
          <a:lstStyle/>
          <a:p>
            <a:pPr marL="0" indent="0">
              <a:spcBef>
                <a:spcPts val="75"/>
              </a:spcBef>
              <a:buNone/>
            </a:pPr>
            <a:r>
              <a:rPr lang="en-US" altLang="en-US" b="1" dirty="0">
                <a:solidFill>
                  <a:srgbClr val="00843C"/>
                </a:solidFill>
              </a:rPr>
              <a:t>INTERNATIONAL PLANT PROTECTION CON</a:t>
            </a:r>
            <a:r>
              <a:rPr lang="en-GB" altLang="en-US" b="1" dirty="0">
                <a:solidFill>
                  <a:srgbClr val="00843C"/>
                </a:solidFill>
              </a:rPr>
              <a:t>VENTION (IPPC)</a:t>
            </a:r>
          </a:p>
          <a:p>
            <a:pPr marL="0" indent="0">
              <a:spcBef>
                <a:spcPts val="75"/>
              </a:spcBef>
              <a:buNone/>
            </a:pPr>
            <a:endParaRPr lang="en-GB" altLang="en-US" dirty="0" smtClean="0"/>
          </a:p>
          <a:p>
            <a:pPr marL="0" indent="0">
              <a:spcBef>
                <a:spcPts val="75"/>
              </a:spcBef>
            </a:pPr>
            <a:r>
              <a:rPr lang="en-GB" altLang="en-US" dirty="0" smtClean="0"/>
              <a:t>The </a:t>
            </a:r>
            <a:r>
              <a:rPr lang="en-GB" altLang="en-US" dirty="0"/>
              <a:t>IPPC is the only recognised standard-setting body for plant health. </a:t>
            </a:r>
          </a:p>
          <a:p>
            <a:pPr marL="0" indent="0">
              <a:spcBef>
                <a:spcPts val="75"/>
              </a:spcBef>
            </a:pPr>
            <a:endParaRPr lang="en-GB" altLang="en-US" dirty="0"/>
          </a:p>
          <a:p>
            <a:pPr marL="0" indent="0">
              <a:spcBef>
                <a:spcPts val="75"/>
              </a:spcBef>
            </a:pPr>
            <a:r>
              <a:rPr lang="en-GB" altLang="en-US" dirty="0"/>
              <a:t>Under the IPPC, International Standards for Phytosanitary Measures (ISPMs) are developed. </a:t>
            </a:r>
          </a:p>
          <a:p>
            <a:pPr marL="0" indent="0">
              <a:spcBef>
                <a:spcPts val="75"/>
              </a:spcBef>
            </a:pPr>
            <a:endParaRPr lang="en-GB" altLang="en-US" dirty="0"/>
          </a:p>
          <a:p>
            <a:pPr marL="0" indent="0">
              <a:spcBef>
                <a:spcPts val="75"/>
              </a:spcBef>
            </a:pPr>
            <a:r>
              <a:rPr lang="en-GB" altLang="en-US" dirty="0"/>
              <a:t>A key obligation under the IPPC is the establishment of a National Plant Protection Organisation (NPPO). </a:t>
            </a:r>
          </a:p>
          <a:p>
            <a:endParaRPr lang="en-GB" dirty="0" smtClean="0"/>
          </a:p>
          <a:p>
            <a:endParaRPr lang="en-GB" dirty="0"/>
          </a:p>
        </p:txBody>
      </p:sp>
      <p:sp>
        <p:nvSpPr>
          <p:cNvPr id="5" name="Slide Number Placeholder 4"/>
          <p:cNvSpPr>
            <a:spLocks noGrp="1"/>
          </p:cNvSpPr>
          <p:nvPr>
            <p:ph type="sldNum" sz="quarter" idx="11"/>
          </p:nvPr>
        </p:nvSpPr>
        <p:spPr/>
        <p:txBody>
          <a:bodyPr/>
          <a:lstStyle/>
          <a:p>
            <a:pPr>
              <a:defRPr/>
            </a:pPr>
            <a:fld id="{70BD66B5-2951-4DAB-B0C7-93C141C05611}" type="slidenum">
              <a:rPr lang="en-GB" altLang="en-US" smtClean="0">
                <a:solidFill>
                  <a:srgbClr val="00B050"/>
                </a:solidFill>
              </a:rPr>
              <a:pPr>
                <a:defRPr/>
              </a:pPr>
              <a:t>17</a:t>
            </a:fld>
            <a:endParaRPr lang="en-GB" altLang="en-US">
              <a:solidFill>
                <a:srgbClr val="00B050"/>
              </a:solidFill>
            </a:endParaRPr>
          </a:p>
        </p:txBody>
      </p:sp>
      <p:sp>
        <p:nvSpPr>
          <p:cNvPr id="6" name="Rectangle 5"/>
          <p:cNvSpPr/>
          <p:nvPr/>
        </p:nvSpPr>
        <p:spPr>
          <a:xfrm>
            <a:off x="7258823" y="2078832"/>
            <a:ext cx="4572000" cy="1877437"/>
          </a:xfrm>
          <a:prstGeom prst="rect">
            <a:avLst/>
          </a:prstGeom>
        </p:spPr>
        <p:txBody>
          <a:bodyPr>
            <a:spAutoFit/>
          </a:bodyPr>
          <a:lstStyle/>
          <a:p>
            <a:pPr fontAlgn="base">
              <a:spcBef>
                <a:spcPct val="0"/>
              </a:spcBef>
              <a:spcAft>
                <a:spcPct val="0"/>
              </a:spcAft>
              <a:buFont typeface="Arial" panose="020B0604020202020204" pitchFamily="34" charset="0"/>
              <a:buNone/>
              <a:defRPr/>
            </a:pPr>
            <a:r>
              <a:rPr lang="en-GB" altLang="en-US" sz="2000" b="1" spc="-8" dirty="0">
                <a:solidFill>
                  <a:srgbClr val="00B050">
                    <a:lumMod val="75000"/>
                  </a:srgbClr>
                </a:solidFill>
                <a:latin typeface="Arial" panose="020B0604020202020204" pitchFamily="34" charset="0"/>
                <a:cs typeface="Arial" panose="020B0604020202020204" pitchFamily="34" charset="0"/>
              </a:rPr>
              <a:t>Aims to: </a:t>
            </a:r>
          </a:p>
          <a:p>
            <a:pPr marL="285750" indent="-285750" fontAlgn="base">
              <a:spcBef>
                <a:spcPct val="0"/>
              </a:spcBef>
              <a:spcAft>
                <a:spcPct val="0"/>
              </a:spcAft>
              <a:buFont typeface="Arial" panose="020B0604020202020204" pitchFamily="34" charset="0"/>
              <a:buChar char="•"/>
              <a:defRPr/>
            </a:pPr>
            <a:r>
              <a:rPr lang="en-GB" altLang="en-US" sz="2400" dirty="0">
                <a:solidFill>
                  <a:srgbClr val="595959"/>
                </a:solidFill>
                <a:latin typeface="Arial" panose="020B0604020202020204" pitchFamily="34" charset="0"/>
                <a:cs typeface="Arial" panose="020B0604020202020204" pitchFamily="34" charset="0"/>
              </a:rPr>
              <a:t>Protect plant life</a:t>
            </a:r>
          </a:p>
          <a:p>
            <a:pPr marL="285750" indent="-285750" fontAlgn="base">
              <a:spcBef>
                <a:spcPct val="0"/>
              </a:spcBef>
              <a:spcAft>
                <a:spcPct val="0"/>
              </a:spcAft>
              <a:buFont typeface="Arial" panose="020B0604020202020204" pitchFamily="34" charset="0"/>
              <a:buChar char="•"/>
              <a:defRPr/>
            </a:pPr>
            <a:r>
              <a:rPr lang="en-GB" altLang="en-US" sz="2400" dirty="0">
                <a:solidFill>
                  <a:srgbClr val="595959"/>
                </a:solidFill>
                <a:latin typeface="Arial" panose="020B0604020202020204" pitchFamily="34" charset="0"/>
                <a:cs typeface="Arial" panose="020B0604020202020204" pitchFamily="34" charset="0"/>
              </a:rPr>
              <a:t>Prevent introduction &amp; spread of plant pests</a:t>
            </a:r>
          </a:p>
          <a:p>
            <a:pPr marL="285750" indent="-285750" fontAlgn="base">
              <a:spcBef>
                <a:spcPct val="0"/>
              </a:spcBef>
              <a:spcAft>
                <a:spcPct val="0"/>
              </a:spcAft>
              <a:buFont typeface="Arial" panose="020B0604020202020204" pitchFamily="34" charset="0"/>
              <a:buChar char="•"/>
              <a:defRPr/>
            </a:pPr>
            <a:r>
              <a:rPr lang="en-GB" altLang="en-US" sz="2400" dirty="0">
                <a:solidFill>
                  <a:srgbClr val="595959"/>
                </a:solidFill>
                <a:latin typeface="Arial" panose="020B0604020202020204" pitchFamily="34" charset="0"/>
                <a:cs typeface="Arial" panose="020B0604020202020204" pitchFamily="34" charset="0"/>
              </a:rPr>
              <a:t>Promote fair &amp; safe trade</a:t>
            </a:r>
          </a:p>
        </p:txBody>
      </p:sp>
      <p:pic>
        <p:nvPicPr>
          <p:cNvPr id="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1501" t="30687" r="44250" b="31934"/>
          <a:stretch>
            <a:fillRect/>
          </a:stretch>
        </p:blipFill>
        <p:spPr bwMode="auto">
          <a:xfrm>
            <a:off x="8257096" y="4016390"/>
            <a:ext cx="2096731" cy="1065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093281" y="5666561"/>
            <a:ext cx="4424362" cy="369887"/>
          </a:xfrm>
          <a:prstGeom prst="rect">
            <a:avLst/>
          </a:prstGeom>
        </p:spPr>
        <p:txBody>
          <a:bodyPr wrap="none">
            <a:spAutoFit/>
          </a:bodyPr>
          <a:lstStyle/>
          <a:p>
            <a:pPr fontAlgn="base">
              <a:spcBef>
                <a:spcPct val="0"/>
              </a:spcBef>
              <a:spcAft>
                <a:spcPct val="0"/>
              </a:spcAft>
              <a:defRPr/>
            </a:pPr>
            <a:r>
              <a:rPr lang="en-GB" altLang="en-US" dirty="0">
                <a:solidFill>
                  <a:prstClr val="white">
                    <a:lumMod val="50000"/>
                  </a:prstClr>
                </a:solidFill>
                <a:latin typeface="Arial" panose="020B0604020202020204" pitchFamily="34" charset="0"/>
                <a:ea typeface="Arial Unicode MS" panose="020B0604020202020204" pitchFamily="34" charset="-128"/>
                <a:cs typeface="Arial" panose="020B0604020202020204" pitchFamily="34" charset="0"/>
              </a:rPr>
              <a:t>UN FAO offices, Rome, IT, Home of IPPC</a:t>
            </a:r>
          </a:p>
        </p:txBody>
      </p:sp>
    </p:spTree>
    <p:extLst>
      <p:ext uri="{BB962C8B-B14F-4D97-AF65-F5344CB8AC3E}">
        <p14:creationId xmlns:p14="http://schemas.microsoft.com/office/powerpoint/2010/main" val="2059059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741426" y="1123157"/>
            <a:ext cx="5111750" cy="5033962"/>
          </a:xfrm>
        </p:spPr>
        <p:txBody>
          <a:bodyPr/>
          <a:lstStyle/>
          <a:p>
            <a:pPr marL="0" indent="0">
              <a:buNone/>
              <a:defRPr/>
            </a:pPr>
            <a:r>
              <a:rPr lang="en-GB" sz="1800" dirty="0"/>
              <a:t>By protecting plant resources from pests and diseases, the IPPC helps to:</a:t>
            </a:r>
            <a:endParaRPr lang="en-GB" altLang="en-US" sz="1800" dirty="0"/>
          </a:p>
          <a:p>
            <a:pPr marL="0" indent="0">
              <a:buNone/>
              <a:defRPr/>
            </a:pPr>
            <a:r>
              <a:rPr lang="en-GB" sz="1800" dirty="0"/>
              <a:t>1. Protect farmers from economically devastating pest outbreaks.</a:t>
            </a:r>
          </a:p>
          <a:p>
            <a:pPr marL="0" indent="0">
              <a:buNone/>
              <a:defRPr/>
            </a:pPr>
            <a:r>
              <a:rPr lang="en-GB" sz="1800" dirty="0"/>
              <a:t>2. Protect the environment from loss of species diversity.</a:t>
            </a:r>
          </a:p>
          <a:p>
            <a:pPr marL="0" indent="0">
              <a:buNone/>
              <a:defRPr/>
            </a:pPr>
            <a:r>
              <a:rPr lang="en-GB" sz="1800" dirty="0"/>
              <a:t>3. Protect ecosystems from loss of viability and function as a result of pest invasions.</a:t>
            </a:r>
          </a:p>
          <a:p>
            <a:pPr marL="0" indent="0">
              <a:buNone/>
              <a:defRPr/>
            </a:pPr>
            <a:r>
              <a:rPr lang="en-GB" sz="1800" dirty="0"/>
              <a:t>4. Protect industries and consumers from the costs of pest control or eradication.</a:t>
            </a:r>
          </a:p>
          <a:p>
            <a:pPr marL="0" indent="0">
              <a:buNone/>
              <a:defRPr/>
            </a:pPr>
            <a:r>
              <a:rPr lang="en-GB" sz="1800" dirty="0"/>
              <a:t>5. Facilitate trade through Standards that regulate the safe movements of plants and plant products.</a:t>
            </a:r>
          </a:p>
          <a:p>
            <a:pPr marL="0" indent="0">
              <a:buNone/>
              <a:defRPr/>
            </a:pPr>
            <a:r>
              <a:rPr lang="en-GB" sz="1800" dirty="0"/>
              <a:t>6. Protect livelihoods and food security by preventing the entry and spread of new pests of plants into a country.</a:t>
            </a:r>
            <a:endParaRPr lang="en-GB" altLang="en-US" sz="1800" dirty="0"/>
          </a:p>
          <a:p>
            <a:pPr marL="457200" lvl="1" indent="0">
              <a:buClr>
                <a:schemeClr val="bg1">
                  <a:lumMod val="50000"/>
                </a:schemeClr>
              </a:buClr>
              <a:buNone/>
              <a:defRPr/>
            </a:pPr>
            <a:endParaRPr lang="en-GB" altLang="en-US" dirty="0" smtClean="0"/>
          </a:p>
        </p:txBody>
      </p:sp>
      <p:pic>
        <p:nvPicPr>
          <p:cNvPr id="33795" name="Picture 4" descr="Field Red Cabbag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7206488" y="1174750"/>
            <a:ext cx="3132138" cy="2349500"/>
          </a:xfrm>
        </p:spPr>
      </p:pic>
      <p:pic>
        <p:nvPicPr>
          <p:cNvPr id="33796" name="Picture 2" descr="W:\research\PH development fund\tree1\dscf00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9917" y="3794125"/>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2"/>
          <p:cNvSpPr txBox="1">
            <a:spLocks noChangeArrowheads="1"/>
          </p:cNvSpPr>
          <p:nvPr/>
        </p:nvSpPr>
        <p:spPr bwMode="auto">
          <a:xfrm>
            <a:off x="1186499" y="264320"/>
            <a:ext cx="82645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GB" altLang="en-US" sz="4000" dirty="0">
                <a:solidFill>
                  <a:srgbClr val="00B050"/>
                </a:solidFill>
              </a:rPr>
              <a:t> </a:t>
            </a:r>
            <a:r>
              <a:rPr lang="en-GB" altLang="en-US" sz="3200" dirty="0">
                <a:solidFill>
                  <a:srgbClr val="00AF41"/>
                </a:solidFill>
              </a:rPr>
              <a:t>Scope of the IPPC</a:t>
            </a:r>
          </a:p>
        </p:txBody>
      </p:sp>
    </p:spTree>
    <p:extLst>
      <p:ext uri="{BB962C8B-B14F-4D97-AF65-F5344CB8AC3E}">
        <p14:creationId xmlns:p14="http://schemas.microsoft.com/office/powerpoint/2010/main" val="8711028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sz="half" idx="1"/>
          </p:nvPr>
        </p:nvSpPr>
        <p:spPr>
          <a:xfrm>
            <a:off x="751713" y="1428877"/>
            <a:ext cx="5068888" cy="4114800"/>
          </a:xfrm>
        </p:spPr>
        <p:txBody>
          <a:bodyPr/>
          <a:lstStyle/>
          <a:p>
            <a:pPr>
              <a:spcBef>
                <a:spcPct val="35000"/>
              </a:spcBef>
              <a:defRPr/>
            </a:pPr>
            <a:r>
              <a:rPr lang="en-GB" altLang="en-US" dirty="0" smtClean="0"/>
              <a:t>Extends to items capable of harbouring or spreading pests, such as: </a:t>
            </a:r>
          </a:p>
          <a:p>
            <a:pPr marL="457200" lvl="1" indent="0">
              <a:spcBef>
                <a:spcPct val="35000"/>
              </a:spcBef>
              <a:buClr>
                <a:schemeClr val="bg1">
                  <a:lumMod val="50000"/>
                </a:schemeClr>
              </a:buClr>
              <a:defRPr/>
            </a:pPr>
            <a:r>
              <a:rPr lang="en-GB" altLang="en-US" sz="2000" dirty="0"/>
              <a:t> storage places</a:t>
            </a:r>
          </a:p>
          <a:p>
            <a:pPr marL="457200" lvl="1" indent="0">
              <a:spcBef>
                <a:spcPct val="35000"/>
              </a:spcBef>
              <a:buClr>
                <a:schemeClr val="bg1">
                  <a:lumMod val="50000"/>
                </a:schemeClr>
              </a:buClr>
              <a:defRPr/>
            </a:pPr>
            <a:r>
              <a:rPr lang="en-GB" altLang="en-US" sz="2000" dirty="0"/>
              <a:t> conveyances</a:t>
            </a:r>
          </a:p>
          <a:p>
            <a:pPr marL="457200" lvl="1" indent="0">
              <a:spcBef>
                <a:spcPct val="35000"/>
              </a:spcBef>
              <a:buClr>
                <a:schemeClr val="bg1">
                  <a:lumMod val="50000"/>
                </a:schemeClr>
              </a:buClr>
              <a:defRPr/>
            </a:pPr>
            <a:r>
              <a:rPr lang="en-GB" altLang="en-US" sz="2000" dirty="0"/>
              <a:t> </a:t>
            </a:r>
            <a:r>
              <a:rPr lang="en-GB" altLang="en-US" sz="2000" dirty="0" smtClean="0"/>
              <a:t>Wood Packaging Material (WPM)</a:t>
            </a:r>
            <a:endParaRPr lang="en-GB" altLang="en-US" sz="2000" dirty="0"/>
          </a:p>
          <a:p>
            <a:pPr marL="457200" lvl="1" indent="0">
              <a:spcBef>
                <a:spcPct val="35000"/>
              </a:spcBef>
              <a:buClr>
                <a:schemeClr val="bg1">
                  <a:lumMod val="50000"/>
                </a:schemeClr>
              </a:buClr>
              <a:defRPr/>
            </a:pPr>
            <a:r>
              <a:rPr lang="en-GB" altLang="en-US" sz="2000" dirty="0"/>
              <a:t> plant products</a:t>
            </a:r>
          </a:p>
          <a:p>
            <a:pPr>
              <a:spcBef>
                <a:spcPct val="35000"/>
              </a:spcBef>
              <a:buClr>
                <a:schemeClr val="bg1">
                  <a:lumMod val="50000"/>
                </a:schemeClr>
              </a:buClr>
              <a:defRPr/>
            </a:pPr>
            <a:r>
              <a:rPr lang="en-GB" altLang="en-US" dirty="0" smtClean="0"/>
              <a:t>Includes intentional introductions of organisms, such as:</a:t>
            </a:r>
          </a:p>
          <a:p>
            <a:pPr marL="457200" lvl="1" indent="0">
              <a:spcBef>
                <a:spcPct val="35000"/>
              </a:spcBef>
              <a:buClr>
                <a:schemeClr val="bg1">
                  <a:lumMod val="50000"/>
                </a:schemeClr>
              </a:buClr>
              <a:defRPr/>
            </a:pPr>
            <a:r>
              <a:rPr lang="en-GB" altLang="en-US" sz="2000" dirty="0"/>
              <a:t> biological control organisms</a:t>
            </a:r>
          </a:p>
          <a:p>
            <a:pPr marL="457200" lvl="1" indent="0">
              <a:spcBef>
                <a:spcPct val="35000"/>
              </a:spcBef>
              <a:buClr>
                <a:schemeClr val="bg1">
                  <a:lumMod val="50000"/>
                </a:schemeClr>
              </a:buClr>
              <a:defRPr/>
            </a:pPr>
            <a:r>
              <a:rPr lang="en-GB" altLang="en-US" sz="2000" dirty="0"/>
              <a:t> organisms for research (e.g. plant pests) </a:t>
            </a:r>
          </a:p>
          <a:p>
            <a:pPr marL="457200" lvl="1" indent="0">
              <a:spcBef>
                <a:spcPct val="35000"/>
              </a:spcBef>
              <a:buClr>
                <a:schemeClr val="bg1">
                  <a:lumMod val="50000"/>
                </a:schemeClr>
              </a:buClr>
              <a:defRPr/>
            </a:pPr>
            <a:endParaRPr lang="en-GB" altLang="en-US" sz="2000" dirty="0"/>
          </a:p>
        </p:txBody>
      </p:sp>
      <p:pic>
        <p:nvPicPr>
          <p:cNvPr id="35843" name="Content Placeholder 5" descr="inspection in container.jpe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19963" y="209551"/>
            <a:ext cx="2614612" cy="1966913"/>
          </a:xfrm>
        </p:spPr>
      </p:pic>
      <p:pic>
        <p:nvPicPr>
          <p:cNvPr id="35844" name="Picture 8" descr="evergreen_container_vesse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2025" y="2355850"/>
            <a:ext cx="262255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Rectangle 2"/>
          <p:cNvSpPr txBox="1">
            <a:spLocks noChangeArrowheads="1"/>
          </p:cNvSpPr>
          <p:nvPr/>
        </p:nvSpPr>
        <p:spPr bwMode="auto">
          <a:xfrm>
            <a:off x="967043" y="367411"/>
            <a:ext cx="82645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GB" altLang="en-US" sz="4000" dirty="0">
                <a:solidFill>
                  <a:srgbClr val="00B050"/>
                </a:solidFill>
              </a:rPr>
              <a:t> </a:t>
            </a:r>
            <a:r>
              <a:rPr lang="en-GB" altLang="en-US" sz="3200" dirty="0">
                <a:solidFill>
                  <a:srgbClr val="00AF41"/>
                </a:solidFill>
              </a:rPr>
              <a:t>Scope of the IPPC </a:t>
            </a:r>
          </a:p>
        </p:txBody>
      </p:sp>
      <p:pic>
        <p:nvPicPr>
          <p:cNvPr id="35846" name="Picture 1"/>
          <p:cNvPicPr>
            <a:picLocks noChangeAspect="1"/>
          </p:cNvPicPr>
          <p:nvPr/>
        </p:nvPicPr>
        <p:blipFill>
          <a:blip r:embed="rId5">
            <a:extLst>
              <a:ext uri="{28A0092B-C50C-407E-A947-70E740481C1C}">
                <a14:useLocalDpi xmlns:a14="http://schemas.microsoft.com/office/drawing/2010/main" val="0"/>
              </a:ext>
            </a:extLst>
          </a:blip>
          <a:srcRect l="28696" t="9264" r="19130" b="19296"/>
          <a:stretch>
            <a:fillRect/>
          </a:stretch>
        </p:blipFill>
        <p:spPr bwMode="auto">
          <a:xfrm>
            <a:off x="7319963" y="4316414"/>
            <a:ext cx="26146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81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1847850" y="1773238"/>
            <a:ext cx="8351838" cy="1079500"/>
          </a:xfrm>
          <a:extLst>
            <a:ext uri="{909E8E84-426E-40DD-AFC4-6F175D3DCCD1}">
              <a14:hiddenFill xmlns:a14="http://schemas.microsoft.com/office/drawing/2010/main">
                <a:solidFill>
                  <a:srgbClr val="878800"/>
                </a:solidFill>
              </a14:hiddenFill>
            </a:ext>
          </a:extLst>
        </p:spPr>
        <p:txBody>
          <a:bodyPr/>
          <a:lstStyle/>
          <a:p>
            <a:pPr eaLnBrk="1" hangingPunct="1"/>
            <a:r>
              <a:rPr lang="en-GB" altLang="en-US" smtClean="0"/>
              <a:t/>
            </a:r>
            <a:br>
              <a:rPr lang="en-GB" altLang="en-US" smtClean="0"/>
            </a:br>
            <a:r>
              <a:rPr lang="en-GB" altLang="en-US" smtClean="0"/>
              <a:t/>
            </a:r>
            <a:br>
              <a:rPr lang="en-GB" altLang="en-US" smtClean="0"/>
            </a:br>
            <a:r>
              <a:rPr lang="en-GB" altLang="en-US" smtClean="0"/>
              <a:t/>
            </a:r>
            <a:br>
              <a:rPr lang="en-GB" altLang="en-US" smtClean="0"/>
            </a:br>
            <a:r>
              <a:rPr lang="en-GB" altLang="en-US" smtClean="0"/>
              <a:t/>
            </a:r>
            <a:br>
              <a:rPr lang="en-GB" altLang="en-US" smtClean="0"/>
            </a:br>
            <a:r>
              <a:rPr lang="en-GB" altLang="en-US" smtClean="0"/>
              <a:t>Exports - Introduction</a:t>
            </a:r>
          </a:p>
        </p:txBody>
      </p:sp>
      <p:sp>
        <p:nvSpPr>
          <p:cNvPr id="3" name="Title 1"/>
          <p:cNvSpPr txBox="1">
            <a:spLocks/>
          </p:cNvSpPr>
          <p:nvPr/>
        </p:nvSpPr>
        <p:spPr bwMode="auto">
          <a:xfrm>
            <a:off x="2135188" y="4652964"/>
            <a:ext cx="8208962" cy="606425"/>
          </a:xfrm>
          <a:prstGeom prst="rect">
            <a:avLst/>
          </a:prstGeom>
          <a:noFill/>
          <a:ln w="9525">
            <a:noFill/>
            <a:miter lim="800000"/>
            <a:headEnd/>
            <a:tailEnd/>
          </a:ln>
        </p:spPr>
        <p:txBody>
          <a:bodyPr lIns="0" tIns="0" rIns="0" bIns="0"/>
          <a:lstStyle/>
          <a:p>
            <a:pPr fontAlgn="base">
              <a:spcBef>
                <a:spcPct val="0"/>
              </a:spcBef>
              <a:spcAft>
                <a:spcPct val="0"/>
              </a:spcAft>
              <a:defRPr/>
            </a:pPr>
            <a:endParaRPr lang="en-GB" sz="2200" dirty="0">
              <a:solidFill>
                <a:prstClr val="black"/>
              </a:solidFill>
              <a:latin typeface="Arial" charset="0"/>
              <a:cs typeface="Arial" charset="0"/>
            </a:endParaRPr>
          </a:p>
        </p:txBody>
      </p:sp>
    </p:spTree>
    <p:extLst>
      <p:ext uri="{BB962C8B-B14F-4D97-AF65-F5344CB8AC3E}">
        <p14:creationId xmlns:p14="http://schemas.microsoft.com/office/powerpoint/2010/main" val="3901544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CA" altLang="en-US" smtClean="0">
                <a:solidFill>
                  <a:srgbClr val="00AF41"/>
                </a:solidFill>
              </a:rPr>
              <a:t>International Standards for Phytosanitary Measures (ISPMs)</a:t>
            </a:r>
          </a:p>
        </p:txBody>
      </p:sp>
      <p:sp>
        <p:nvSpPr>
          <p:cNvPr id="43011" name="Rectangle 3"/>
          <p:cNvSpPr>
            <a:spLocks noGrp="1" noChangeArrowheads="1"/>
          </p:cNvSpPr>
          <p:nvPr>
            <p:ph idx="1"/>
          </p:nvPr>
        </p:nvSpPr>
        <p:spPr>
          <a:xfrm>
            <a:off x="798971" y="1233119"/>
            <a:ext cx="9641946" cy="4640262"/>
          </a:xfrm>
        </p:spPr>
        <p:txBody>
          <a:bodyPr/>
          <a:lstStyle/>
          <a:p>
            <a:pPr>
              <a:buClr>
                <a:schemeClr val="bg1">
                  <a:lumMod val="50000"/>
                </a:schemeClr>
              </a:buClr>
              <a:defRPr/>
            </a:pPr>
            <a:r>
              <a:rPr lang="en-CA" dirty="0" smtClean="0"/>
              <a:t>Provide guidance to member countries in implementing national programs and fulfilling requirements of the IPPC and to</a:t>
            </a:r>
            <a:r>
              <a:rPr lang="en-CA" altLang="en-US" dirty="0" smtClean="0"/>
              <a:t> </a:t>
            </a:r>
            <a:r>
              <a:rPr lang="en-CA" altLang="en-US" dirty="0"/>
              <a:t>help establish and maintain harmonization of phytosanitary measures used in international trade</a:t>
            </a:r>
            <a:r>
              <a:rPr lang="en-CA" altLang="en-US" dirty="0" smtClean="0"/>
              <a:t>.</a:t>
            </a:r>
            <a:endParaRPr lang="en-CA" dirty="0" smtClean="0"/>
          </a:p>
          <a:p>
            <a:pPr>
              <a:buClr>
                <a:schemeClr val="bg1">
                  <a:lumMod val="50000"/>
                </a:schemeClr>
              </a:buClr>
              <a:defRPr/>
            </a:pPr>
            <a:r>
              <a:rPr lang="en-CA" dirty="0" smtClean="0"/>
              <a:t>May be very general (e.g., Glossary, Principles etc.), or highly specific (e.g. Pest status, </a:t>
            </a:r>
            <a:r>
              <a:rPr lang="en-CA" dirty="0"/>
              <a:t>D</a:t>
            </a:r>
            <a:r>
              <a:rPr lang="en-CA" dirty="0" smtClean="0"/>
              <a:t>iagnostic protocols)</a:t>
            </a:r>
          </a:p>
          <a:p>
            <a:pPr>
              <a:buClr>
                <a:schemeClr val="bg1">
                  <a:lumMod val="50000"/>
                </a:schemeClr>
              </a:buClr>
              <a:defRPr/>
            </a:pPr>
            <a:r>
              <a:rPr lang="en-CA" dirty="0" smtClean="0"/>
              <a:t>Currently there are: </a:t>
            </a:r>
          </a:p>
          <a:p>
            <a:pPr lvl="1">
              <a:buClr>
                <a:schemeClr val="bg1">
                  <a:lumMod val="50000"/>
                </a:schemeClr>
              </a:buClr>
              <a:defRPr/>
            </a:pPr>
            <a:r>
              <a:rPr lang="en-CA" dirty="0" smtClean="0"/>
              <a:t>43 International standards for Phytosanitary Measures (ISPMs)</a:t>
            </a:r>
          </a:p>
          <a:p>
            <a:pPr lvl="1">
              <a:buClr>
                <a:schemeClr val="bg1">
                  <a:lumMod val="50000"/>
                </a:schemeClr>
              </a:buClr>
              <a:defRPr/>
            </a:pPr>
            <a:r>
              <a:rPr lang="en-CA" dirty="0" smtClean="0"/>
              <a:t>32 Phytosanitary treatments for regulated pests (PT)</a:t>
            </a:r>
          </a:p>
          <a:p>
            <a:pPr lvl="1">
              <a:buClr>
                <a:schemeClr val="bg1">
                  <a:lumMod val="50000"/>
                </a:schemeClr>
              </a:buClr>
              <a:defRPr/>
            </a:pPr>
            <a:r>
              <a:rPr lang="en-CA" dirty="0" smtClean="0"/>
              <a:t>29 Diagnostic protocols (DP)</a:t>
            </a:r>
          </a:p>
          <a:p>
            <a:pPr>
              <a:buClr>
                <a:schemeClr val="bg1">
                  <a:lumMod val="50000"/>
                </a:schemeClr>
              </a:buClr>
              <a:defRPr/>
            </a:pPr>
            <a:r>
              <a:rPr lang="en-GB" sz="1800" dirty="0">
                <a:hlinkClick r:id="rId3"/>
              </a:rPr>
              <a:t>https://www.ippc.int/en/core-activities/standards-setting/ispms/#publications</a:t>
            </a:r>
            <a:endParaRPr lang="en-CA" sz="1800" dirty="0"/>
          </a:p>
        </p:txBody>
      </p:sp>
      <p:sp>
        <p:nvSpPr>
          <p:cNvPr id="37892" name="Slide Number Placeholder 1"/>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FD26759E-64CC-4A02-9ED2-6B1FB9465E5A}" type="slidenum">
              <a:rPr lang="en-GB" altLang="en-US" sz="1000" b="1">
                <a:solidFill>
                  <a:prstClr val="white"/>
                </a:solidFill>
                <a:latin typeface="Verdana" panose="020B0604030504040204" pitchFamily="34" charset="0"/>
              </a:rPr>
              <a:pPr>
                <a:lnSpc>
                  <a:spcPct val="100000"/>
                </a:lnSpc>
                <a:spcBef>
                  <a:spcPct val="0"/>
                </a:spcBef>
                <a:buFontTx/>
                <a:buNone/>
              </a:pPr>
              <a:t>20</a:t>
            </a:fld>
            <a:endParaRPr lang="en-GB" altLang="en-US" sz="1000" b="1">
              <a:solidFill>
                <a:prstClr val="white"/>
              </a:solidFill>
              <a:latin typeface="Verdana" panose="020B0604030504040204" pitchFamily="34" charset="0"/>
            </a:endParaRPr>
          </a:p>
        </p:txBody>
      </p:sp>
      <p:pic>
        <p:nvPicPr>
          <p:cNvPr id="3789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66926" y="4581526"/>
            <a:ext cx="126682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21288" y="4573589"/>
            <a:ext cx="12509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59776" y="4581525"/>
            <a:ext cx="12493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0310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35414" y="333375"/>
            <a:ext cx="4321175" cy="501650"/>
          </a:xfrm>
        </p:spPr>
        <p:txBody>
          <a:bodyPr vert="horz" wrap="square" lIns="0" tIns="9525" rIns="0" bIns="0" numCol="1" rtlCol="0" anchor="t" anchorCtr="0" compatLnSpc="1">
            <a:prstTxWarp prst="textNoShape">
              <a:avLst/>
            </a:prstTxWarp>
            <a:spAutoFit/>
          </a:bodyPr>
          <a:lstStyle/>
          <a:p>
            <a:pPr marL="9525">
              <a:lnSpc>
                <a:spcPct val="100000"/>
              </a:lnSpc>
              <a:spcBef>
                <a:spcPts val="75"/>
              </a:spcBef>
              <a:defRPr/>
            </a:pPr>
            <a:r>
              <a:rPr spc="-4" dirty="0"/>
              <a:t>European Plant</a:t>
            </a:r>
            <a:r>
              <a:rPr spc="-38" dirty="0"/>
              <a:t> </a:t>
            </a:r>
            <a:r>
              <a:rPr spc="-4" dirty="0"/>
              <a:t>Health</a:t>
            </a:r>
          </a:p>
        </p:txBody>
      </p:sp>
      <p:sp>
        <p:nvSpPr>
          <p:cNvPr id="39939" name="object 4"/>
          <p:cNvSpPr txBox="1">
            <a:spLocks noChangeArrowheads="1"/>
          </p:cNvSpPr>
          <p:nvPr/>
        </p:nvSpPr>
        <p:spPr bwMode="auto">
          <a:xfrm>
            <a:off x="2143125" y="1000126"/>
            <a:ext cx="8281988"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1919" rIns="0" bIns="0">
            <a:spAutoFit/>
          </a:bodyPr>
          <a:lstStyle>
            <a:lvl1pPr marL="9525">
              <a:lnSpc>
                <a:spcPct val="90000"/>
              </a:lnSpc>
              <a:spcBef>
                <a:spcPts val="1000"/>
              </a:spcBef>
              <a:buFont typeface="Arial" panose="020B0604020202020204" pitchFamily="34" charset="0"/>
              <a:buChar char="•"/>
              <a:tabLst>
                <a:tab pos="265113" algn="l"/>
                <a:tab pos="266700" algn="l"/>
              </a:tabLst>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tabLst>
                <a:tab pos="265113" algn="l"/>
                <a:tab pos="266700" algn="l"/>
              </a:tabLst>
              <a:defRPr>
                <a:solidFill>
                  <a:srgbClr val="595959"/>
                </a:solidFill>
                <a:latin typeface="Arial" panose="020B0604020202020204" pitchFamily="34" charset="0"/>
                <a:cs typeface="Arial" panose="020B0604020202020204" pitchFamily="34" charset="0"/>
              </a:defRPr>
            </a:lvl2pPr>
            <a:lvl3pPr marL="952500" indent="-257175">
              <a:lnSpc>
                <a:spcPct val="90000"/>
              </a:lnSpc>
              <a:spcBef>
                <a:spcPts val="500"/>
              </a:spcBef>
              <a:buFont typeface="Arial" panose="020B0604020202020204" pitchFamily="34" charset="0"/>
              <a:buChar char="•"/>
              <a:tabLst>
                <a:tab pos="265113" algn="l"/>
                <a:tab pos="266700" algn="l"/>
              </a:tabLst>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tabLst>
                <a:tab pos="265113" algn="l"/>
                <a:tab pos="266700" algn="l"/>
              </a:tabLst>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tabLst>
                <a:tab pos="265113" algn="l"/>
                <a:tab pos="266700" algn="l"/>
              </a:tabLst>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65113" algn="l"/>
                <a:tab pos="266700" algn="l"/>
              </a:tabLst>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65113" algn="l"/>
                <a:tab pos="266700" algn="l"/>
              </a:tabLst>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65113" algn="l"/>
                <a:tab pos="266700" algn="l"/>
              </a:tabLst>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65113" algn="l"/>
                <a:tab pos="266700" algn="l"/>
              </a:tabLst>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ts val="875"/>
              </a:spcBef>
              <a:spcAft>
                <a:spcPct val="0"/>
              </a:spcAft>
              <a:buNone/>
            </a:pPr>
            <a:r>
              <a:rPr lang="en-GB" altLang="en-US" sz="1800" dirty="0">
                <a:solidFill>
                  <a:prstClr val="black"/>
                </a:solidFill>
              </a:rPr>
              <a:t>The </a:t>
            </a:r>
            <a:r>
              <a:rPr lang="en-US" altLang="en-US" sz="1800" b="1" dirty="0">
                <a:solidFill>
                  <a:prstClr val="black"/>
                </a:solidFill>
              </a:rPr>
              <a:t>European &amp; Mediterranean Plant Protection</a:t>
            </a:r>
            <a:r>
              <a:rPr lang="en-GB" altLang="en-US" sz="1800" b="1" dirty="0">
                <a:solidFill>
                  <a:prstClr val="black"/>
                </a:solidFill>
              </a:rPr>
              <a:t> </a:t>
            </a:r>
            <a:r>
              <a:rPr lang="en-US" altLang="en-US" sz="1800" b="1" dirty="0" err="1">
                <a:solidFill>
                  <a:prstClr val="black"/>
                </a:solidFill>
              </a:rPr>
              <a:t>Organisation</a:t>
            </a:r>
            <a:r>
              <a:rPr lang="en-GB" altLang="en-US" sz="1800" b="1" dirty="0">
                <a:solidFill>
                  <a:prstClr val="black"/>
                </a:solidFill>
              </a:rPr>
              <a:t> </a:t>
            </a:r>
            <a:r>
              <a:rPr lang="en-GB" altLang="en-US" sz="1800" dirty="0">
                <a:solidFill>
                  <a:prstClr val="black"/>
                </a:solidFill>
              </a:rPr>
              <a:t>(EPPO</a:t>
            </a:r>
            <a:r>
              <a:rPr lang="en-GB" altLang="en-US" sz="1800" dirty="0" smtClean="0">
                <a:solidFill>
                  <a:prstClr val="black"/>
                </a:solidFill>
              </a:rPr>
              <a:t>) is a regional plant protection organisation that comprises of </a:t>
            </a:r>
            <a:r>
              <a:rPr lang="en-US" altLang="en-US" sz="1800" dirty="0">
                <a:solidFill>
                  <a:prstClr val="black"/>
                </a:solidFill>
              </a:rPr>
              <a:t>52 member countries</a:t>
            </a:r>
            <a:r>
              <a:rPr lang="en-GB" altLang="en-US" sz="1800" dirty="0">
                <a:solidFill>
                  <a:prstClr val="black"/>
                </a:solidFill>
              </a:rPr>
              <a:t>,</a:t>
            </a:r>
            <a:r>
              <a:rPr lang="en-US" altLang="en-US" sz="1800" dirty="0">
                <a:solidFill>
                  <a:prstClr val="black"/>
                </a:solidFill>
              </a:rPr>
              <a:t> covering a wide geographical area (see map</a:t>
            </a:r>
            <a:r>
              <a:rPr lang="en-GB" altLang="en-US" sz="1800" dirty="0" smtClean="0">
                <a:solidFill>
                  <a:prstClr val="black"/>
                </a:solidFill>
              </a:rPr>
              <a:t>), including the UK. </a:t>
            </a:r>
            <a:r>
              <a:rPr lang="en-GB" altLang="en-US" sz="1800" dirty="0">
                <a:solidFill>
                  <a:prstClr val="black"/>
                </a:solidFill>
              </a:rPr>
              <a:t>Their aim is to:</a:t>
            </a:r>
          </a:p>
          <a:p>
            <a:pPr lvl="2" eaLnBrk="0" fontAlgn="base" hangingPunct="0">
              <a:lnSpc>
                <a:spcPct val="100000"/>
              </a:lnSpc>
              <a:spcBef>
                <a:spcPct val="0"/>
              </a:spcBef>
              <a:spcAft>
                <a:spcPct val="0"/>
              </a:spcAft>
            </a:pPr>
            <a:endParaRPr lang="en-GB" altLang="en-US" sz="1800" dirty="0">
              <a:solidFill>
                <a:prstClr val="black"/>
              </a:solidFill>
            </a:endParaRPr>
          </a:p>
          <a:p>
            <a:pPr lvl="2" eaLnBrk="0" fontAlgn="base" hangingPunct="0">
              <a:lnSpc>
                <a:spcPct val="100000"/>
              </a:lnSpc>
              <a:spcBef>
                <a:spcPct val="0"/>
              </a:spcBef>
              <a:spcAft>
                <a:spcPct val="0"/>
              </a:spcAft>
            </a:pPr>
            <a:r>
              <a:rPr lang="en-GB" altLang="en-US" sz="1800" dirty="0">
                <a:solidFill>
                  <a:prstClr val="black"/>
                </a:solidFill>
              </a:rPr>
              <a:t>P</a:t>
            </a:r>
            <a:r>
              <a:rPr lang="en-US" altLang="en-US" sz="1800" dirty="0" err="1">
                <a:solidFill>
                  <a:prstClr val="black"/>
                </a:solidFill>
              </a:rPr>
              <a:t>romote</a:t>
            </a:r>
            <a:r>
              <a:rPr lang="en-US" altLang="en-US" sz="1800" dirty="0">
                <a:solidFill>
                  <a:prstClr val="black"/>
                </a:solidFill>
              </a:rPr>
              <a:t> </a:t>
            </a:r>
            <a:r>
              <a:rPr lang="en-GB" altLang="en-US" sz="1800" dirty="0">
                <a:solidFill>
                  <a:prstClr val="black"/>
                </a:solidFill>
              </a:rPr>
              <a:t>the </a:t>
            </a:r>
            <a:r>
              <a:rPr lang="en-US" altLang="en-US" sz="1800" dirty="0">
                <a:solidFill>
                  <a:prstClr val="black"/>
                </a:solidFill>
              </a:rPr>
              <a:t>exchange and synthesis of </a:t>
            </a:r>
            <a:r>
              <a:rPr lang="en-GB" altLang="en-US" sz="1800" dirty="0">
                <a:solidFill>
                  <a:prstClr val="black"/>
                </a:solidFill>
              </a:rPr>
              <a:t>information</a:t>
            </a:r>
          </a:p>
          <a:p>
            <a:pPr lvl="2" eaLnBrk="0" fontAlgn="base" hangingPunct="0">
              <a:lnSpc>
                <a:spcPct val="100000"/>
              </a:lnSpc>
              <a:spcBef>
                <a:spcPct val="0"/>
              </a:spcBef>
              <a:spcAft>
                <a:spcPct val="0"/>
              </a:spcAft>
            </a:pPr>
            <a:r>
              <a:rPr lang="en-GB" altLang="en-US" sz="1800" dirty="0">
                <a:solidFill>
                  <a:prstClr val="black"/>
                </a:solidFill>
              </a:rPr>
              <a:t>F</a:t>
            </a:r>
            <a:r>
              <a:rPr lang="en-US" altLang="en-US" sz="1800" dirty="0" err="1">
                <a:solidFill>
                  <a:prstClr val="black"/>
                </a:solidFill>
              </a:rPr>
              <a:t>acilitate</a:t>
            </a:r>
            <a:r>
              <a:rPr lang="en-US" altLang="en-US" sz="1800" dirty="0">
                <a:solidFill>
                  <a:prstClr val="black"/>
                </a:solidFill>
              </a:rPr>
              <a:t> collaboration</a:t>
            </a:r>
            <a:endParaRPr lang="en-GB" altLang="en-US" sz="1800" dirty="0">
              <a:solidFill>
                <a:prstClr val="black"/>
              </a:solidFill>
            </a:endParaRPr>
          </a:p>
          <a:p>
            <a:pPr lvl="2" eaLnBrk="0" fontAlgn="base" hangingPunct="0">
              <a:lnSpc>
                <a:spcPct val="100000"/>
              </a:lnSpc>
              <a:spcBef>
                <a:spcPct val="0"/>
              </a:spcBef>
              <a:spcAft>
                <a:spcPct val="0"/>
              </a:spcAft>
            </a:pPr>
            <a:r>
              <a:rPr lang="en-US" altLang="en-US" sz="1800" dirty="0" smtClean="0">
                <a:solidFill>
                  <a:prstClr val="black"/>
                </a:solidFill>
              </a:rPr>
              <a:t>Produces </a:t>
            </a:r>
            <a:r>
              <a:rPr lang="en-US" altLang="en-US" sz="1800" dirty="0">
                <a:solidFill>
                  <a:prstClr val="black"/>
                </a:solidFill>
              </a:rPr>
              <a:t>recommendations to help member countries develop their plant health </a:t>
            </a:r>
            <a:r>
              <a:rPr lang="en-US" altLang="en-US" sz="1800" dirty="0" smtClean="0">
                <a:solidFill>
                  <a:prstClr val="black"/>
                </a:solidFill>
              </a:rPr>
              <a:t>controls, it does not however regulate.</a:t>
            </a:r>
            <a:endParaRPr lang="en-US" altLang="en-US" sz="1800" dirty="0">
              <a:solidFill>
                <a:prstClr val="black"/>
              </a:solidFill>
            </a:endParaRPr>
          </a:p>
        </p:txBody>
      </p:sp>
      <p:sp>
        <p:nvSpPr>
          <p:cNvPr id="39941" name="object 8"/>
          <p:cNvSpPr txBox="1">
            <a:spLocks noChangeArrowheads="1"/>
          </p:cNvSpPr>
          <p:nvPr/>
        </p:nvSpPr>
        <p:spPr bwMode="auto">
          <a:xfrm>
            <a:off x="10356851" y="1003300"/>
            <a:ext cx="136525"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ts val="75"/>
              </a:spcBef>
              <a:spcAft>
                <a:spcPct val="0"/>
              </a:spcAft>
              <a:buNone/>
            </a:pPr>
            <a:r>
              <a:rPr lang="en-US" altLang="en-US" sz="900">
                <a:solidFill>
                  <a:srgbClr val="888888"/>
                </a:solidFill>
                <a:latin typeface="Calibri" panose="020F0502020204030204" pitchFamily="34" charset="0"/>
              </a:rPr>
              <a:t>11</a:t>
            </a:r>
            <a:endParaRPr lang="en-US" altLang="en-US" sz="900">
              <a:solidFill>
                <a:prstClr val="black"/>
              </a:solidFill>
              <a:latin typeface="Calibri" panose="020F0502020204030204" pitchFamily="34"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646787" y="3494090"/>
            <a:ext cx="4831334" cy="2642616"/>
          </a:xfrm>
          <a:prstGeom prst="rect">
            <a:avLst/>
          </a:prstGeom>
          <a:noFill/>
        </p:spPr>
      </p:pic>
      <p:sp>
        <p:nvSpPr>
          <p:cNvPr id="3" name="TextBox 2"/>
          <p:cNvSpPr txBox="1"/>
          <p:nvPr/>
        </p:nvSpPr>
        <p:spPr>
          <a:xfrm>
            <a:off x="5879805" y="3494090"/>
            <a:ext cx="5837274" cy="3493264"/>
          </a:xfrm>
          <a:prstGeom prst="rect">
            <a:avLst/>
          </a:prstGeom>
          <a:noFill/>
        </p:spPr>
        <p:txBody>
          <a:bodyPr wrap="square" rtlCol="0">
            <a:spAutoFit/>
          </a:bodyPr>
          <a:lstStyle/>
          <a:p>
            <a:r>
              <a:rPr lang="en-GB" sz="1600" dirty="0" smtClean="0"/>
              <a:t>There are other regional plant protection organisations that cover regions around the world:</a:t>
            </a:r>
          </a:p>
          <a:p>
            <a:pPr marL="285750" indent="-285750">
              <a:buFont typeface="Arial" panose="020B0604020202020204" pitchFamily="34" charset="0"/>
              <a:buChar char="•"/>
            </a:pPr>
            <a:r>
              <a:rPr lang="en-GB" sz="1500" dirty="0">
                <a:hlinkClick r:id="rId3" tooltip="Asia and Pacific Plant Protection Commission (page does not exist)"/>
              </a:rPr>
              <a:t>Asia and Pacific Plant Protection Commission</a:t>
            </a:r>
            <a:r>
              <a:rPr lang="en-GB" sz="1500" dirty="0"/>
              <a:t> (APPPC)</a:t>
            </a:r>
          </a:p>
          <a:p>
            <a:pPr marL="285750" indent="-285750">
              <a:buFont typeface="Arial" panose="020B0604020202020204" pitchFamily="34" charset="0"/>
              <a:buChar char="•"/>
            </a:pPr>
            <a:r>
              <a:rPr lang="en-GB" sz="1500" dirty="0">
                <a:hlinkClick r:id="rId4" tooltip="Caribbean Plant Protection Commission (page does not exist)"/>
              </a:rPr>
              <a:t>Caribbean Plant Protection Commission</a:t>
            </a:r>
            <a:r>
              <a:rPr lang="en-GB" sz="1500" dirty="0"/>
              <a:t> (CPPC)</a:t>
            </a:r>
          </a:p>
          <a:p>
            <a:pPr marL="285750" indent="-285750">
              <a:buFont typeface="Arial" panose="020B0604020202020204" pitchFamily="34" charset="0"/>
              <a:buChar char="•"/>
            </a:pPr>
            <a:r>
              <a:rPr lang="en-GB" sz="1500" dirty="0" err="1">
                <a:hlinkClick r:id="rId5" tooltip="Comité de Sanidad Vegetal del Cono Sur (page does not exist)"/>
              </a:rPr>
              <a:t>Comité</a:t>
            </a:r>
            <a:r>
              <a:rPr lang="en-GB" sz="1500" dirty="0">
                <a:hlinkClick r:id="rId5" tooltip="Comité de Sanidad Vegetal del Cono Sur (page does not exist)"/>
              </a:rPr>
              <a:t> de </a:t>
            </a:r>
            <a:r>
              <a:rPr lang="en-GB" sz="1500" dirty="0" err="1">
                <a:hlinkClick r:id="rId5" tooltip="Comité de Sanidad Vegetal del Cono Sur (page does not exist)"/>
              </a:rPr>
              <a:t>Sanidad</a:t>
            </a:r>
            <a:r>
              <a:rPr lang="en-GB" sz="1500" dirty="0">
                <a:hlinkClick r:id="rId5" tooltip="Comité de Sanidad Vegetal del Cono Sur (page does not exist)"/>
              </a:rPr>
              <a:t> Vegetal del </a:t>
            </a:r>
            <a:r>
              <a:rPr lang="en-GB" sz="1500" dirty="0" err="1">
                <a:hlinkClick r:id="rId5" tooltip="Comité de Sanidad Vegetal del Cono Sur (page does not exist)"/>
              </a:rPr>
              <a:t>Cono</a:t>
            </a:r>
            <a:r>
              <a:rPr lang="en-GB" sz="1500" dirty="0">
                <a:hlinkClick r:id="rId5" tooltip="Comité de Sanidad Vegetal del Cono Sur (page does not exist)"/>
              </a:rPr>
              <a:t> Sur</a:t>
            </a:r>
            <a:r>
              <a:rPr lang="en-GB" sz="1500" dirty="0"/>
              <a:t> (COSAVE)</a:t>
            </a:r>
          </a:p>
          <a:p>
            <a:pPr marL="285750" indent="-285750">
              <a:buFont typeface="Arial" panose="020B0604020202020204" pitchFamily="34" charset="0"/>
              <a:buChar char="•"/>
            </a:pPr>
            <a:r>
              <a:rPr lang="en-GB" sz="1500" dirty="0">
                <a:hlinkClick r:id="rId6" tooltip="European and Mediterranean Plant Protection Organization"/>
              </a:rPr>
              <a:t>European and Mediterranean Plant Protection Organization</a:t>
            </a:r>
            <a:r>
              <a:rPr lang="en-GB" sz="1500" dirty="0"/>
              <a:t> (EPPO)</a:t>
            </a:r>
          </a:p>
          <a:p>
            <a:pPr marL="285750" indent="-285750">
              <a:buFont typeface="Arial" panose="020B0604020202020204" pitchFamily="34" charset="0"/>
              <a:buChar char="•"/>
            </a:pPr>
            <a:r>
              <a:rPr lang="en-GB" sz="1500" dirty="0" err="1">
                <a:hlinkClick r:id="rId7" tooltip="Interafrican Phytosanitary Council (page does not exist)"/>
              </a:rPr>
              <a:t>Interafrican</a:t>
            </a:r>
            <a:r>
              <a:rPr lang="en-GB" sz="1500" dirty="0">
                <a:hlinkClick r:id="rId7" tooltip="Interafrican Phytosanitary Council (page does not exist)"/>
              </a:rPr>
              <a:t> Phytosanitary Council</a:t>
            </a:r>
            <a:r>
              <a:rPr lang="en-GB" sz="1500" dirty="0"/>
              <a:t> (IAPSC)</a:t>
            </a:r>
          </a:p>
          <a:p>
            <a:pPr marL="285750" indent="-285750">
              <a:buFont typeface="Arial" panose="020B0604020202020204" pitchFamily="34" charset="0"/>
              <a:buChar char="•"/>
            </a:pPr>
            <a:r>
              <a:rPr lang="en-GB" sz="1500" dirty="0">
                <a:hlinkClick r:id="rId8" tooltip="North American Plant Protection Organization"/>
              </a:rPr>
              <a:t>North American Plant Protection Organization</a:t>
            </a:r>
            <a:r>
              <a:rPr lang="en-GB" sz="1500" dirty="0"/>
              <a:t> (NAPPO)</a:t>
            </a:r>
          </a:p>
          <a:p>
            <a:pPr marL="285750" indent="-285750">
              <a:buFont typeface="Arial" panose="020B0604020202020204" pitchFamily="34" charset="0"/>
              <a:buChar char="•"/>
            </a:pPr>
            <a:r>
              <a:rPr lang="en-GB" sz="1500" dirty="0">
                <a:hlinkClick r:id="rId9" tooltip="Near East Plant Protection Organization (page does not exist)"/>
              </a:rPr>
              <a:t>Near East Plant Protection Organization</a:t>
            </a:r>
            <a:r>
              <a:rPr lang="en-GB" sz="1500" dirty="0"/>
              <a:t> (NEPPO)</a:t>
            </a:r>
          </a:p>
          <a:p>
            <a:pPr marL="285750" indent="-285750">
              <a:buFont typeface="Arial" panose="020B0604020202020204" pitchFamily="34" charset="0"/>
              <a:buChar char="•"/>
            </a:pPr>
            <a:r>
              <a:rPr lang="en-GB" sz="1500" dirty="0" err="1">
                <a:hlinkClick r:id="rId10" tooltip="Organismo Internacional Regional de Sanidad Agropecuaria (page does not exist)"/>
              </a:rPr>
              <a:t>Organismo</a:t>
            </a:r>
            <a:r>
              <a:rPr lang="en-GB" sz="1500" dirty="0">
                <a:hlinkClick r:id="rId10" tooltip="Organismo Internacional Regional de Sanidad Agropecuaria (page does not exist)"/>
              </a:rPr>
              <a:t> </a:t>
            </a:r>
            <a:r>
              <a:rPr lang="en-GB" sz="1500" dirty="0" err="1">
                <a:hlinkClick r:id="rId10" tooltip="Organismo Internacional Regional de Sanidad Agropecuaria (page does not exist)"/>
              </a:rPr>
              <a:t>Internacional</a:t>
            </a:r>
            <a:r>
              <a:rPr lang="en-GB" sz="1500" dirty="0">
                <a:hlinkClick r:id="rId10" tooltip="Organismo Internacional Regional de Sanidad Agropecuaria (page does not exist)"/>
              </a:rPr>
              <a:t> Regional de </a:t>
            </a:r>
            <a:r>
              <a:rPr lang="en-GB" sz="1500" dirty="0" err="1">
                <a:hlinkClick r:id="rId10" tooltip="Organismo Internacional Regional de Sanidad Agropecuaria (page does not exist)"/>
              </a:rPr>
              <a:t>Sanidad</a:t>
            </a:r>
            <a:r>
              <a:rPr lang="en-GB" sz="1500" dirty="0">
                <a:hlinkClick r:id="rId10" tooltip="Organismo Internacional Regional de Sanidad Agropecuaria (page does not exist)"/>
              </a:rPr>
              <a:t> </a:t>
            </a:r>
            <a:r>
              <a:rPr lang="en-GB" sz="1500" dirty="0" err="1">
                <a:hlinkClick r:id="rId10" tooltip="Organismo Internacional Regional de Sanidad Agropecuaria (page does not exist)"/>
              </a:rPr>
              <a:t>Agropecuaria</a:t>
            </a:r>
            <a:r>
              <a:rPr lang="en-GB" sz="1500" dirty="0"/>
              <a:t> (OIRSA)</a:t>
            </a:r>
          </a:p>
          <a:p>
            <a:pPr marL="285750" indent="-285750">
              <a:buFont typeface="Arial" panose="020B0604020202020204" pitchFamily="34" charset="0"/>
              <a:buChar char="•"/>
            </a:pPr>
            <a:r>
              <a:rPr lang="en-GB" sz="1500" dirty="0">
                <a:hlinkClick r:id="rId11" tooltip="Pacific Plant Protection Organization (page does not exist)"/>
              </a:rPr>
              <a:t>Pacific Plant Protection Organization</a:t>
            </a:r>
            <a:r>
              <a:rPr lang="en-GB" sz="1500" dirty="0"/>
              <a:t> (PPPO)</a:t>
            </a:r>
          </a:p>
          <a:p>
            <a:endParaRPr lang="en-GB" dirty="0" smtClean="0"/>
          </a:p>
          <a:p>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164308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GB" altLang="en-US" dirty="0" smtClean="0"/>
              <a:t>What is an NPPO?	</a:t>
            </a:r>
          </a:p>
        </p:txBody>
      </p:sp>
      <p:sp>
        <p:nvSpPr>
          <p:cNvPr id="40963" name="Content Placeholder 2"/>
          <p:cNvSpPr>
            <a:spLocks noGrp="1"/>
          </p:cNvSpPr>
          <p:nvPr>
            <p:ph idx="1"/>
          </p:nvPr>
        </p:nvSpPr>
        <p:spPr>
          <a:xfrm>
            <a:off x="586318" y="1037745"/>
            <a:ext cx="8264525" cy="2881312"/>
          </a:xfrm>
        </p:spPr>
        <p:txBody>
          <a:bodyPr/>
          <a:lstStyle/>
          <a:p>
            <a:r>
              <a:rPr lang="en-GB" altLang="en-US" dirty="0" smtClean="0"/>
              <a:t>The IPPC (convention text) mandates that an National Plant Protection Organisation (NPPO) should be established by a contracted party.</a:t>
            </a:r>
          </a:p>
          <a:p>
            <a:r>
              <a:rPr lang="en-GB" altLang="en-US" dirty="0" smtClean="0"/>
              <a:t>Function of the UK NPPO is provided by Department for Environment Food &amp; Rural Affairs (Defra) but can also be provided by Scottish, Welsh and Northern Irish Governments.</a:t>
            </a:r>
          </a:p>
          <a:p>
            <a:r>
              <a:rPr lang="en-GB" altLang="en-US" dirty="0" smtClean="0"/>
              <a:t>Functions include:</a:t>
            </a:r>
          </a:p>
          <a:p>
            <a:pPr lvl="1"/>
            <a:r>
              <a:rPr lang="en-GB" altLang="en-US" dirty="0" smtClean="0"/>
              <a:t>the issuance of certificates relating to the phytosanitary regulations </a:t>
            </a:r>
          </a:p>
          <a:p>
            <a:pPr lvl="1"/>
            <a:r>
              <a:rPr lang="en-GB" altLang="en-US" dirty="0" smtClean="0"/>
              <a:t>the surveillance of growing plants, </a:t>
            </a:r>
          </a:p>
          <a:p>
            <a:pPr lvl="1"/>
            <a:r>
              <a:rPr lang="en-GB" altLang="en-US" dirty="0" smtClean="0"/>
              <a:t>the inspection of consignments of plants and plant products moving in international traffic </a:t>
            </a:r>
          </a:p>
          <a:p>
            <a:pPr lvl="1"/>
            <a:endParaRPr lang="en-GB" altLang="en-US" dirty="0" smtClean="0"/>
          </a:p>
        </p:txBody>
      </p:sp>
      <p:sp>
        <p:nvSpPr>
          <p:cNvPr id="4096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7C303379-BF45-4E6E-8341-4EE11A58CC79}" type="slidenum">
              <a:rPr lang="en-GB" altLang="en-US" sz="1000">
                <a:solidFill>
                  <a:srgbClr val="00B050"/>
                </a:solidFill>
              </a:rPr>
              <a:pPr>
                <a:lnSpc>
                  <a:spcPct val="100000"/>
                </a:lnSpc>
                <a:spcBef>
                  <a:spcPct val="0"/>
                </a:spcBef>
                <a:buFontTx/>
                <a:buNone/>
              </a:pPr>
              <a:t>22</a:t>
            </a:fld>
            <a:endParaRPr lang="en-GB" altLang="en-US" sz="1000">
              <a:solidFill>
                <a:srgbClr val="00B050"/>
              </a:solidFill>
            </a:endParaRPr>
          </a:p>
        </p:txBody>
      </p:sp>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714" y="364395"/>
            <a:ext cx="2058987"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14159" y="2236436"/>
            <a:ext cx="2488888" cy="35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Content Placeholder 2"/>
          <p:cNvSpPr txBox="1">
            <a:spLocks/>
          </p:cNvSpPr>
          <p:nvPr/>
        </p:nvSpPr>
        <p:spPr bwMode="auto">
          <a:xfrm>
            <a:off x="1034884" y="4365626"/>
            <a:ext cx="65754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spcAft>
                <a:spcPct val="0"/>
              </a:spcAft>
            </a:pPr>
            <a:r>
              <a:rPr lang="en-GB" altLang="en-US" sz="1800" dirty="0"/>
              <a:t>the disinfestation or disinfection of consignments of plants, plant products and other regulated articles moving in international traffic</a:t>
            </a:r>
          </a:p>
          <a:p>
            <a:pPr eaLnBrk="0" fontAlgn="base" hangingPunct="0">
              <a:spcAft>
                <a:spcPct val="0"/>
              </a:spcAft>
            </a:pPr>
            <a:r>
              <a:rPr lang="en-GB" altLang="en-US" sz="1800" dirty="0"/>
              <a:t>the protection of endangered areas and the designation, maintenance and surveillance of pest free areas and areas of low pest prevalence </a:t>
            </a:r>
          </a:p>
          <a:p>
            <a:pPr eaLnBrk="0" fontAlgn="base" hangingPunct="0">
              <a:spcAft>
                <a:spcPct val="0"/>
              </a:spcAft>
            </a:pPr>
            <a:r>
              <a:rPr lang="en-GB" altLang="en-US" sz="1800" dirty="0"/>
              <a:t>the conduct of pest risk analyses </a:t>
            </a:r>
          </a:p>
        </p:txBody>
      </p:sp>
    </p:spTree>
    <p:extLst>
      <p:ext uri="{BB962C8B-B14F-4D97-AF65-F5344CB8AC3E}">
        <p14:creationId xmlns:p14="http://schemas.microsoft.com/office/powerpoint/2010/main" val="2850219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1766888" y="112713"/>
          <a:ext cx="8705852" cy="6119814"/>
        </p:xfrm>
        <a:graphic>
          <a:graphicData uri="http://schemas.openxmlformats.org/drawingml/2006/table">
            <a:tbl>
              <a:tblPr firstRow="1" bandRow="1">
                <a:tableStyleId>{5C22544A-7EE6-4342-B048-85BDC9FD1C3A}</a:tableStyleId>
              </a:tblPr>
              <a:tblGrid>
                <a:gridCol w="2176463"/>
                <a:gridCol w="2176463"/>
                <a:gridCol w="2176463"/>
                <a:gridCol w="2176463"/>
              </a:tblGrid>
              <a:tr h="353250">
                <a:tc gridSpan="4">
                  <a:txBody>
                    <a:bodyPr/>
                    <a:lstStyle/>
                    <a:p>
                      <a:pPr algn="ctr"/>
                      <a:r>
                        <a:rPr lang="en-GB" sz="1400" dirty="0" smtClean="0"/>
                        <a:t>NPPO</a:t>
                      </a:r>
                      <a:endParaRPr lang="en-GB" sz="1400" dirty="0"/>
                    </a:p>
                  </a:txBody>
                  <a:tcPr marL="68587" marR="68587" marT="34285" marB="34285"/>
                </a:tc>
                <a:tc hMerge="1">
                  <a:txBody>
                    <a:bodyPr/>
                    <a:lstStyle/>
                    <a:p>
                      <a:endParaRPr lang="en-GB" dirty="0"/>
                    </a:p>
                  </a:txBody>
                  <a:tcPr/>
                </a:tc>
                <a:tc hMerge="1">
                  <a:txBody>
                    <a:bodyPr/>
                    <a:lstStyle/>
                    <a:p>
                      <a:endParaRPr lang="en-GB"/>
                    </a:p>
                  </a:txBody>
                  <a:tcPr/>
                </a:tc>
                <a:tc hMerge="1">
                  <a:txBody>
                    <a:bodyPr/>
                    <a:lstStyle/>
                    <a:p>
                      <a:endParaRPr lang="en-GB" dirty="0"/>
                    </a:p>
                  </a:txBody>
                  <a:tcPr/>
                </a:tc>
              </a:tr>
              <a:tr h="1155222">
                <a:tc gridSpan="4">
                  <a:txBody>
                    <a:bodyPr/>
                    <a:lstStyle/>
                    <a:p>
                      <a:endParaRPr lang="en-GB" sz="1400" dirty="0" smtClean="0"/>
                    </a:p>
                    <a:p>
                      <a:endParaRPr lang="en-GB" sz="1400" dirty="0" smtClean="0"/>
                    </a:p>
                    <a:p>
                      <a:endParaRPr lang="en-GB" sz="1400" dirty="0" smtClean="0"/>
                    </a:p>
                    <a:p>
                      <a:endParaRPr lang="en-GB" sz="1400" dirty="0"/>
                    </a:p>
                  </a:txBody>
                  <a:tcPr marL="68587" marR="68587" marT="34285" marB="34285">
                    <a:no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353250">
                <a:tc gridSpan="4">
                  <a:txBody>
                    <a:bodyPr/>
                    <a:lstStyle/>
                    <a:p>
                      <a:pPr algn="ctr"/>
                      <a:r>
                        <a:rPr lang="en-GB" sz="1400" b="1" kern="1200" dirty="0" smtClean="0">
                          <a:solidFill>
                            <a:schemeClr val="lt1"/>
                          </a:solidFill>
                          <a:latin typeface="+mn-lt"/>
                          <a:ea typeface="+mn-ea"/>
                          <a:cs typeface="+mn-cs"/>
                        </a:rPr>
                        <a:t>Policy, Legislation and Coordination</a:t>
                      </a:r>
                      <a:endParaRPr lang="en-GB" sz="1400" b="1" kern="1200" dirty="0">
                        <a:solidFill>
                          <a:schemeClr val="lt1"/>
                        </a:solidFill>
                        <a:latin typeface="+mn-lt"/>
                        <a:ea typeface="+mn-ea"/>
                        <a:cs typeface="+mn-cs"/>
                      </a:endParaRPr>
                    </a:p>
                  </a:txBody>
                  <a:tcPr marL="68587" marR="68587" marT="34285" marB="34285">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GB" sz="1800" b="1" kern="1200" dirty="0">
                        <a:solidFill>
                          <a:schemeClr val="lt1"/>
                        </a:solidFill>
                        <a:latin typeface="+mn-lt"/>
                        <a:ea typeface="+mn-ea"/>
                        <a:cs typeface="+mn-cs"/>
                      </a:endParaRPr>
                    </a:p>
                  </a:txBody>
                  <a:tcPr/>
                </a:tc>
                <a:tc hMerge="1">
                  <a:txBody>
                    <a:bodyPr/>
                    <a:lstStyle/>
                    <a:p>
                      <a:endParaRPr lang="en-GB" sz="1800" b="1" kern="1200" dirty="0">
                        <a:solidFill>
                          <a:schemeClr val="lt1"/>
                        </a:solidFill>
                        <a:latin typeface="+mn-lt"/>
                        <a:ea typeface="+mn-ea"/>
                        <a:cs typeface="+mn-cs"/>
                      </a:endParaRPr>
                    </a:p>
                  </a:txBody>
                  <a:tcPr/>
                </a:tc>
                <a:tc hMerge="1">
                  <a:txBody>
                    <a:bodyPr/>
                    <a:lstStyle/>
                    <a:p>
                      <a:endParaRPr lang="en-GB" sz="1800" b="1" kern="1200" dirty="0">
                        <a:solidFill>
                          <a:schemeClr val="lt1"/>
                        </a:solidFill>
                        <a:latin typeface="+mn-lt"/>
                        <a:ea typeface="+mn-ea"/>
                        <a:cs typeface="+mn-cs"/>
                      </a:endParaRPr>
                    </a:p>
                  </a:txBody>
                  <a:tcPr/>
                </a:tc>
              </a:tr>
              <a:tr h="353250">
                <a:tc>
                  <a:txBody>
                    <a:bodyPr/>
                    <a:lstStyle/>
                    <a:p>
                      <a:pPr algn="ctr"/>
                      <a:r>
                        <a:rPr lang="en-GB" sz="1400" b="1" kern="1200" dirty="0" smtClean="0">
                          <a:solidFill>
                            <a:schemeClr val="tx1"/>
                          </a:solidFill>
                          <a:latin typeface="+mn-lt"/>
                          <a:ea typeface="+mn-ea"/>
                          <a:cs typeface="+mn-cs"/>
                          <a:hlinkClick r:id="rId2" action="ppaction://hlinksldjump"/>
                        </a:rPr>
                        <a:t>England</a:t>
                      </a:r>
                      <a:endParaRPr lang="en-GB" sz="1400" b="1" kern="1200" dirty="0">
                        <a:solidFill>
                          <a:schemeClr val="tx1"/>
                        </a:solidFill>
                        <a:latin typeface="+mn-lt"/>
                        <a:ea typeface="+mn-ea"/>
                        <a:cs typeface="+mn-cs"/>
                      </a:endParaRPr>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1" kern="1200" dirty="0" smtClean="0">
                          <a:solidFill>
                            <a:schemeClr val="tx1"/>
                          </a:solidFill>
                          <a:latin typeface="+mn-lt"/>
                          <a:ea typeface="+mn-ea"/>
                          <a:cs typeface="+mn-cs"/>
                          <a:hlinkClick r:id="rId3" action="ppaction://hlinksldjump"/>
                        </a:rPr>
                        <a:t>Wales</a:t>
                      </a:r>
                      <a:endParaRPr lang="en-GB" sz="1400" b="1" kern="1200" dirty="0">
                        <a:solidFill>
                          <a:schemeClr val="tx1"/>
                        </a:solidFill>
                        <a:latin typeface="+mn-lt"/>
                        <a:ea typeface="+mn-ea"/>
                        <a:cs typeface="+mn-cs"/>
                      </a:endParaRPr>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1" kern="1200" dirty="0" smtClean="0">
                          <a:solidFill>
                            <a:schemeClr val="tx1"/>
                          </a:solidFill>
                          <a:latin typeface="+mn-lt"/>
                          <a:ea typeface="+mn-ea"/>
                          <a:cs typeface="+mn-cs"/>
                          <a:hlinkClick r:id="rId4" action="ppaction://hlinksldjump"/>
                        </a:rPr>
                        <a:t>Scotland</a:t>
                      </a:r>
                      <a:endParaRPr lang="en-GB" sz="1400" b="1" kern="1200" dirty="0">
                        <a:solidFill>
                          <a:schemeClr val="tx1"/>
                        </a:solidFill>
                        <a:latin typeface="+mn-lt"/>
                        <a:ea typeface="+mn-ea"/>
                        <a:cs typeface="+mn-cs"/>
                      </a:endParaRPr>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1" kern="1200" dirty="0" smtClean="0">
                          <a:solidFill>
                            <a:schemeClr val="tx1"/>
                          </a:solidFill>
                          <a:latin typeface="+mn-lt"/>
                          <a:ea typeface="+mn-ea"/>
                          <a:cs typeface="+mn-cs"/>
                          <a:hlinkClick r:id="rId5" action="ppaction://hlinksldjump"/>
                        </a:rPr>
                        <a:t>Northern Ireland</a:t>
                      </a:r>
                      <a:endParaRPr lang="en-GB" sz="1400" b="1" kern="1200" dirty="0">
                        <a:solidFill>
                          <a:schemeClr val="tx1"/>
                        </a:solidFill>
                        <a:latin typeface="+mn-lt"/>
                        <a:ea typeface="+mn-ea"/>
                        <a:cs typeface="+mn-cs"/>
                      </a:endParaRPr>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2546">
                <a:tc>
                  <a:txBody>
                    <a:bodyPr/>
                    <a:lstStyle/>
                    <a:p>
                      <a:endParaRPr lang="en-GB" sz="1400" dirty="0" smtClean="0"/>
                    </a:p>
                    <a:p>
                      <a:endParaRPr lang="en-GB" sz="1400" dirty="0" smtClean="0"/>
                    </a:p>
                    <a:p>
                      <a:endParaRPr lang="en-GB" sz="1400" dirty="0" smtClean="0"/>
                    </a:p>
                    <a:p>
                      <a:endParaRPr lang="en-GB" sz="1400" dirty="0" smtClean="0"/>
                    </a:p>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3250">
                <a:tc gridSpan="4">
                  <a:txBody>
                    <a:bodyPr/>
                    <a:lstStyle/>
                    <a:p>
                      <a:pPr marL="0" algn="ctr" defTabSz="914400" rtl="0" eaLnBrk="1" latinLnBrk="0" hangingPunct="1"/>
                      <a:r>
                        <a:rPr lang="en-GB" sz="1400" b="1" kern="1200" dirty="0" smtClean="0">
                          <a:solidFill>
                            <a:schemeClr val="lt1"/>
                          </a:solidFill>
                          <a:latin typeface="+mn-lt"/>
                          <a:ea typeface="+mn-ea"/>
                          <a:cs typeface="+mn-cs"/>
                        </a:rPr>
                        <a:t>Monitoring, Surveillance and implementation of controls </a:t>
                      </a:r>
                      <a:endParaRPr lang="en-GB" sz="1400" b="1" kern="1200" dirty="0">
                        <a:solidFill>
                          <a:schemeClr val="lt1"/>
                        </a:solidFill>
                        <a:latin typeface="+mn-lt"/>
                        <a:ea typeface="+mn-ea"/>
                        <a:cs typeface="+mn-cs"/>
                      </a:endParaRPr>
                    </a:p>
                  </a:txBody>
                  <a:tcPr marL="68587" marR="68587" marT="34285" marB="34285">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887898">
                <a:tc gridSpan="2">
                  <a:txBody>
                    <a:bodyPr/>
                    <a:lstStyle/>
                    <a:p>
                      <a:endParaRPr lang="en-GB" sz="1400" dirty="0" smtClean="0"/>
                    </a:p>
                    <a:p>
                      <a:endParaRPr lang="en-GB" sz="1400" dirty="0" smtClean="0"/>
                    </a:p>
                    <a:p>
                      <a:endParaRPr lang="en-GB" sz="1400" dirty="0" smtClean="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p>
                  </a:txBody>
                  <a:tcPr/>
                </a:tc>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87898">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dirty="0" smtClean="0"/>
                    </a:p>
                    <a:p>
                      <a:endParaRPr lang="en-GB" sz="1400" dirty="0" smtClean="0"/>
                    </a:p>
                    <a:p>
                      <a:endParaRPr lang="en-GB" sz="1400" dirty="0"/>
                    </a:p>
                  </a:txBody>
                  <a:tcPr marL="68587" marR="68587" marT="34285" marB="3428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53250">
                <a:tc>
                  <a:txBody>
                    <a:bodyPr/>
                    <a:lstStyle/>
                    <a:p>
                      <a:endParaRPr lang="en-GB" sz="1400" dirty="0"/>
                    </a:p>
                  </a:txBody>
                  <a:tcPr marL="68587" marR="68587" marT="34285" marB="34285">
                    <a:lnT w="12700" cap="flat" cmpd="sng" algn="ctr">
                      <a:solidFill>
                        <a:schemeClr val="tx1"/>
                      </a:solidFill>
                      <a:prstDash val="solid"/>
                      <a:round/>
                      <a:headEnd type="none" w="med" len="med"/>
                      <a:tailEnd type="none" w="med" len="med"/>
                    </a:lnT>
                  </a:tcPr>
                </a:tc>
                <a:tc>
                  <a:txBody>
                    <a:bodyPr/>
                    <a:lstStyle/>
                    <a:p>
                      <a:endParaRPr lang="en-GB" sz="1400" dirty="0"/>
                    </a:p>
                  </a:txBody>
                  <a:tcPr marL="68587" marR="68587" marT="34285" marB="34285">
                    <a:lnT w="12700" cap="flat" cmpd="sng" algn="ctr">
                      <a:solidFill>
                        <a:schemeClr val="tx1"/>
                      </a:solidFill>
                      <a:prstDash val="solid"/>
                      <a:round/>
                      <a:headEnd type="none" w="med" len="med"/>
                      <a:tailEnd type="none" w="med" len="med"/>
                    </a:lnT>
                  </a:tcPr>
                </a:tc>
                <a:tc>
                  <a:txBody>
                    <a:bodyPr/>
                    <a:lstStyle/>
                    <a:p>
                      <a:endParaRPr lang="en-GB" sz="1400" dirty="0"/>
                    </a:p>
                  </a:txBody>
                  <a:tcPr marL="68587" marR="68587" marT="34285" marB="34285">
                    <a:lnT w="12700" cap="flat" cmpd="sng" algn="ctr">
                      <a:solidFill>
                        <a:schemeClr val="tx1"/>
                      </a:solidFill>
                      <a:prstDash val="solid"/>
                      <a:round/>
                      <a:headEnd type="none" w="med" len="med"/>
                      <a:tailEnd type="none" w="med" len="med"/>
                    </a:lnT>
                  </a:tcPr>
                </a:tc>
                <a:tc>
                  <a:txBody>
                    <a:bodyPr/>
                    <a:lstStyle/>
                    <a:p>
                      <a:endParaRPr lang="en-GB" sz="1400" dirty="0"/>
                    </a:p>
                  </a:txBody>
                  <a:tcPr marL="68587" marR="68587" marT="34285" marB="34285">
                    <a:lnT w="12700" cap="flat" cmpd="sng" algn="ctr">
                      <a:solidFill>
                        <a:schemeClr val="tx1"/>
                      </a:solidFill>
                      <a:prstDash val="solid"/>
                      <a:round/>
                      <a:headEnd type="none" w="med" len="med"/>
                      <a:tailEnd type="none" w="med" len="med"/>
                    </a:lnT>
                  </a:tcPr>
                </a:tc>
              </a:tr>
            </a:tbl>
          </a:graphicData>
        </a:graphic>
      </p:graphicFrame>
      <p:pic>
        <p:nvPicPr>
          <p:cNvPr id="43063" name="Picture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4513" y="647700"/>
            <a:ext cx="1543050"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4" name="Picture 10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5075" y="2479676"/>
            <a:ext cx="839788"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5" name="Picture 108" descr="C:\Users\m310904\Pictures\forestry-commission-logo-3dff1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3081339"/>
            <a:ext cx="1033462"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66" name="Group 109"/>
          <p:cNvGrpSpPr>
            <a:grpSpLocks/>
          </p:cNvGrpSpPr>
          <p:nvPr/>
        </p:nvGrpSpPr>
        <p:grpSpPr bwMode="auto">
          <a:xfrm>
            <a:off x="4681538" y="2262188"/>
            <a:ext cx="646112" cy="800100"/>
            <a:chOff x="5852713" y="2465388"/>
            <a:chExt cx="882803" cy="925556"/>
          </a:xfrm>
        </p:grpSpPr>
        <p:pic>
          <p:nvPicPr>
            <p:cNvPr id="43094" name="Picture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0287" y="2600408"/>
              <a:ext cx="667655" cy="65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 name="Oval 111"/>
            <p:cNvSpPr/>
            <p:nvPr/>
          </p:nvSpPr>
          <p:spPr>
            <a:xfrm>
              <a:off x="5852713" y="2465388"/>
              <a:ext cx="882803" cy="925556"/>
            </a:xfrm>
            <a:prstGeom prst="ellipse">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GB">
                <a:solidFill>
                  <a:prstClr val="white"/>
                </a:solidFill>
              </a:endParaRPr>
            </a:p>
          </p:txBody>
        </p:sp>
      </p:grpSp>
      <p:pic>
        <p:nvPicPr>
          <p:cNvPr id="43067" name="Picture 1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64075" y="3081338"/>
            <a:ext cx="60325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3068" name="Group 113"/>
          <p:cNvGrpSpPr>
            <a:grpSpLocks/>
          </p:cNvGrpSpPr>
          <p:nvPr/>
        </p:nvGrpSpPr>
        <p:grpSpPr bwMode="auto">
          <a:xfrm>
            <a:off x="6696075" y="2368551"/>
            <a:ext cx="776288" cy="790575"/>
            <a:chOff x="6827438" y="2433638"/>
            <a:chExt cx="683851" cy="716970"/>
          </a:xfrm>
        </p:grpSpPr>
        <p:pic>
          <p:nvPicPr>
            <p:cNvPr id="43092" name="Picture 1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09399" y="2532159"/>
              <a:ext cx="519929" cy="5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 name="Oval 115"/>
            <p:cNvSpPr/>
            <p:nvPr/>
          </p:nvSpPr>
          <p:spPr>
            <a:xfrm>
              <a:off x="6827438" y="2433638"/>
              <a:ext cx="683851" cy="716970"/>
            </a:xfrm>
            <a:prstGeom prst="ellipse">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GB">
                <a:solidFill>
                  <a:prstClr val="white"/>
                </a:solidFill>
              </a:endParaRPr>
            </a:p>
          </p:txBody>
        </p:sp>
      </p:grpSp>
      <p:pic>
        <p:nvPicPr>
          <p:cNvPr id="43069" name="Picture 116" descr="C:\Users\m310904\Pictures\forestry-commission-logo-3dff1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3097213"/>
            <a:ext cx="827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70" name="Group 117"/>
          <p:cNvGrpSpPr>
            <a:grpSpLocks/>
          </p:cNvGrpSpPr>
          <p:nvPr/>
        </p:nvGrpSpPr>
        <p:grpSpPr bwMode="auto">
          <a:xfrm>
            <a:off x="8953500" y="2547939"/>
            <a:ext cx="717550" cy="712787"/>
            <a:chOff x="7889475" y="2466975"/>
            <a:chExt cx="882803" cy="925556"/>
          </a:xfrm>
        </p:grpSpPr>
        <p:pic>
          <p:nvPicPr>
            <p:cNvPr id="43090" name="Picture 1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40501" y="2580520"/>
              <a:ext cx="780751" cy="69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 name="Oval 119"/>
            <p:cNvSpPr/>
            <p:nvPr/>
          </p:nvSpPr>
          <p:spPr>
            <a:xfrm>
              <a:off x="7889475" y="2466975"/>
              <a:ext cx="882803" cy="925556"/>
            </a:xfrm>
            <a:prstGeom prst="ellipse">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GB">
                <a:solidFill>
                  <a:prstClr val="white"/>
                </a:solidFill>
              </a:endParaRPr>
            </a:p>
          </p:txBody>
        </p:sp>
      </p:grpSp>
      <p:pic>
        <p:nvPicPr>
          <p:cNvPr id="43071" name="Picture 1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15389" y="3397250"/>
            <a:ext cx="1069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72" name="Group 121"/>
          <p:cNvGrpSpPr>
            <a:grpSpLocks/>
          </p:cNvGrpSpPr>
          <p:nvPr/>
        </p:nvGrpSpPr>
        <p:grpSpPr bwMode="auto">
          <a:xfrm>
            <a:off x="2484439" y="4110039"/>
            <a:ext cx="606425" cy="731837"/>
            <a:chOff x="4857350" y="4997450"/>
            <a:chExt cx="1427162" cy="1496277"/>
          </a:xfrm>
        </p:grpSpPr>
        <p:pic>
          <p:nvPicPr>
            <p:cNvPr id="43088" name="Picture 12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53800" y="5199272"/>
              <a:ext cx="1112764" cy="993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 name="Oval 123"/>
            <p:cNvSpPr/>
            <p:nvPr/>
          </p:nvSpPr>
          <p:spPr>
            <a:xfrm>
              <a:off x="4857350" y="4997450"/>
              <a:ext cx="1427162" cy="1496277"/>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GB">
                <a:solidFill>
                  <a:prstClr val="white"/>
                </a:solidFill>
              </a:endParaRPr>
            </a:p>
          </p:txBody>
        </p:sp>
      </p:grpSp>
      <p:grpSp>
        <p:nvGrpSpPr>
          <p:cNvPr id="43073" name="Group 124"/>
          <p:cNvGrpSpPr>
            <a:grpSpLocks/>
          </p:cNvGrpSpPr>
          <p:nvPr/>
        </p:nvGrpSpPr>
        <p:grpSpPr bwMode="auto">
          <a:xfrm>
            <a:off x="4227514" y="4025900"/>
            <a:ext cx="1125537" cy="793750"/>
            <a:chOff x="5819375" y="4987925"/>
            <a:chExt cx="1460773" cy="1496277"/>
          </a:xfrm>
        </p:grpSpPr>
        <p:pic>
          <p:nvPicPr>
            <p:cNvPr id="43086" name="Picture 12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78642" y="5269338"/>
              <a:ext cx="1401506" cy="862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Oval 126"/>
            <p:cNvSpPr/>
            <p:nvPr/>
          </p:nvSpPr>
          <p:spPr>
            <a:xfrm>
              <a:off x="5819375" y="4987925"/>
              <a:ext cx="1427808" cy="1496277"/>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GB">
                <a:solidFill>
                  <a:prstClr val="white"/>
                </a:solidFill>
              </a:endParaRPr>
            </a:p>
          </p:txBody>
        </p:sp>
      </p:grpSp>
      <p:pic>
        <p:nvPicPr>
          <p:cNvPr id="43074" name="Picture 127" descr="C:\Users\m310904\Pictures\SG Logo.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03951" y="4224338"/>
            <a:ext cx="5048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75" name="Group 128"/>
          <p:cNvGrpSpPr>
            <a:grpSpLocks/>
          </p:cNvGrpSpPr>
          <p:nvPr/>
        </p:nvGrpSpPr>
        <p:grpSpPr bwMode="auto">
          <a:xfrm>
            <a:off x="6886575" y="4054475"/>
            <a:ext cx="863600" cy="762000"/>
            <a:chOff x="7167163" y="5329238"/>
            <a:chExt cx="882803" cy="925556"/>
          </a:xfrm>
        </p:grpSpPr>
        <p:pic>
          <p:nvPicPr>
            <p:cNvPr id="43084" name="Picture 12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78554" y="5629292"/>
              <a:ext cx="860020" cy="325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1" name="Oval 130"/>
            <p:cNvSpPr/>
            <p:nvPr/>
          </p:nvSpPr>
          <p:spPr>
            <a:xfrm>
              <a:off x="7167163" y="5329238"/>
              <a:ext cx="882803" cy="925556"/>
            </a:xfrm>
            <a:prstGeom prst="ellipse">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GB">
                <a:solidFill>
                  <a:prstClr val="white"/>
                </a:solidFill>
              </a:endParaRPr>
            </a:p>
          </p:txBody>
        </p:sp>
      </p:grpSp>
      <p:pic>
        <p:nvPicPr>
          <p:cNvPr id="43076" name="Picture 13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53500" y="4179888"/>
            <a:ext cx="876300" cy="64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77" name="Picture 132" descr="C:\Users\m310904\Pictures\Ti.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912226" y="5245100"/>
            <a:ext cx="91757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8" name="Picture 133" descr="C:\Users\m310904\Pictures\frlogo_stacked_no_strap.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83450" y="5332414"/>
            <a:ext cx="7937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9" name="Picture 13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281738" y="5167314"/>
            <a:ext cx="755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80" name="Picture 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0088" y="5184776"/>
            <a:ext cx="781050" cy="48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81" name="Picture 136" descr="C:\Users\m310904\Pictures\frlogo_stacked_no_strap.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22588" y="5278439"/>
            <a:ext cx="6921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82" name="Picture 137" descr="C:\Users\m310904\Pictures\FC+England+Logo+Stacked.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5163" y="5200650"/>
            <a:ext cx="6334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74826" y="3783013"/>
            <a:ext cx="4321175" cy="1230312"/>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Tree>
    <p:extLst>
      <p:ext uri="{BB962C8B-B14F-4D97-AF65-F5344CB8AC3E}">
        <p14:creationId xmlns:p14="http://schemas.microsoft.com/office/powerpoint/2010/main" val="397463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GB" altLang="en-US" smtClean="0"/>
              <a:t>Animal &amp; Plant Health Agency (APHA)</a:t>
            </a:r>
          </a:p>
        </p:txBody>
      </p:sp>
      <p:sp>
        <p:nvSpPr>
          <p:cNvPr id="44035" name="Content Placeholder 4"/>
          <p:cNvSpPr>
            <a:spLocks noGrp="1"/>
          </p:cNvSpPr>
          <p:nvPr>
            <p:ph idx="1"/>
          </p:nvPr>
        </p:nvSpPr>
        <p:spPr>
          <a:xfrm>
            <a:off x="586319" y="1541463"/>
            <a:ext cx="7989358" cy="4640262"/>
          </a:xfrm>
        </p:spPr>
        <p:txBody>
          <a:bodyPr/>
          <a:lstStyle/>
          <a:p>
            <a:r>
              <a:rPr lang="en-GB" altLang="en-US" dirty="0" smtClean="0"/>
              <a:t>The Plant Health and Seeds Inspectorate (PHSI)  is part of the Animal and Plant  Health Agency. </a:t>
            </a:r>
          </a:p>
          <a:p>
            <a:r>
              <a:rPr lang="en-GB" altLang="en-US" dirty="0" smtClean="0"/>
              <a:t>It executes plant health policy in England and Wales under a Memorandum of Understanding with Defra and with the Welsh Government. </a:t>
            </a:r>
          </a:p>
          <a:p>
            <a:r>
              <a:rPr lang="en-GB" altLang="en-US" dirty="0" smtClean="0"/>
              <a:t>PHSI carry out import, export, monitoring and survey inspections, issue phytosanitary certificates, and oversee import controls, plant </a:t>
            </a:r>
            <a:r>
              <a:rPr lang="en-GB" altLang="en-US" dirty="0" err="1" smtClean="0"/>
              <a:t>passporting</a:t>
            </a:r>
            <a:r>
              <a:rPr lang="en-GB" altLang="en-US" dirty="0" smtClean="0"/>
              <a:t> arrangements and eradication campaigns. They also issue scientific licences for work on prohibited pests and plants. PHSI inspect and certify crops in relation to the statutory seed potato classification scheme and voluntary schemes on certain fruit and ornamental species and hops. </a:t>
            </a:r>
          </a:p>
          <a:p>
            <a:r>
              <a:rPr lang="en-GB" altLang="en-US" dirty="0" smtClean="0"/>
              <a:t>It carries out work on seed certification and enforcement for the Plant Variety and Seeds team within Defra’s Policy team. The Chief Inspector reports to APHA’s Chief Executive. </a:t>
            </a:r>
          </a:p>
        </p:txBody>
      </p:sp>
      <p:sp>
        <p:nvSpPr>
          <p:cNvPr id="44036" name="Text Placeholder 5"/>
          <p:cNvSpPr>
            <a:spLocks noGrp="1"/>
          </p:cNvSpPr>
          <p:nvPr>
            <p:ph type="body" sz="quarter" idx="13"/>
          </p:nvPr>
        </p:nvSpPr>
        <p:spPr>
          <a:xfrm>
            <a:off x="586318" y="1127124"/>
            <a:ext cx="8264525" cy="300038"/>
          </a:xfrm>
        </p:spPr>
        <p:txBody>
          <a:bodyPr/>
          <a:lstStyle/>
          <a:p>
            <a:r>
              <a:rPr lang="en-GB" altLang="en-US" dirty="0" smtClean="0"/>
              <a:t>Plant Health and Seed Inspectorate (PHSI)</a:t>
            </a:r>
          </a:p>
        </p:txBody>
      </p:sp>
      <p:sp>
        <p:nvSpPr>
          <p:cNvPr id="44037"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BD171427-010B-414E-9E91-93D023A3BBCC}" type="slidenum">
              <a:rPr lang="en-GB" altLang="en-US" sz="1000">
                <a:solidFill>
                  <a:srgbClr val="00B050"/>
                </a:solidFill>
              </a:rPr>
              <a:pPr>
                <a:lnSpc>
                  <a:spcPct val="100000"/>
                </a:lnSpc>
                <a:spcBef>
                  <a:spcPct val="0"/>
                </a:spcBef>
                <a:buFontTx/>
                <a:buNone/>
              </a:pPr>
              <a:t>24</a:t>
            </a:fld>
            <a:endParaRPr lang="en-GB" altLang="en-US" sz="1000">
              <a:solidFill>
                <a:srgbClr val="00B050"/>
              </a:solidFill>
            </a:endParaRPr>
          </a:p>
        </p:txBody>
      </p:sp>
      <p:pic>
        <p:nvPicPr>
          <p:cNvPr id="4403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2238" y="1"/>
            <a:ext cx="165576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2" descr="J:\L_PHSI\London Region\Photos\LHR team portraits\DSC067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5676" y="2205038"/>
            <a:ext cx="18573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517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GB" altLang="en-US" smtClean="0"/>
              <a:t>Animal &amp; Plant Health Agency (APHA)</a:t>
            </a:r>
          </a:p>
        </p:txBody>
      </p:sp>
      <p:sp>
        <p:nvSpPr>
          <p:cNvPr id="45059" name="Content Placeholder 4"/>
          <p:cNvSpPr>
            <a:spLocks noGrp="1"/>
          </p:cNvSpPr>
          <p:nvPr>
            <p:ph idx="1"/>
          </p:nvPr>
        </p:nvSpPr>
        <p:spPr>
          <a:xfrm>
            <a:off x="667017" y="1541463"/>
            <a:ext cx="7661010" cy="4640262"/>
          </a:xfrm>
        </p:spPr>
        <p:txBody>
          <a:bodyPr/>
          <a:lstStyle/>
          <a:p>
            <a:r>
              <a:rPr lang="en-GB" altLang="en-US" dirty="0" smtClean="0"/>
              <a:t>The Centre for International Trade – Plant Health (CIT) are responsible for completing desk based inspections in relation to the import of controlled plant materials coming into England and Wales. </a:t>
            </a:r>
          </a:p>
          <a:p>
            <a:r>
              <a:rPr lang="en-GB" altLang="en-US" dirty="0" smtClean="0"/>
              <a:t>CIT also process and issue export phytosanitary certificates for a number of materials including plant products, produce grain, seeds, and potatoes, ensuring they are free from pests and disease to allow their customers to export their products to third countries. </a:t>
            </a:r>
          </a:p>
          <a:p>
            <a:r>
              <a:rPr lang="en-GB" altLang="en-US" dirty="0" smtClean="0"/>
              <a:t>Other schemes managed within the CIT team include Seed Potato Classification Scheme (SPCS) tasks, EU Notifications, Scientific Licensing, Plant Passport registrations and authorisations as well as answering Plant Health related queries and providing customer advice. </a:t>
            </a:r>
          </a:p>
        </p:txBody>
      </p:sp>
      <p:sp>
        <p:nvSpPr>
          <p:cNvPr id="45060" name="Text Placeholder 5"/>
          <p:cNvSpPr>
            <a:spLocks noGrp="1"/>
          </p:cNvSpPr>
          <p:nvPr>
            <p:ph type="body" sz="quarter" idx="13"/>
          </p:nvPr>
        </p:nvSpPr>
        <p:spPr>
          <a:xfrm>
            <a:off x="667016" y="1081881"/>
            <a:ext cx="8264525" cy="300038"/>
          </a:xfrm>
        </p:spPr>
        <p:txBody>
          <a:bodyPr/>
          <a:lstStyle/>
          <a:p>
            <a:r>
              <a:rPr lang="en-GB" altLang="en-US" dirty="0" smtClean="0"/>
              <a:t>Centre for International Trade</a:t>
            </a:r>
          </a:p>
        </p:txBody>
      </p:sp>
      <p:sp>
        <p:nvSpPr>
          <p:cNvPr id="45061" name="Slide Number Placeholder 3"/>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975DAA51-940C-467A-B00A-982B1DC9F27B}" type="slidenum">
              <a:rPr lang="en-GB" altLang="en-US" sz="1000">
                <a:solidFill>
                  <a:srgbClr val="00B050"/>
                </a:solidFill>
              </a:rPr>
              <a:pPr>
                <a:lnSpc>
                  <a:spcPct val="100000"/>
                </a:lnSpc>
                <a:spcBef>
                  <a:spcPct val="0"/>
                </a:spcBef>
                <a:buFontTx/>
                <a:buNone/>
              </a:pPr>
              <a:t>25</a:t>
            </a:fld>
            <a:endParaRPr lang="en-GB" altLang="en-US" sz="1000">
              <a:solidFill>
                <a:srgbClr val="00B050"/>
              </a:solidFill>
            </a:endParaRPr>
          </a:p>
        </p:txBody>
      </p:sp>
      <p:pic>
        <p:nvPicPr>
          <p:cNvPr id="4506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64764" y="192087"/>
            <a:ext cx="165576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29675" y="1833563"/>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10639" y="3078163"/>
            <a:ext cx="866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2539" y="4170363"/>
            <a:ext cx="92392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22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GB" altLang="en-US" smtClean="0"/>
              <a:t>Fera Science		</a:t>
            </a:r>
          </a:p>
        </p:txBody>
      </p:sp>
      <p:sp>
        <p:nvSpPr>
          <p:cNvPr id="46083" name="Content Placeholder 2"/>
          <p:cNvSpPr>
            <a:spLocks noGrp="1"/>
          </p:cNvSpPr>
          <p:nvPr>
            <p:ph idx="1"/>
          </p:nvPr>
        </p:nvSpPr>
        <p:spPr>
          <a:xfrm>
            <a:off x="586318" y="1471231"/>
            <a:ext cx="6940550" cy="1887537"/>
          </a:xfrm>
        </p:spPr>
        <p:txBody>
          <a:bodyPr/>
          <a:lstStyle/>
          <a:p>
            <a:pPr marL="0" indent="0">
              <a:buNone/>
            </a:pPr>
            <a:r>
              <a:rPr lang="en-GB" altLang="en-US" dirty="0" smtClean="0"/>
              <a:t>Pest and disease identification and diagnosis is carried out by the Pest and disease ID team, within the plant protection programme of Fera, from samples submitted by PHSI and members of the public. They also carry out research and development projects linked to the needs of the UK Plant Health Service.</a:t>
            </a:r>
          </a:p>
          <a:p>
            <a:pPr marL="0" indent="0">
              <a:buNone/>
            </a:pPr>
            <a:r>
              <a:rPr lang="en-GB" altLang="en-US" dirty="0" smtClean="0"/>
              <a:t>They will carry out the laboratory examination of plants, produce, seeds, plant products and other materials as required by importing countries regulations.</a:t>
            </a:r>
          </a:p>
          <a:p>
            <a:pPr marL="0" indent="0">
              <a:buNone/>
            </a:pPr>
            <a:endParaRPr lang="en-GB" altLang="en-US" dirty="0" smtClean="0"/>
          </a:p>
        </p:txBody>
      </p:sp>
      <p:sp>
        <p:nvSpPr>
          <p:cNvPr id="46084" name="Text Placeholder 3"/>
          <p:cNvSpPr>
            <a:spLocks noGrp="1"/>
          </p:cNvSpPr>
          <p:nvPr>
            <p:ph type="body" sz="quarter" idx="13"/>
          </p:nvPr>
        </p:nvSpPr>
        <p:spPr>
          <a:xfrm>
            <a:off x="586318" y="1060259"/>
            <a:ext cx="8264525" cy="300038"/>
          </a:xfrm>
        </p:spPr>
        <p:txBody>
          <a:bodyPr/>
          <a:lstStyle/>
          <a:p>
            <a:r>
              <a:rPr lang="en-GB" altLang="en-US" dirty="0" smtClean="0"/>
              <a:t>Laboratory Diagnostics</a:t>
            </a:r>
          </a:p>
        </p:txBody>
      </p:sp>
      <p:sp>
        <p:nvSpPr>
          <p:cNvPr id="46085" name="Slide Number Placeholder 4"/>
          <p:cNvSpPr>
            <a:spLocks noGrp="1"/>
          </p:cNvSpPr>
          <p:nvPr>
            <p:ph type="sldNum"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8161F822-9AFA-4CDB-B730-0895075F00FF}" type="slidenum">
              <a:rPr lang="en-GB" altLang="en-US" sz="1000">
                <a:solidFill>
                  <a:srgbClr val="00B050"/>
                </a:solidFill>
              </a:rPr>
              <a:pPr>
                <a:lnSpc>
                  <a:spcPct val="100000"/>
                </a:lnSpc>
                <a:spcBef>
                  <a:spcPct val="0"/>
                </a:spcBef>
                <a:buFontTx/>
                <a:buNone/>
              </a:pPr>
              <a:t>26</a:t>
            </a:fld>
            <a:endParaRPr lang="en-GB" altLang="en-US" sz="1000">
              <a:solidFill>
                <a:srgbClr val="00B050"/>
              </a:solidFill>
            </a:endParaRPr>
          </a:p>
        </p:txBody>
      </p:sp>
      <p:pic>
        <p:nvPicPr>
          <p:cNvPr id="4608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24533" y="65882"/>
            <a:ext cx="26193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3" descr="tubercu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8687" y="4214019"/>
            <a:ext cx="32067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2" descr="E:\Photos HO\1 Known final sample results\Thripidae (family)\561787 uganda chilli thrip.bmp"/>
          <p:cNvPicPr>
            <a:picLocks noChangeAspect="1" noChangeArrowheads="1"/>
          </p:cNvPicPr>
          <p:nvPr/>
        </p:nvPicPr>
        <p:blipFill>
          <a:blip r:embed="rId4">
            <a:extLst>
              <a:ext uri="{28A0092B-C50C-407E-A947-70E740481C1C}">
                <a14:useLocalDpi xmlns:a14="http://schemas.microsoft.com/office/drawing/2010/main" val="0"/>
              </a:ext>
            </a:extLst>
          </a:blip>
          <a:srcRect l="26492" t="20000" r="40175" b="40971"/>
          <a:stretch>
            <a:fillRect/>
          </a:stretch>
        </p:blipFill>
        <p:spPr bwMode="auto">
          <a:xfrm>
            <a:off x="693848" y="4215607"/>
            <a:ext cx="2401888"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0" descr="\\LER235DF\m311137$\Projects\Ps and Ds\Photos\From Lab\Joe O-S\_data_applicat-data_securefiletransfer_J17761~05+FCM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2412" y="1804576"/>
            <a:ext cx="1343025"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52750" y="4215608"/>
            <a:ext cx="3135423"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927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7950" y="169863"/>
            <a:ext cx="4338638" cy="501650"/>
          </a:xfrm>
        </p:spPr>
        <p:txBody>
          <a:bodyPr vert="horz" wrap="square" lIns="0" tIns="9525" rIns="0" bIns="0" numCol="1" rtlCol="0" anchor="t" anchorCtr="0" compatLnSpc="1">
            <a:prstTxWarp prst="textNoShape">
              <a:avLst/>
            </a:prstTxWarp>
            <a:spAutoFit/>
          </a:bodyPr>
          <a:lstStyle/>
          <a:p>
            <a:pPr marL="9525">
              <a:lnSpc>
                <a:spcPct val="100000"/>
              </a:lnSpc>
              <a:spcBef>
                <a:spcPts val="75"/>
              </a:spcBef>
              <a:defRPr/>
            </a:pPr>
            <a:r>
              <a:rPr dirty="0"/>
              <a:t>Biosecurity</a:t>
            </a:r>
            <a:r>
              <a:rPr spc="-56" dirty="0"/>
              <a:t> </a:t>
            </a:r>
            <a:r>
              <a:rPr spc="-4" dirty="0"/>
              <a:t>Continuum</a:t>
            </a:r>
          </a:p>
        </p:txBody>
      </p:sp>
      <p:sp>
        <p:nvSpPr>
          <p:cNvPr id="6" name="object 6"/>
          <p:cNvSpPr txBox="1"/>
          <p:nvPr/>
        </p:nvSpPr>
        <p:spPr>
          <a:xfrm>
            <a:off x="1892300" y="649289"/>
            <a:ext cx="4032250" cy="5564187"/>
          </a:xfrm>
          <a:prstGeom prst="rect">
            <a:avLst/>
          </a:prstGeom>
        </p:spPr>
        <p:txBody>
          <a:bodyPr lIns="0" tIns="111919" rIns="0" bIns="0">
            <a:spAutoFit/>
          </a:bodyPr>
          <a:lstStyle/>
          <a:p>
            <a:pPr marL="9525" eaLnBrk="0" fontAlgn="base" hangingPunct="0">
              <a:spcBef>
                <a:spcPts val="881"/>
              </a:spcBef>
              <a:spcAft>
                <a:spcPct val="0"/>
              </a:spcAft>
              <a:defRPr/>
            </a:pPr>
            <a:r>
              <a:rPr lang="en-GB" sz="2000" dirty="0">
                <a:solidFill>
                  <a:srgbClr val="595959"/>
                </a:solidFill>
                <a:latin typeface="Arial" panose="020B0604020202020204" pitchFamily="34" charset="0"/>
                <a:cs typeface="Arial" panose="020B0604020202020204" pitchFamily="34" charset="0"/>
              </a:rPr>
              <a:t>Provides a multi-layered approach of deploying control measures to prevent harmful plant pests from entering the EU/UK at the following critical points in the system:</a:t>
            </a:r>
          </a:p>
          <a:p>
            <a:pPr marL="224314" indent="-215265" eaLnBrk="0" fontAlgn="base" hangingPunct="0">
              <a:spcBef>
                <a:spcPts val="810"/>
              </a:spcBef>
              <a:spcAft>
                <a:spcPct val="0"/>
              </a:spcAft>
              <a:buFont typeface="Arial"/>
              <a:buChar char="•"/>
              <a:tabLst>
                <a:tab pos="224314" algn="l"/>
                <a:tab pos="224790" algn="l"/>
              </a:tabLst>
              <a:defRPr/>
            </a:pPr>
            <a:r>
              <a:rPr sz="2000" dirty="0">
                <a:solidFill>
                  <a:srgbClr val="595959"/>
                </a:solidFill>
                <a:latin typeface="Arial" panose="020B0604020202020204" pitchFamily="34" charset="0"/>
                <a:cs typeface="Arial" panose="020B0604020202020204" pitchFamily="34" charset="0"/>
              </a:rPr>
              <a:t>Pre-border</a:t>
            </a:r>
          </a:p>
          <a:p>
            <a:pPr marL="224314" indent="-215265" eaLnBrk="0" fontAlgn="base" hangingPunct="0">
              <a:spcBef>
                <a:spcPts val="810"/>
              </a:spcBef>
              <a:spcAft>
                <a:spcPct val="0"/>
              </a:spcAft>
              <a:buFont typeface="Arial"/>
              <a:buChar char="•"/>
              <a:tabLst>
                <a:tab pos="224314" algn="l"/>
                <a:tab pos="224790" algn="l"/>
              </a:tabLst>
              <a:defRPr/>
            </a:pPr>
            <a:r>
              <a:rPr sz="2000" dirty="0">
                <a:solidFill>
                  <a:srgbClr val="595959"/>
                </a:solidFill>
                <a:latin typeface="Arial" panose="020B0604020202020204" pitchFamily="34" charset="0"/>
                <a:cs typeface="Arial" panose="020B0604020202020204" pitchFamily="34" charset="0"/>
              </a:rPr>
              <a:t>Border</a:t>
            </a:r>
          </a:p>
          <a:p>
            <a:pPr marL="224314" indent="-215265" eaLnBrk="0" fontAlgn="base" hangingPunct="0">
              <a:spcBef>
                <a:spcPts val="810"/>
              </a:spcBef>
              <a:spcAft>
                <a:spcPct val="0"/>
              </a:spcAft>
              <a:buFont typeface="Arial"/>
              <a:buChar char="•"/>
              <a:tabLst>
                <a:tab pos="224314" algn="l"/>
                <a:tab pos="224790" algn="l"/>
              </a:tabLst>
              <a:defRPr/>
            </a:pPr>
            <a:r>
              <a:rPr sz="2000" dirty="0">
                <a:solidFill>
                  <a:srgbClr val="595959"/>
                </a:solidFill>
                <a:latin typeface="Arial" panose="020B0604020202020204" pitchFamily="34" charset="0"/>
                <a:cs typeface="Arial" panose="020B0604020202020204" pitchFamily="34" charset="0"/>
              </a:rPr>
              <a:t>Inland</a:t>
            </a:r>
          </a:p>
          <a:p>
            <a:pPr eaLnBrk="0" fontAlgn="base" hangingPunct="0">
              <a:spcBef>
                <a:spcPct val="0"/>
              </a:spcBef>
              <a:spcAft>
                <a:spcPct val="0"/>
              </a:spcAft>
              <a:defRPr/>
            </a:pPr>
            <a:endParaRPr lang="en-GB" sz="2000" dirty="0">
              <a:solidFill>
                <a:srgbClr val="595959"/>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r>
              <a:rPr lang="en-GB" sz="2000" dirty="0">
                <a:solidFill>
                  <a:srgbClr val="595959"/>
                </a:solidFill>
                <a:latin typeface="Arial" panose="020B0604020202020204" pitchFamily="34" charset="0"/>
                <a:cs typeface="Arial" panose="020B0604020202020204" pitchFamily="34" charset="0"/>
              </a:rPr>
              <a:t>It can be applied at a national/regional level, or </a:t>
            </a:r>
            <a:r>
              <a:rPr sz="2000" dirty="0">
                <a:solidFill>
                  <a:srgbClr val="595959"/>
                </a:solidFill>
                <a:latin typeface="Arial" panose="020B0604020202020204" pitchFamily="34" charset="0"/>
                <a:cs typeface="Arial" panose="020B0604020202020204" pitchFamily="34" charset="0"/>
              </a:rPr>
              <a:t>equally at a local or site level</a:t>
            </a:r>
          </a:p>
          <a:p>
            <a:pPr marL="224314" indent="-215265" eaLnBrk="0" fontAlgn="base" hangingPunct="0">
              <a:spcBef>
                <a:spcPts val="814"/>
              </a:spcBef>
              <a:spcAft>
                <a:spcPct val="0"/>
              </a:spcAft>
              <a:buFont typeface="Arial"/>
              <a:buChar char="•"/>
              <a:tabLst>
                <a:tab pos="224314" algn="l"/>
                <a:tab pos="224790" algn="l"/>
              </a:tabLst>
              <a:defRPr/>
            </a:pPr>
            <a:r>
              <a:rPr sz="2000" dirty="0">
                <a:solidFill>
                  <a:srgbClr val="595959"/>
                </a:solidFill>
                <a:latin typeface="Arial" panose="020B0604020202020204" pitchFamily="34" charset="0"/>
                <a:cs typeface="Arial" panose="020B0604020202020204" pitchFamily="34" charset="0"/>
              </a:rPr>
              <a:t>Pre-border – pre-purchase</a:t>
            </a:r>
          </a:p>
          <a:p>
            <a:pPr marL="224314" indent="-215265" eaLnBrk="0" fontAlgn="base" hangingPunct="0">
              <a:spcBef>
                <a:spcPts val="810"/>
              </a:spcBef>
              <a:spcAft>
                <a:spcPct val="0"/>
              </a:spcAft>
              <a:buFont typeface="Arial"/>
              <a:buChar char="•"/>
              <a:tabLst>
                <a:tab pos="224314" algn="l"/>
                <a:tab pos="224790" algn="l"/>
              </a:tabLst>
              <a:defRPr/>
            </a:pPr>
            <a:r>
              <a:rPr sz="2000" dirty="0">
                <a:solidFill>
                  <a:srgbClr val="595959"/>
                </a:solidFill>
                <a:latin typeface="Arial" panose="020B0604020202020204" pitchFamily="34" charset="0"/>
                <a:cs typeface="Arial" panose="020B0604020202020204" pitchFamily="34" charset="0"/>
              </a:rPr>
              <a:t>Border – at ‘goods-in’</a:t>
            </a:r>
          </a:p>
          <a:p>
            <a:pPr marL="224314" indent="-215265" eaLnBrk="0" fontAlgn="base" hangingPunct="0">
              <a:spcBef>
                <a:spcPts val="810"/>
              </a:spcBef>
              <a:spcAft>
                <a:spcPct val="0"/>
              </a:spcAft>
              <a:buFont typeface="Arial"/>
              <a:buChar char="•"/>
              <a:tabLst>
                <a:tab pos="224314" algn="l"/>
                <a:tab pos="224790" algn="l"/>
              </a:tabLst>
              <a:defRPr/>
            </a:pPr>
            <a:r>
              <a:rPr sz="2000" dirty="0">
                <a:solidFill>
                  <a:srgbClr val="595959"/>
                </a:solidFill>
                <a:latin typeface="Arial" panose="020B0604020202020204" pitchFamily="34" charset="0"/>
                <a:cs typeface="Arial" panose="020B0604020202020204" pitchFamily="34" charset="0"/>
              </a:rPr>
              <a:t>Inland – on-site nursey activities</a:t>
            </a:r>
          </a:p>
          <a:p>
            <a:pPr eaLnBrk="0" fontAlgn="base" hangingPunct="0">
              <a:spcBef>
                <a:spcPts val="30"/>
              </a:spcBef>
              <a:spcAft>
                <a:spcPct val="0"/>
              </a:spcAft>
              <a:defRPr/>
            </a:pPr>
            <a:endParaRPr sz="1425" dirty="0">
              <a:solidFill>
                <a:prstClr val="black"/>
              </a:solidFill>
              <a:cs typeface="Calibri"/>
            </a:endParaRPr>
          </a:p>
        </p:txBody>
      </p:sp>
      <p:sp>
        <p:nvSpPr>
          <p:cNvPr id="47108" name="object 8"/>
          <p:cNvSpPr txBox="1">
            <a:spLocks noChangeArrowheads="1"/>
          </p:cNvSpPr>
          <p:nvPr/>
        </p:nvSpPr>
        <p:spPr bwMode="auto">
          <a:xfrm>
            <a:off x="10415589" y="1003300"/>
            <a:ext cx="777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ts val="75"/>
              </a:spcBef>
              <a:spcAft>
                <a:spcPct val="0"/>
              </a:spcAft>
              <a:buNone/>
            </a:pPr>
            <a:r>
              <a:rPr lang="en-US" altLang="en-US" sz="900">
                <a:solidFill>
                  <a:srgbClr val="888888"/>
                </a:solidFill>
                <a:latin typeface="Calibri" panose="020F0502020204030204" pitchFamily="34" charset="0"/>
              </a:rPr>
              <a:t>6</a:t>
            </a:r>
            <a:endParaRPr lang="en-US" altLang="en-US" sz="900">
              <a:solidFill>
                <a:prstClr val="black"/>
              </a:solidFill>
              <a:latin typeface="Calibri" panose="020F0502020204030204" pitchFamily="34" charset="0"/>
            </a:endParaRPr>
          </a:p>
        </p:txBody>
      </p:sp>
      <p:sp>
        <p:nvSpPr>
          <p:cNvPr id="9" name="TextBox 8"/>
          <p:cNvSpPr txBox="1"/>
          <p:nvPr/>
        </p:nvSpPr>
        <p:spPr>
          <a:xfrm>
            <a:off x="6383338" y="5595939"/>
            <a:ext cx="3903662" cy="739775"/>
          </a:xfrm>
          <a:prstGeom prst="rect">
            <a:avLst/>
          </a:prstGeom>
          <a:noFill/>
        </p:spPr>
        <p:txBody>
          <a:bodyPr>
            <a:spAutoFit/>
          </a:bodyPr>
          <a:lstStyle/>
          <a:p>
            <a:pPr algn="ctr" eaLnBrk="0" fontAlgn="base" hangingPunct="0">
              <a:spcBef>
                <a:spcPct val="0"/>
              </a:spcBef>
              <a:spcAft>
                <a:spcPct val="0"/>
              </a:spcAft>
              <a:defRPr/>
            </a:pPr>
            <a:r>
              <a:rPr lang="en-GB" sz="1050" u="sng" spc="-8" dirty="0">
                <a:solidFill>
                  <a:srgbClr val="0462C1"/>
                </a:solidFill>
                <a:uFill>
                  <a:solidFill>
                    <a:srgbClr val="0462C1"/>
                  </a:solidFill>
                </a:uFill>
                <a:latin typeface="Arial" panose="020B0604020202020204" pitchFamily="34" charset="0"/>
                <a:cs typeface="Calibri"/>
                <a:hlinkClick r:id="rId2"/>
              </a:rPr>
              <a:t>https://assets.publishing.service.gov.uk/government/uploads/system/uploads/attachment_data/file/307355/pb14168-plant-health-strategy.pdf</a:t>
            </a:r>
            <a:endParaRPr lang="en-GB" sz="1050" dirty="0">
              <a:solidFill>
                <a:prstClr val="black"/>
              </a:solidFill>
              <a:latin typeface="Arial" panose="020B0604020202020204" pitchFamily="34" charset="0"/>
              <a:cs typeface="Calibri"/>
            </a:endParaRPr>
          </a:p>
          <a:p>
            <a:pPr algn="ctr" eaLnBrk="0" fontAlgn="base" hangingPunct="0">
              <a:spcBef>
                <a:spcPct val="0"/>
              </a:spcBef>
              <a:spcAft>
                <a:spcPct val="0"/>
              </a:spcAft>
              <a:defRPr/>
            </a:pPr>
            <a:endParaRPr lang="en-GB" sz="1050" dirty="0">
              <a:solidFill>
                <a:prstClr val="black"/>
              </a:solidFill>
              <a:latin typeface="Arial" panose="020B0604020202020204" pitchFamily="34" charset="0"/>
              <a:cs typeface="Arial" panose="020B0604020202020204" pitchFamily="34" charset="0"/>
            </a:endParaRPr>
          </a:p>
        </p:txBody>
      </p:sp>
      <p:pic>
        <p:nvPicPr>
          <p:cNvPr id="47110" name="Picture 9"/>
          <p:cNvPicPr>
            <a:picLocks noChangeAspect="1"/>
          </p:cNvPicPr>
          <p:nvPr/>
        </p:nvPicPr>
        <p:blipFill>
          <a:blip r:embed="rId3">
            <a:extLst>
              <a:ext uri="{28A0092B-C50C-407E-A947-70E740481C1C}">
                <a14:useLocalDpi xmlns:a14="http://schemas.microsoft.com/office/drawing/2010/main" val="0"/>
              </a:ext>
            </a:extLst>
          </a:blip>
          <a:srcRect b="22501"/>
          <a:stretch>
            <a:fillRect/>
          </a:stretch>
        </p:blipFill>
        <p:spPr bwMode="auto">
          <a:xfrm>
            <a:off x="5924550" y="1147763"/>
            <a:ext cx="4535488"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7916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GB" altLang="en-US" smtClean="0"/>
              <a:t>International Trade in Plants and Plant Products</a:t>
            </a:r>
          </a:p>
        </p:txBody>
      </p:sp>
      <p:sp>
        <p:nvSpPr>
          <p:cNvPr id="3" name="Content Placeholder 2"/>
          <p:cNvSpPr>
            <a:spLocks noGrp="1"/>
          </p:cNvSpPr>
          <p:nvPr>
            <p:ph idx="1"/>
          </p:nvPr>
        </p:nvSpPr>
        <p:spPr>
          <a:xfrm>
            <a:off x="475181" y="1169323"/>
            <a:ext cx="8264525" cy="4640262"/>
          </a:xfrm>
        </p:spPr>
        <p:txBody>
          <a:bodyPr/>
          <a:lstStyle/>
          <a:p>
            <a:pPr>
              <a:defRPr/>
            </a:pPr>
            <a:r>
              <a:rPr lang="en-GB" dirty="0" smtClean="0"/>
              <a:t>Goods that are regulated in a third country will quite often a require a Phytosanitary Certificate (PC) to accompany the goods.</a:t>
            </a:r>
          </a:p>
          <a:p>
            <a:pPr marL="0" indent="0">
              <a:buNone/>
              <a:defRPr/>
            </a:pPr>
            <a:r>
              <a:rPr lang="en-GB" b="1" dirty="0" smtClean="0"/>
              <a:t>What is the purpose a Phytosanitary Certificate?</a:t>
            </a:r>
          </a:p>
          <a:p>
            <a:pPr>
              <a:defRPr/>
            </a:pPr>
            <a:r>
              <a:rPr lang="en-GB" dirty="0"/>
              <a:t>Phytosanitary certificates are issued to attest that plants, plant products or other regulated articles </a:t>
            </a:r>
            <a:r>
              <a:rPr lang="en-GB" dirty="0" smtClean="0"/>
              <a:t>meet the </a:t>
            </a:r>
            <a:r>
              <a:rPr lang="en-GB" dirty="0"/>
              <a:t>phytosanitary import requirements of importing countries and are in conformity with the </a:t>
            </a:r>
            <a:r>
              <a:rPr lang="en-GB" dirty="0" smtClean="0"/>
              <a:t>certifying statement.</a:t>
            </a:r>
            <a:endParaRPr lang="en-GB" dirty="0"/>
          </a:p>
          <a:p>
            <a:pPr marL="0" indent="0">
              <a:buNone/>
              <a:defRPr/>
            </a:pPr>
            <a:r>
              <a:rPr lang="en-GB" b="1" dirty="0" smtClean="0"/>
              <a:t>What’s the certifying statement?</a:t>
            </a:r>
          </a:p>
          <a:p>
            <a:pPr marL="0" indent="0">
              <a:buNone/>
              <a:defRPr/>
            </a:pPr>
            <a:r>
              <a:rPr lang="en-GB" dirty="0" smtClean="0"/>
              <a:t>“This </a:t>
            </a:r>
            <a:r>
              <a:rPr lang="en-GB" dirty="0"/>
              <a:t>is to certify that the plants, plant products or other regulated articles described </a:t>
            </a:r>
            <a:r>
              <a:rPr lang="en-GB" dirty="0" smtClean="0"/>
              <a:t>herein have </a:t>
            </a:r>
            <a:r>
              <a:rPr lang="en-GB" dirty="0"/>
              <a:t>been inspected and/or tested according to appropriate official procedures and </a:t>
            </a:r>
            <a:r>
              <a:rPr lang="en-GB" dirty="0" smtClean="0"/>
              <a:t>are considered </a:t>
            </a:r>
            <a:r>
              <a:rPr lang="en-GB" dirty="0"/>
              <a:t>to be free from the quarantine pests specified by the importing contracting </a:t>
            </a:r>
            <a:r>
              <a:rPr lang="en-GB" dirty="0" smtClean="0"/>
              <a:t>party and </a:t>
            </a:r>
            <a:r>
              <a:rPr lang="en-GB" dirty="0"/>
              <a:t>to conform with the current phytosanitary requirements of the importing contracting </a:t>
            </a:r>
            <a:r>
              <a:rPr lang="en-GB" dirty="0" smtClean="0"/>
              <a:t>party, including </a:t>
            </a:r>
            <a:r>
              <a:rPr lang="en-GB" dirty="0"/>
              <a:t>those for regulated non-quarantine pests</a:t>
            </a:r>
            <a:r>
              <a:rPr lang="en-GB" dirty="0" smtClean="0"/>
              <a:t>.”</a:t>
            </a:r>
            <a:endParaRPr lang="en-GB" dirty="0"/>
          </a:p>
          <a:p>
            <a:pPr marL="0" indent="0">
              <a:buNone/>
              <a:defRPr/>
            </a:pPr>
            <a:endParaRPr lang="en-GB" dirty="0" smtClean="0"/>
          </a:p>
          <a:p>
            <a:pPr marL="0" indent="0">
              <a:buNone/>
              <a:defRPr/>
            </a:pPr>
            <a:endParaRPr lang="en-GB" dirty="0"/>
          </a:p>
        </p:txBody>
      </p:sp>
      <p:sp>
        <p:nvSpPr>
          <p:cNvPr id="4813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9D4C7BAD-7567-4305-9EC9-BA32D399DCCF}" type="slidenum">
              <a:rPr lang="en-GB" altLang="en-US" sz="1000">
                <a:solidFill>
                  <a:srgbClr val="00B050"/>
                </a:solidFill>
              </a:rPr>
              <a:pPr>
                <a:lnSpc>
                  <a:spcPct val="100000"/>
                </a:lnSpc>
                <a:spcBef>
                  <a:spcPct val="0"/>
                </a:spcBef>
                <a:buFontTx/>
                <a:buNone/>
              </a:pPr>
              <a:t>28</a:t>
            </a:fld>
            <a:endParaRPr lang="en-GB" altLang="en-US" sz="1000">
              <a:solidFill>
                <a:srgbClr val="00B050"/>
              </a:solidFill>
            </a:endParaRPr>
          </a:p>
        </p:txBody>
      </p:sp>
    </p:spTree>
    <p:extLst>
      <p:ext uri="{BB962C8B-B14F-4D97-AF65-F5344CB8AC3E}">
        <p14:creationId xmlns:p14="http://schemas.microsoft.com/office/powerpoint/2010/main" val="2033749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C1F82836-E946-4745-97C9-89B5B5F96DF2}" type="slidenum">
              <a:rPr lang="en-GB" altLang="en-US" sz="1000">
                <a:solidFill>
                  <a:srgbClr val="00B050"/>
                </a:solidFill>
              </a:rPr>
              <a:pPr>
                <a:lnSpc>
                  <a:spcPct val="100000"/>
                </a:lnSpc>
                <a:spcBef>
                  <a:spcPct val="0"/>
                </a:spcBef>
                <a:buFontTx/>
                <a:buNone/>
              </a:pPr>
              <a:t>29</a:t>
            </a:fld>
            <a:endParaRPr lang="en-GB" altLang="en-US" sz="1000">
              <a:solidFill>
                <a:srgbClr val="00B050"/>
              </a:solidFill>
            </a:endParaRPr>
          </a:p>
        </p:txBody>
      </p:sp>
      <p:pic>
        <p:nvPicPr>
          <p:cNvPr id="4915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49738" y="1412876"/>
            <a:ext cx="338455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357688" y="4233864"/>
            <a:ext cx="3168650" cy="433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49157" name="TextBox 6"/>
          <p:cNvSpPr txBox="1">
            <a:spLocks noChangeArrowheads="1"/>
          </p:cNvSpPr>
          <p:nvPr/>
        </p:nvSpPr>
        <p:spPr bwMode="auto">
          <a:xfrm>
            <a:off x="8247064" y="4289425"/>
            <a:ext cx="2592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ct val="0"/>
              </a:spcBef>
              <a:spcAft>
                <a:spcPct val="0"/>
              </a:spcAft>
              <a:buFontTx/>
              <a:buNone/>
            </a:pPr>
            <a:r>
              <a:rPr lang="en-GB" altLang="en-US" sz="1800">
                <a:solidFill>
                  <a:prstClr val="black"/>
                </a:solidFill>
              </a:rPr>
              <a:t>Certifying statement</a:t>
            </a:r>
          </a:p>
        </p:txBody>
      </p:sp>
      <p:cxnSp>
        <p:nvCxnSpPr>
          <p:cNvPr id="9" name="Straight Arrow Connector 8"/>
          <p:cNvCxnSpPr/>
          <p:nvPr/>
        </p:nvCxnSpPr>
        <p:spPr>
          <a:xfrm flipH="1">
            <a:off x="7634289" y="4425950"/>
            <a:ext cx="5048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159" name="Title 1"/>
          <p:cNvSpPr>
            <a:spLocks noGrp="1"/>
          </p:cNvSpPr>
          <p:nvPr>
            <p:ph type="title"/>
          </p:nvPr>
        </p:nvSpPr>
        <p:spPr>
          <a:xfrm>
            <a:off x="3319464" y="173038"/>
            <a:ext cx="8264525" cy="482600"/>
          </a:xfrm>
        </p:spPr>
        <p:txBody>
          <a:bodyPr/>
          <a:lstStyle/>
          <a:p>
            <a:r>
              <a:rPr lang="en-GB" altLang="en-US" smtClean="0"/>
              <a:t>What does a UK PC look like?</a:t>
            </a:r>
          </a:p>
        </p:txBody>
      </p:sp>
      <p:pic>
        <p:nvPicPr>
          <p:cNvPr id="4916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91476" y="1119189"/>
            <a:ext cx="2232025" cy="322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22438" y="1125539"/>
            <a:ext cx="2170112"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Text Placeholder 3"/>
          <p:cNvSpPr txBox="1">
            <a:spLocks/>
          </p:cNvSpPr>
          <p:nvPr/>
        </p:nvSpPr>
        <p:spPr bwMode="auto">
          <a:xfrm>
            <a:off x="1846264" y="733426"/>
            <a:ext cx="2022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spcAft>
                <a:spcPct val="0"/>
              </a:spcAft>
              <a:buFont typeface="Arial" panose="020B0604020202020204" pitchFamily="34" charset="0"/>
              <a:buNone/>
            </a:pPr>
            <a:r>
              <a:rPr lang="en-GB" altLang="en-US"/>
              <a:t>Northern Ireland</a:t>
            </a:r>
          </a:p>
        </p:txBody>
      </p:sp>
      <p:sp>
        <p:nvSpPr>
          <p:cNvPr id="49163" name="Text Placeholder 3"/>
          <p:cNvSpPr txBox="1">
            <a:spLocks/>
          </p:cNvSpPr>
          <p:nvPr/>
        </p:nvSpPr>
        <p:spPr bwMode="auto">
          <a:xfrm>
            <a:off x="8470901" y="733426"/>
            <a:ext cx="12731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spcAft>
                <a:spcPct val="0"/>
              </a:spcAft>
              <a:buFont typeface="Arial" panose="020B0604020202020204" pitchFamily="34" charset="0"/>
              <a:buNone/>
            </a:pPr>
            <a:r>
              <a:rPr lang="en-GB" altLang="en-US"/>
              <a:t>Scotland</a:t>
            </a:r>
          </a:p>
        </p:txBody>
      </p:sp>
      <p:sp>
        <p:nvSpPr>
          <p:cNvPr id="49164" name="Text Placeholder 3"/>
          <p:cNvSpPr txBox="1">
            <a:spLocks/>
          </p:cNvSpPr>
          <p:nvPr/>
        </p:nvSpPr>
        <p:spPr bwMode="auto">
          <a:xfrm>
            <a:off x="4783138" y="1035050"/>
            <a:ext cx="23177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spcAft>
                <a:spcPct val="0"/>
              </a:spcAft>
              <a:buFont typeface="Arial" panose="020B0604020202020204" pitchFamily="34" charset="0"/>
              <a:buNone/>
            </a:pPr>
            <a:r>
              <a:rPr lang="en-GB" altLang="en-US"/>
              <a:t>England &amp; Wales</a:t>
            </a:r>
          </a:p>
        </p:txBody>
      </p:sp>
    </p:spTree>
    <p:extLst>
      <p:ext uri="{BB962C8B-B14F-4D97-AF65-F5344CB8AC3E}">
        <p14:creationId xmlns:p14="http://schemas.microsoft.com/office/powerpoint/2010/main" val="2248671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00601" y="800100"/>
            <a:ext cx="1636713" cy="503238"/>
          </a:xfrm>
        </p:spPr>
        <p:txBody>
          <a:bodyPr vert="horz" wrap="square" lIns="0" tIns="10001" rIns="0" bIns="0" numCol="1" rtlCol="0" anchor="t" anchorCtr="0" compatLnSpc="1">
            <a:prstTxWarp prst="textNoShape">
              <a:avLst/>
            </a:prstTxWarp>
            <a:spAutoFit/>
          </a:bodyPr>
          <a:lstStyle/>
          <a:p>
            <a:pPr marL="9525">
              <a:lnSpc>
                <a:spcPct val="100000"/>
              </a:lnSpc>
              <a:spcBef>
                <a:spcPts val="79"/>
              </a:spcBef>
              <a:defRPr/>
            </a:pPr>
            <a:r>
              <a:rPr spc="-4" dirty="0"/>
              <a:t>Content</a:t>
            </a:r>
          </a:p>
        </p:txBody>
      </p:sp>
      <p:sp>
        <p:nvSpPr>
          <p:cNvPr id="3" name="object 3"/>
          <p:cNvSpPr txBox="1"/>
          <p:nvPr/>
        </p:nvSpPr>
        <p:spPr>
          <a:xfrm>
            <a:off x="796840" y="1377221"/>
            <a:ext cx="7658100" cy="4062412"/>
          </a:xfrm>
          <a:prstGeom prst="rect">
            <a:avLst/>
          </a:prstGeom>
        </p:spPr>
        <p:txBody>
          <a:bodyPr lIns="0" tIns="9049" rIns="0" bIns="0">
            <a:spAutoFit/>
          </a:bodyPr>
          <a:lstStyle/>
          <a:p>
            <a:pPr marL="224314" indent="-215265" eaLnBrk="0" fontAlgn="base" hangingPunct="0">
              <a:spcBef>
                <a:spcPts val="71"/>
              </a:spcBef>
              <a:spcAft>
                <a:spcPct val="0"/>
              </a:spcAft>
              <a:buFont typeface="Arial"/>
              <a:buChar char="•"/>
              <a:tabLst>
                <a:tab pos="224314" algn="l"/>
                <a:tab pos="224790" algn="l"/>
              </a:tabLst>
              <a:defRPr/>
            </a:pPr>
            <a:r>
              <a:rPr lang="en-GB" sz="2000" dirty="0">
                <a:solidFill>
                  <a:srgbClr val="595959"/>
                </a:solidFill>
                <a:latin typeface="Arial" panose="020B0604020202020204" pitchFamily="34" charset="0"/>
                <a:cs typeface="Arial" panose="020B0604020202020204" pitchFamily="34" charset="0"/>
              </a:rPr>
              <a:t>In this module we will explore how the trade and movement of plants (and plant products) is controlled and regulated</a:t>
            </a:r>
          </a:p>
          <a:p>
            <a:pPr marL="224314" indent="-215265" eaLnBrk="0" fontAlgn="base" hangingPunct="0">
              <a:spcBef>
                <a:spcPts val="71"/>
              </a:spcBef>
              <a:spcAft>
                <a:spcPct val="0"/>
              </a:spcAft>
              <a:buFont typeface="Arial"/>
              <a:buChar char="•"/>
              <a:tabLst>
                <a:tab pos="224314" algn="l"/>
                <a:tab pos="224790" algn="l"/>
              </a:tabLst>
              <a:defRPr/>
            </a:pPr>
            <a:endParaRPr lang="en-GB" sz="2000" dirty="0">
              <a:solidFill>
                <a:srgbClr val="595959"/>
              </a:solidFill>
              <a:latin typeface="Arial" panose="020B0604020202020204" pitchFamily="34" charset="0"/>
              <a:cs typeface="Arial" panose="020B0604020202020204" pitchFamily="34" charset="0"/>
            </a:endParaRPr>
          </a:p>
          <a:p>
            <a:pPr marL="224314" indent="-215265" eaLnBrk="0" fontAlgn="base" hangingPunct="0">
              <a:spcBef>
                <a:spcPts val="71"/>
              </a:spcBef>
              <a:spcAft>
                <a:spcPct val="0"/>
              </a:spcAft>
              <a:buFont typeface="Arial"/>
              <a:buChar char="•"/>
              <a:tabLst>
                <a:tab pos="224314" algn="l"/>
                <a:tab pos="224790" algn="l"/>
              </a:tabLst>
              <a:defRPr/>
            </a:pPr>
            <a:r>
              <a:rPr lang="en-GB" sz="2000" dirty="0">
                <a:solidFill>
                  <a:srgbClr val="595959"/>
                </a:solidFill>
                <a:latin typeface="Arial" panose="020B0604020202020204" pitchFamily="34" charset="0"/>
                <a:cs typeface="Arial" panose="020B0604020202020204" pitchFamily="34" charset="0"/>
              </a:rPr>
              <a:t>We will also learn about how control measures designed to regulate plant movement operate internationally, nationally and at a regional level</a:t>
            </a:r>
          </a:p>
          <a:p>
            <a:pPr marL="224314" indent="-215265" eaLnBrk="0" fontAlgn="base" hangingPunct="0">
              <a:spcBef>
                <a:spcPts val="71"/>
              </a:spcBef>
              <a:spcAft>
                <a:spcPct val="0"/>
              </a:spcAft>
              <a:buFont typeface="Arial"/>
              <a:buChar char="•"/>
              <a:tabLst>
                <a:tab pos="224314" algn="l"/>
                <a:tab pos="224790" algn="l"/>
              </a:tabLst>
              <a:defRPr/>
            </a:pPr>
            <a:endParaRPr lang="en-GB" sz="2000" dirty="0">
              <a:solidFill>
                <a:srgbClr val="595959"/>
              </a:solidFill>
              <a:latin typeface="Arial" panose="020B0604020202020204" pitchFamily="34" charset="0"/>
              <a:cs typeface="Arial" panose="020B0604020202020204" pitchFamily="34" charset="0"/>
            </a:endParaRPr>
          </a:p>
          <a:p>
            <a:pPr marL="224314" indent="-215265" eaLnBrk="0" fontAlgn="base" hangingPunct="0">
              <a:spcBef>
                <a:spcPts val="71"/>
              </a:spcBef>
              <a:spcAft>
                <a:spcPct val="0"/>
              </a:spcAft>
              <a:buFont typeface="Arial"/>
              <a:buChar char="•"/>
              <a:tabLst>
                <a:tab pos="224314" algn="l"/>
                <a:tab pos="224790" algn="l"/>
              </a:tabLst>
              <a:defRPr/>
            </a:pPr>
            <a:r>
              <a:rPr lang="en-GB" sz="2000" dirty="0">
                <a:solidFill>
                  <a:srgbClr val="595959"/>
                </a:solidFill>
                <a:latin typeface="Arial" panose="020B0604020202020204" pitchFamily="34" charset="0"/>
                <a:cs typeface="Arial" panose="020B0604020202020204" pitchFamily="34" charset="0"/>
              </a:rPr>
              <a:t>To understand how this affects us working in UK Plant Health, the module will be divided into three sections:</a:t>
            </a:r>
          </a:p>
          <a:p>
            <a:pPr marL="9525" eaLnBrk="0" fontAlgn="base" hangingPunct="0">
              <a:spcBef>
                <a:spcPts val="4"/>
              </a:spcBef>
              <a:spcAft>
                <a:spcPct val="0"/>
              </a:spcAft>
              <a:defRPr/>
            </a:pPr>
            <a:endParaRPr sz="2000" dirty="0">
              <a:solidFill>
                <a:srgbClr val="595959"/>
              </a:solidFill>
              <a:latin typeface="Arial" panose="020B0604020202020204" pitchFamily="34" charset="0"/>
              <a:cs typeface="Arial" panose="020B0604020202020204" pitchFamily="34" charset="0"/>
            </a:endParaRPr>
          </a:p>
          <a:p>
            <a:pPr marL="811681" lvl="2" indent="-457200" eaLnBrk="0" fontAlgn="base" hangingPunct="0">
              <a:spcBef>
                <a:spcPct val="0"/>
              </a:spcBef>
              <a:spcAft>
                <a:spcPct val="0"/>
              </a:spcAft>
              <a:buFont typeface="+mj-lt"/>
              <a:buAutoNum type="arabicPeriod"/>
              <a:tabLst>
                <a:tab pos="321944" algn="l"/>
              </a:tabLst>
              <a:defRPr/>
            </a:pPr>
            <a:r>
              <a:rPr sz="2000" dirty="0">
                <a:solidFill>
                  <a:srgbClr val="595959"/>
                </a:solidFill>
                <a:latin typeface="Arial" panose="020B0604020202020204" pitchFamily="34" charset="0"/>
                <a:cs typeface="Arial" panose="020B0604020202020204" pitchFamily="34" charset="0"/>
              </a:rPr>
              <a:t>International </a:t>
            </a:r>
            <a:r>
              <a:rPr lang="en-GB" sz="2000" dirty="0">
                <a:solidFill>
                  <a:srgbClr val="595959"/>
                </a:solidFill>
                <a:latin typeface="Arial" panose="020B0604020202020204" pitchFamily="34" charset="0"/>
                <a:cs typeface="Arial" panose="020B0604020202020204" pitchFamily="34" charset="0"/>
              </a:rPr>
              <a:t>plant</a:t>
            </a:r>
            <a:r>
              <a:rPr sz="2000" dirty="0">
                <a:solidFill>
                  <a:srgbClr val="595959"/>
                </a:solidFill>
                <a:latin typeface="Arial" panose="020B0604020202020204" pitchFamily="34" charset="0"/>
                <a:cs typeface="Arial" panose="020B0604020202020204" pitchFamily="34" charset="0"/>
              </a:rPr>
              <a:t> </a:t>
            </a:r>
            <a:r>
              <a:rPr lang="en-GB" sz="2000" dirty="0">
                <a:solidFill>
                  <a:srgbClr val="595959"/>
                </a:solidFill>
                <a:latin typeface="Arial" panose="020B0604020202020204" pitchFamily="34" charset="0"/>
                <a:cs typeface="Arial" panose="020B0604020202020204" pitchFamily="34" charset="0"/>
              </a:rPr>
              <a:t>health</a:t>
            </a:r>
          </a:p>
          <a:p>
            <a:pPr marL="811681" lvl="2" indent="-457200" eaLnBrk="0" fontAlgn="base" hangingPunct="0">
              <a:spcBef>
                <a:spcPct val="0"/>
              </a:spcBef>
              <a:spcAft>
                <a:spcPct val="0"/>
              </a:spcAft>
              <a:buFont typeface="+mj-lt"/>
              <a:buAutoNum type="arabicPeriod"/>
              <a:tabLst>
                <a:tab pos="321944" algn="l"/>
              </a:tabLst>
              <a:defRPr/>
            </a:pPr>
            <a:r>
              <a:rPr lang="en-GB" sz="2000" dirty="0">
                <a:solidFill>
                  <a:srgbClr val="595959"/>
                </a:solidFill>
                <a:latin typeface="Arial" panose="020B0604020202020204" pitchFamily="34" charset="0"/>
                <a:cs typeface="Arial" panose="020B0604020202020204" pitchFamily="34" charset="0"/>
              </a:rPr>
              <a:t>European p</a:t>
            </a:r>
            <a:r>
              <a:rPr sz="2000" dirty="0" err="1">
                <a:solidFill>
                  <a:srgbClr val="595959"/>
                </a:solidFill>
                <a:latin typeface="Arial" panose="020B0604020202020204" pitchFamily="34" charset="0"/>
                <a:cs typeface="Arial" panose="020B0604020202020204" pitchFamily="34" charset="0"/>
              </a:rPr>
              <a:t>lant</a:t>
            </a:r>
            <a:r>
              <a:rPr sz="2000" dirty="0">
                <a:solidFill>
                  <a:srgbClr val="595959"/>
                </a:solidFill>
                <a:latin typeface="Arial" panose="020B0604020202020204" pitchFamily="34" charset="0"/>
                <a:cs typeface="Arial" panose="020B0604020202020204" pitchFamily="34" charset="0"/>
              </a:rPr>
              <a:t> health</a:t>
            </a:r>
            <a:endParaRPr lang="en-GB" sz="2000" dirty="0">
              <a:solidFill>
                <a:srgbClr val="595959"/>
              </a:solidFill>
              <a:latin typeface="Arial" panose="020B0604020202020204" pitchFamily="34" charset="0"/>
              <a:cs typeface="Arial" panose="020B0604020202020204" pitchFamily="34" charset="0"/>
            </a:endParaRPr>
          </a:p>
          <a:p>
            <a:pPr marL="811681" lvl="2" indent="-457200" eaLnBrk="0" fontAlgn="base" hangingPunct="0">
              <a:spcBef>
                <a:spcPct val="0"/>
              </a:spcBef>
              <a:spcAft>
                <a:spcPct val="0"/>
              </a:spcAft>
              <a:buFont typeface="+mj-lt"/>
              <a:buAutoNum type="arabicPeriod"/>
              <a:tabLst>
                <a:tab pos="321944" algn="l"/>
              </a:tabLst>
              <a:defRPr/>
            </a:pPr>
            <a:r>
              <a:rPr lang="en-GB" sz="2000" dirty="0">
                <a:solidFill>
                  <a:srgbClr val="595959"/>
                </a:solidFill>
                <a:latin typeface="Arial" panose="020B0604020202020204" pitchFamily="34" charset="0"/>
                <a:cs typeface="Arial" panose="020B0604020202020204" pitchFamily="34" charset="0"/>
              </a:rPr>
              <a:t>P</a:t>
            </a:r>
            <a:r>
              <a:rPr sz="2000" dirty="0" err="1">
                <a:solidFill>
                  <a:srgbClr val="595959"/>
                </a:solidFill>
                <a:latin typeface="Arial" panose="020B0604020202020204" pitchFamily="34" charset="0"/>
                <a:cs typeface="Arial" panose="020B0604020202020204" pitchFamily="34" charset="0"/>
              </a:rPr>
              <a:t>lant</a:t>
            </a:r>
            <a:r>
              <a:rPr sz="2000" dirty="0">
                <a:solidFill>
                  <a:srgbClr val="595959"/>
                </a:solidFill>
                <a:latin typeface="Arial" panose="020B0604020202020204" pitchFamily="34" charset="0"/>
                <a:cs typeface="Arial" panose="020B0604020202020204" pitchFamily="34" charset="0"/>
              </a:rPr>
              <a:t> health</a:t>
            </a:r>
            <a:r>
              <a:rPr lang="en-GB" sz="2000" dirty="0">
                <a:solidFill>
                  <a:srgbClr val="595959"/>
                </a:solidFill>
                <a:latin typeface="Arial" panose="020B0604020202020204" pitchFamily="34" charset="0"/>
                <a:cs typeface="Arial" panose="020B0604020202020204" pitchFamily="34" charset="0"/>
              </a:rPr>
              <a:t> within the UK</a:t>
            </a:r>
          </a:p>
        </p:txBody>
      </p:sp>
      <p:sp>
        <p:nvSpPr>
          <p:cNvPr id="21508" name="object 5"/>
          <p:cNvSpPr txBox="1">
            <a:spLocks noChangeArrowheads="1"/>
          </p:cNvSpPr>
          <p:nvPr/>
        </p:nvSpPr>
        <p:spPr bwMode="auto">
          <a:xfrm>
            <a:off x="10415589" y="1003300"/>
            <a:ext cx="777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ts val="75"/>
              </a:spcBef>
              <a:spcAft>
                <a:spcPct val="0"/>
              </a:spcAft>
              <a:buNone/>
            </a:pPr>
            <a:r>
              <a:rPr lang="en-US" altLang="en-US" sz="900">
                <a:solidFill>
                  <a:srgbClr val="888888"/>
                </a:solidFill>
                <a:latin typeface="Calibri" panose="020F0502020204030204" pitchFamily="34" charset="0"/>
              </a:rPr>
              <a:t>2</a:t>
            </a:r>
            <a:endParaRPr lang="en-US" altLang="en-US" sz="900">
              <a:solidFill>
                <a:prstClr val="black"/>
              </a:solidFill>
              <a:latin typeface="Calibri" panose="020F0502020204030204" pitchFamily="34" charset="0"/>
            </a:endParaRPr>
          </a:p>
        </p:txBody>
      </p:sp>
    </p:spTree>
    <p:extLst>
      <p:ext uri="{BB962C8B-B14F-4D97-AF65-F5344CB8AC3E}">
        <p14:creationId xmlns:p14="http://schemas.microsoft.com/office/powerpoint/2010/main" val="3009091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881189" y="2708275"/>
            <a:ext cx="8264525" cy="482600"/>
          </a:xfrm>
        </p:spPr>
        <p:txBody>
          <a:bodyPr/>
          <a:lstStyle/>
          <a:p>
            <a:pPr algn="ctr"/>
            <a:r>
              <a:rPr lang="en-GB" altLang="en-US" smtClean="0"/>
              <a:t>Knowledge Test</a:t>
            </a:r>
          </a:p>
        </p:txBody>
      </p:sp>
      <p:sp>
        <p:nvSpPr>
          <p:cNvPr id="6144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6B74C52A-0782-4A53-8602-4BFDF7D72A77}" type="slidenum">
              <a:rPr lang="en-GB" altLang="en-US" sz="1000">
                <a:solidFill>
                  <a:srgbClr val="00B050"/>
                </a:solidFill>
              </a:rPr>
              <a:pPr>
                <a:lnSpc>
                  <a:spcPct val="100000"/>
                </a:lnSpc>
                <a:spcBef>
                  <a:spcPct val="0"/>
                </a:spcBef>
                <a:buFontTx/>
                <a:buNone/>
              </a:pPr>
              <a:t>30</a:t>
            </a:fld>
            <a:endParaRPr lang="en-GB" altLang="en-US" sz="1000">
              <a:solidFill>
                <a:srgbClr val="00B050"/>
              </a:solidFill>
            </a:endParaRPr>
          </a:p>
        </p:txBody>
      </p:sp>
    </p:spTree>
    <p:extLst>
      <p:ext uri="{BB962C8B-B14F-4D97-AF65-F5344CB8AC3E}">
        <p14:creationId xmlns:p14="http://schemas.microsoft.com/office/powerpoint/2010/main" val="1928187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655226" y="394733"/>
            <a:ext cx="8264525" cy="482600"/>
          </a:xfrm>
        </p:spPr>
        <p:txBody>
          <a:bodyPr/>
          <a:lstStyle/>
          <a:p>
            <a:pPr algn="ctr"/>
            <a:r>
              <a:rPr lang="en-GB" altLang="en-US" dirty="0" smtClean="0"/>
              <a:t>Knowledge Test</a:t>
            </a:r>
          </a:p>
        </p:txBody>
      </p:sp>
      <p:sp>
        <p:nvSpPr>
          <p:cNvPr id="6144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6B74C52A-0782-4A53-8602-4BFDF7D72A77}" type="slidenum">
              <a:rPr lang="en-GB" altLang="en-US" sz="1000">
                <a:solidFill>
                  <a:srgbClr val="00B050"/>
                </a:solidFill>
              </a:rPr>
              <a:pPr>
                <a:lnSpc>
                  <a:spcPct val="100000"/>
                </a:lnSpc>
                <a:spcBef>
                  <a:spcPct val="0"/>
                </a:spcBef>
                <a:buFontTx/>
                <a:buNone/>
              </a:pPr>
              <a:t>31</a:t>
            </a:fld>
            <a:endParaRPr lang="en-GB" altLang="en-US" sz="1000">
              <a:solidFill>
                <a:srgbClr val="00B050"/>
              </a:solidFill>
            </a:endParaRPr>
          </a:p>
        </p:txBody>
      </p:sp>
      <p:sp>
        <p:nvSpPr>
          <p:cNvPr id="2" name="TextBox 1"/>
          <p:cNvSpPr txBox="1"/>
          <p:nvPr/>
        </p:nvSpPr>
        <p:spPr>
          <a:xfrm>
            <a:off x="418641" y="1244906"/>
            <a:ext cx="11318277" cy="2031325"/>
          </a:xfrm>
          <a:prstGeom prst="rect">
            <a:avLst/>
          </a:prstGeom>
          <a:noFill/>
        </p:spPr>
        <p:txBody>
          <a:bodyPr wrap="square" rtlCol="0">
            <a:spAutoFit/>
          </a:bodyPr>
          <a:lstStyle/>
          <a:p>
            <a:r>
              <a:rPr lang="en-GB" dirty="0" smtClean="0"/>
              <a:t>Please visit the below link </a:t>
            </a:r>
            <a:r>
              <a:rPr lang="en-GB" smtClean="0"/>
              <a:t>to </a:t>
            </a:r>
            <a:r>
              <a:rPr lang="en-GB" smtClean="0"/>
              <a:t>complete </a:t>
            </a:r>
            <a:r>
              <a:rPr lang="en-GB" dirty="0" smtClean="0"/>
              <a:t>the knowledge test for this module:</a:t>
            </a:r>
          </a:p>
          <a:p>
            <a:endParaRPr lang="en-GB" dirty="0"/>
          </a:p>
          <a:p>
            <a:pPr algn="ctr"/>
            <a:r>
              <a:rPr lang="en-GB" dirty="0" smtClean="0"/>
              <a:t>PHEATS – Introduction Knowledge Test</a:t>
            </a:r>
          </a:p>
          <a:p>
            <a:pPr algn="ctr"/>
            <a:endParaRPr lang="en-GB" dirty="0" smtClean="0"/>
          </a:p>
          <a:p>
            <a:pPr algn="ctr"/>
            <a:r>
              <a:rPr lang="en-GB" u="sng" dirty="0">
                <a:hlinkClick r:id="rId2"/>
              </a:rPr>
              <a:t>https://forms.office.com/Pages/ResponsePage.aspx?id=UCQKdycCYkyQx044U38RAvJ7GY98IcdOvJfSZ-UDeKFUMDY0M0JQVEJYMVdFWUlHS1NKSktXRlUyMy4u</a:t>
            </a:r>
            <a:r>
              <a:rPr lang="en-GB" dirty="0"/>
              <a:t> </a:t>
            </a:r>
          </a:p>
          <a:p>
            <a:endParaRPr lang="en-GB" dirty="0"/>
          </a:p>
        </p:txBody>
      </p:sp>
    </p:spTree>
    <p:extLst>
      <p:ext uri="{BB962C8B-B14F-4D97-AF65-F5344CB8AC3E}">
        <p14:creationId xmlns:p14="http://schemas.microsoft.com/office/powerpoint/2010/main" val="2763655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03613" y="333376"/>
            <a:ext cx="4895850" cy="994503"/>
          </a:xfrm>
        </p:spPr>
        <p:txBody>
          <a:bodyPr vert="horz" wrap="square" lIns="0" tIns="9525" rIns="0" bIns="0" numCol="1" rtlCol="0" anchor="t" anchorCtr="0" compatLnSpc="1">
            <a:prstTxWarp prst="textNoShape">
              <a:avLst/>
            </a:prstTxWarp>
            <a:spAutoFit/>
          </a:bodyPr>
          <a:lstStyle/>
          <a:p>
            <a:pPr marL="9525" algn="ctr">
              <a:lnSpc>
                <a:spcPct val="100000"/>
              </a:lnSpc>
              <a:spcBef>
                <a:spcPts val="75"/>
              </a:spcBef>
              <a:defRPr/>
            </a:pPr>
            <a:r>
              <a:rPr dirty="0" smtClean="0"/>
              <a:t> </a:t>
            </a:r>
            <a:r>
              <a:rPr spc="-4" dirty="0"/>
              <a:t>International </a:t>
            </a:r>
            <a:r>
              <a:rPr lang="en-GB" spc="-4" dirty="0" smtClean="0"/>
              <a:t>plant health learning objectives</a:t>
            </a:r>
            <a:endParaRPr dirty="0"/>
          </a:p>
        </p:txBody>
      </p:sp>
      <p:sp>
        <p:nvSpPr>
          <p:cNvPr id="3" name="object 3"/>
          <p:cNvSpPr txBox="1"/>
          <p:nvPr/>
        </p:nvSpPr>
        <p:spPr>
          <a:xfrm>
            <a:off x="1042173" y="2074262"/>
            <a:ext cx="6854825" cy="2112962"/>
          </a:xfrm>
          <a:prstGeom prst="rect">
            <a:avLst/>
          </a:prstGeom>
        </p:spPr>
        <p:txBody>
          <a:bodyPr lIns="0" tIns="9049" rIns="0" bIns="0">
            <a:spAutoFit/>
          </a:bodyPr>
          <a:lstStyle/>
          <a:p>
            <a:pPr marL="9525" eaLnBrk="0" fontAlgn="base" hangingPunct="0">
              <a:spcBef>
                <a:spcPts val="71"/>
              </a:spcBef>
              <a:spcAft>
                <a:spcPct val="0"/>
              </a:spcAft>
              <a:defRPr/>
            </a:pPr>
            <a:r>
              <a:rPr sz="2000" dirty="0">
                <a:solidFill>
                  <a:srgbClr val="595959"/>
                </a:solidFill>
                <a:latin typeface="Arial" panose="020B0604020202020204" pitchFamily="34" charset="0"/>
                <a:cs typeface="Arial" panose="020B0604020202020204" pitchFamily="34" charset="0"/>
              </a:rPr>
              <a:t>Understand:</a:t>
            </a:r>
          </a:p>
          <a:p>
            <a:pPr eaLnBrk="0" fontAlgn="base" hangingPunct="0">
              <a:spcBef>
                <a:spcPct val="0"/>
              </a:spcBef>
              <a:spcAft>
                <a:spcPct val="0"/>
              </a:spcAft>
              <a:defRPr/>
            </a:pPr>
            <a:endParaRPr sz="2000" dirty="0">
              <a:solidFill>
                <a:srgbClr val="595959"/>
              </a:solidFill>
              <a:latin typeface="Arial" panose="020B0604020202020204" pitchFamily="34" charset="0"/>
              <a:cs typeface="Arial" panose="020B0604020202020204" pitchFamily="34" charset="0"/>
            </a:endParaRPr>
          </a:p>
          <a:p>
            <a:pPr marL="224314" indent="-215265" eaLnBrk="0" fontAlgn="base" hangingPunct="0">
              <a:spcBef>
                <a:spcPct val="0"/>
              </a:spcBef>
              <a:spcAft>
                <a:spcPct val="0"/>
              </a:spcAft>
              <a:buFont typeface="Arial"/>
              <a:buChar char="•"/>
              <a:tabLst>
                <a:tab pos="224314" algn="l"/>
                <a:tab pos="224790" algn="l"/>
              </a:tabLst>
              <a:defRPr/>
            </a:pPr>
            <a:r>
              <a:rPr lang="en-GB" sz="2000" dirty="0">
                <a:solidFill>
                  <a:srgbClr val="595959"/>
                </a:solidFill>
                <a:latin typeface="Arial" panose="020B0604020202020204" pitchFamily="34" charset="0"/>
                <a:cs typeface="Arial" panose="020B0604020202020204" pitchFamily="34" charset="0"/>
              </a:rPr>
              <a:t>That </a:t>
            </a:r>
            <a:r>
              <a:rPr sz="2000" dirty="0">
                <a:solidFill>
                  <a:srgbClr val="595959"/>
                </a:solidFill>
                <a:latin typeface="Arial" panose="020B0604020202020204" pitchFamily="34" charset="0"/>
                <a:cs typeface="Arial" panose="020B0604020202020204" pitchFamily="34" charset="0"/>
              </a:rPr>
              <a:t>plant health is a global issue</a:t>
            </a:r>
          </a:p>
          <a:p>
            <a:pPr marL="224314" indent="-215265" eaLnBrk="0" fontAlgn="base" hangingPunct="0">
              <a:spcBef>
                <a:spcPts val="990"/>
              </a:spcBef>
              <a:spcAft>
                <a:spcPct val="0"/>
              </a:spcAft>
              <a:buFont typeface="Arial"/>
              <a:buChar char="•"/>
              <a:tabLst>
                <a:tab pos="224314" algn="l"/>
                <a:tab pos="224790" algn="l"/>
              </a:tabLst>
              <a:defRPr/>
            </a:pPr>
            <a:r>
              <a:rPr lang="en-GB" sz="2000" dirty="0">
                <a:solidFill>
                  <a:srgbClr val="595959"/>
                </a:solidFill>
                <a:latin typeface="Arial" panose="020B0604020202020204" pitchFamily="34" charset="0"/>
                <a:cs typeface="Arial" panose="020B0604020202020204" pitchFamily="34" charset="0"/>
              </a:rPr>
              <a:t>T</a:t>
            </a:r>
            <a:r>
              <a:rPr sz="2000" dirty="0">
                <a:solidFill>
                  <a:srgbClr val="595959"/>
                </a:solidFill>
                <a:latin typeface="Arial" panose="020B0604020202020204" pitchFamily="34" charset="0"/>
                <a:cs typeface="Arial" panose="020B0604020202020204" pitchFamily="34" charset="0"/>
              </a:rPr>
              <a:t>he international frameworks and approaches that regulate it</a:t>
            </a:r>
          </a:p>
          <a:p>
            <a:pPr marL="224314" indent="-215265" eaLnBrk="0" fontAlgn="base" hangingPunct="0">
              <a:spcBef>
                <a:spcPts val="990"/>
              </a:spcBef>
              <a:spcAft>
                <a:spcPct val="0"/>
              </a:spcAft>
              <a:buFont typeface="Arial"/>
              <a:buChar char="•"/>
              <a:tabLst>
                <a:tab pos="224314" algn="l"/>
                <a:tab pos="224790" algn="l"/>
              </a:tabLst>
              <a:defRPr/>
            </a:pPr>
            <a:r>
              <a:rPr lang="en-GB" sz="2000" dirty="0">
                <a:solidFill>
                  <a:srgbClr val="595959"/>
                </a:solidFill>
                <a:latin typeface="Arial" panose="020B0604020202020204" pitchFamily="34" charset="0"/>
                <a:cs typeface="Arial" panose="020B0604020202020204" pitchFamily="34" charset="0"/>
              </a:rPr>
              <a:t>T</a:t>
            </a:r>
            <a:r>
              <a:rPr sz="2000" dirty="0">
                <a:solidFill>
                  <a:srgbClr val="595959"/>
                </a:solidFill>
                <a:latin typeface="Arial" panose="020B0604020202020204" pitchFamily="34" charset="0"/>
                <a:cs typeface="Arial" panose="020B0604020202020204" pitchFamily="34" charset="0"/>
              </a:rPr>
              <a:t>he plant biosecurity continuum</a:t>
            </a:r>
          </a:p>
        </p:txBody>
      </p:sp>
      <p:sp>
        <p:nvSpPr>
          <p:cNvPr id="22532" name="object 5"/>
          <p:cNvSpPr txBox="1">
            <a:spLocks noChangeArrowheads="1"/>
          </p:cNvSpPr>
          <p:nvPr/>
        </p:nvSpPr>
        <p:spPr bwMode="auto">
          <a:xfrm>
            <a:off x="10415589" y="1003300"/>
            <a:ext cx="777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ts val="75"/>
              </a:spcBef>
              <a:spcAft>
                <a:spcPct val="0"/>
              </a:spcAft>
              <a:buNone/>
            </a:pPr>
            <a:r>
              <a:rPr lang="en-US" altLang="en-US" sz="900">
                <a:solidFill>
                  <a:srgbClr val="888888"/>
                </a:solidFill>
                <a:latin typeface="Calibri" panose="020F0502020204030204" pitchFamily="34" charset="0"/>
              </a:rPr>
              <a:t>3</a:t>
            </a:r>
            <a:endParaRPr lang="en-US" altLang="en-US" sz="900">
              <a:solidFill>
                <a:prstClr val="black"/>
              </a:solidFill>
              <a:latin typeface="Calibri" panose="020F0502020204030204" pitchFamily="34" charset="0"/>
            </a:endParaRPr>
          </a:p>
        </p:txBody>
      </p:sp>
    </p:spTree>
    <p:extLst>
      <p:ext uri="{BB962C8B-B14F-4D97-AF65-F5344CB8AC3E}">
        <p14:creationId xmlns:p14="http://schemas.microsoft.com/office/powerpoint/2010/main" val="1024657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GB" altLang="en-US" smtClean="0"/>
              <a:t>What is plant health? </a:t>
            </a:r>
          </a:p>
        </p:txBody>
      </p:sp>
      <p:sp>
        <p:nvSpPr>
          <p:cNvPr id="18435" name="Content Placeholder 2"/>
          <p:cNvSpPr>
            <a:spLocks noGrp="1"/>
          </p:cNvSpPr>
          <p:nvPr>
            <p:ph idx="1"/>
          </p:nvPr>
        </p:nvSpPr>
        <p:spPr>
          <a:xfrm>
            <a:off x="1963739" y="1541463"/>
            <a:ext cx="8264525" cy="4640262"/>
          </a:xfrm>
        </p:spPr>
        <p:txBody>
          <a:bodyPr/>
          <a:lstStyle/>
          <a:p>
            <a:pPr eaLnBrk="1" hangingPunct="1">
              <a:defRPr/>
            </a:pPr>
            <a:r>
              <a:rPr lang="en-GB" altLang="en-US" dirty="0" smtClean="0"/>
              <a:t>Plant </a:t>
            </a:r>
            <a:r>
              <a:rPr lang="en-GB" altLang="en-US" dirty="0"/>
              <a:t>health is ‘the discipline that uses a range of measures to control and prevent pests, weeds and disease-causing </a:t>
            </a:r>
            <a:r>
              <a:rPr lang="en-GB" altLang="en-US" dirty="0" smtClean="0"/>
              <a:t>organisms that specifically affect plants </a:t>
            </a:r>
            <a:r>
              <a:rPr lang="en-GB" altLang="en-US" dirty="0"/>
              <a:t>from spreading into new areas, especially through human interaction such as international </a:t>
            </a:r>
            <a:r>
              <a:rPr lang="en-GB" altLang="en-US" dirty="0" smtClean="0"/>
              <a:t>trade.</a:t>
            </a:r>
            <a:endParaRPr lang="en-GB" altLang="en-US" dirty="0"/>
          </a:p>
          <a:p>
            <a:pPr eaLnBrk="1" hangingPunct="1">
              <a:defRPr/>
            </a:pPr>
            <a:r>
              <a:rPr lang="en-GB" altLang="en-US" dirty="0" smtClean="0"/>
              <a:t>Legislative and administrative procedures used by governments to inhibit plant pests from entering and spreading within their territories .</a:t>
            </a:r>
          </a:p>
          <a:p>
            <a:pPr eaLnBrk="1" hangingPunct="1">
              <a:defRPr/>
            </a:pPr>
            <a:r>
              <a:rPr lang="en-GB" altLang="en-US" dirty="0"/>
              <a:t>P</a:t>
            </a:r>
            <a:r>
              <a:rPr lang="en-GB" altLang="en-US" dirty="0" smtClean="0"/>
              <a:t>lant quarantine.</a:t>
            </a:r>
          </a:p>
          <a:p>
            <a:pPr eaLnBrk="1" hangingPunct="1">
              <a:defRPr/>
            </a:pPr>
            <a:r>
              <a:rPr lang="en-GB" altLang="en-US" dirty="0"/>
              <a:t>C</a:t>
            </a:r>
            <a:r>
              <a:rPr lang="en-GB" altLang="en-US" dirty="0" smtClean="0"/>
              <a:t>ertification schemes (health standards for production and marketing of healthy planting material).</a:t>
            </a:r>
          </a:p>
          <a:p>
            <a:pPr eaLnBrk="1" hangingPunct="1">
              <a:defRPr/>
            </a:pPr>
            <a:r>
              <a:rPr lang="en-GB" altLang="en-US" dirty="0" smtClean="0"/>
              <a:t>Plant health activities can include: border controls, import requirements and inspection regimes.</a:t>
            </a:r>
          </a:p>
          <a:p>
            <a:pPr marL="0" indent="0" eaLnBrk="1" hangingPunct="1">
              <a:buNone/>
              <a:defRPr/>
            </a:pPr>
            <a:endParaRPr lang="en-GB" altLang="en-US" dirty="0" smtClean="0"/>
          </a:p>
        </p:txBody>
      </p:sp>
      <p:sp>
        <p:nvSpPr>
          <p:cNvPr id="23556"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nSpc>
                <a:spcPct val="100000"/>
              </a:lnSpc>
              <a:spcBef>
                <a:spcPct val="0"/>
              </a:spcBef>
              <a:buFontTx/>
              <a:buNone/>
            </a:pPr>
            <a:fld id="{9317B8FB-5444-469B-ACA6-22321CFE7438}" type="slidenum">
              <a:rPr lang="en-GB" altLang="en-US" sz="1000">
                <a:solidFill>
                  <a:srgbClr val="00B050"/>
                </a:solidFill>
              </a:rPr>
              <a:pPr>
                <a:lnSpc>
                  <a:spcPct val="100000"/>
                </a:lnSpc>
                <a:spcBef>
                  <a:spcPct val="0"/>
                </a:spcBef>
                <a:buFontTx/>
                <a:buNone/>
              </a:pPr>
              <a:t>5</a:t>
            </a:fld>
            <a:endParaRPr lang="en-GB" altLang="en-US" sz="1000">
              <a:solidFill>
                <a:srgbClr val="00B050"/>
              </a:solidFill>
            </a:endParaRPr>
          </a:p>
        </p:txBody>
      </p:sp>
    </p:spTree>
    <p:extLst>
      <p:ext uri="{BB962C8B-B14F-4D97-AF65-F5344CB8AC3E}">
        <p14:creationId xmlns:p14="http://schemas.microsoft.com/office/powerpoint/2010/main" val="880872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760538" y="260351"/>
            <a:ext cx="8964612" cy="836613"/>
          </a:xfrm>
        </p:spPr>
        <p:txBody>
          <a:bodyPr/>
          <a:lstStyle/>
          <a:p>
            <a:pPr eaLnBrk="1" hangingPunct="1"/>
            <a:r>
              <a:rPr lang="en-GB" altLang="en-US" smtClean="0"/>
              <a:t>The value of plant health</a:t>
            </a:r>
          </a:p>
        </p:txBody>
      </p:sp>
      <p:sp>
        <p:nvSpPr>
          <p:cNvPr id="15363" name="Content Placeholder 2"/>
          <p:cNvSpPr>
            <a:spLocks noGrp="1"/>
          </p:cNvSpPr>
          <p:nvPr>
            <p:ph idx="1"/>
          </p:nvPr>
        </p:nvSpPr>
        <p:spPr>
          <a:xfrm>
            <a:off x="1739901" y="981075"/>
            <a:ext cx="8964613" cy="1943100"/>
          </a:xfrm>
        </p:spPr>
        <p:txBody>
          <a:bodyPr/>
          <a:lstStyle/>
          <a:p>
            <a:pPr eaLnBrk="1" hangingPunct="1">
              <a:spcBef>
                <a:spcPct val="0"/>
              </a:spcBef>
              <a:buSzPct val="120000"/>
              <a:buFont typeface="Arial" charset="0"/>
              <a:buChar char="•"/>
              <a:defRPr/>
            </a:pPr>
            <a:r>
              <a:rPr lang="en-GB" altLang="en-US" dirty="0" smtClean="0">
                <a:latin typeface="Arial" charset="0"/>
                <a:cs typeface="Arial" charset="0"/>
              </a:rPr>
              <a:t>An </a:t>
            </a:r>
            <a:r>
              <a:rPr lang="en-GB" altLang="en-US" dirty="0">
                <a:latin typeface="Arial" charset="0"/>
                <a:cs typeface="Arial" charset="0"/>
              </a:rPr>
              <a:t>estimated </a:t>
            </a:r>
            <a:r>
              <a:rPr lang="en-GB" altLang="en-US" b="1" dirty="0">
                <a:latin typeface="Arial" charset="0"/>
                <a:cs typeface="Arial" charset="0"/>
              </a:rPr>
              <a:t>£6bn </a:t>
            </a:r>
            <a:r>
              <a:rPr lang="en-GB" altLang="en-US" dirty="0">
                <a:latin typeface="Arial" charset="0"/>
                <a:cs typeface="Arial" charset="0"/>
              </a:rPr>
              <a:t>value to UK society each year comes from maintaining healthy crops and </a:t>
            </a:r>
            <a:r>
              <a:rPr lang="en-GB" altLang="en-US" dirty="0" smtClean="0">
                <a:latin typeface="Arial" charset="0"/>
                <a:cs typeface="Arial" charset="0"/>
              </a:rPr>
              <a:t>forestry - </a:t>
            </a:r>
            <a:r>
              <a:rPr lang="en-GB" altLang="en-US" b="1" dirty="0" smtClean="0">
                <a:latin typeface="Arial" charset="0"/>
                <a:cs typeface="Arial" charset="0"/>
              </a:rPr>
              <a:t>£</a:t>
            </a:r>
            <a:r>
              <a:rPr lang="en-GB" altLang="en-US" b="1" dirty="0">
                <a:latin typeface="Arial" charset="0"/>
                <a:cs typeface="Arial" charset="0"/>
              </a:rPr>
              <a:t>3.3bn </a:t>
            </a:r>
            <a:r>
              <a:rPr lang="en-GB" altLang="en-US" dirty="0">
                <a:latin typeface="Arial" charset="0"/>
                <a:cs typeface="Arial" charset="0"/>
              </a:rPr>
              <a:t>of commercial crop value, around </a:t>
            </a:r>
            <a:r>
              <a:rPr lang="en-GB" altLang="en-US" b="1" dirty="0">
                <a:latin typeface="Arial" charset="0"/>
                <a:cs typeface="Arial" charset="0"/>
              </a:rPr>
              <a:t>£1.8bn </a:t>
            </a:r>
            <a:r>
              <a:rPr lang="en-GB" altLang="en-US" dirty="0">
                <a:latin typeface="Arial" charset="0"/>
                <a:cs typeface="Arial" charset="0"/>
              </a:rPr>
              <a:t>of social/environmental value of forestry and </a:t>
            </a:r>
            <a:r>
              <a:rPr lang="en-GB" altLang="en-US" b="1" dirty="0">
                <a:latin typeface="Arial" charset="0"/>
                <a:cs typeface="Arial" charset="0"/>
              </a:rPr>
              <a:t>£0.9bn </a:t>
            </a:r>
            <a:r>
              <a:rPr lang="en-GB" altLang="en-US" dirty="0">
                <a:latin typeface="Arial" charset="0"/>
                <a:cs typeface="Arial" charset="0"/>
              </a:rPr>
              <a:t>direct commercial value of forestry and </a:t>
            </a:r>
            <a:r>
              <a:rPr lang="en-GB" altLang="en-US" dirty="0" smtClean="0">
                <a:latin typeface="Arial" charset="0"/>
                <a:cs typeface="Arial" charset="0"/>
              </a:rPr>
              <a:t>sawmilling (likely to be an underestimate as social/environmental benefits are not easy to monetise)</a:t>
            </a:r>
          </a:p>
          <a:p>
            <a:pPr marL="0" indent="0" eaLnBrk="1" hangingPunct="1">
              <a:spcBef>
                <a:spcPct val="0"/>
              </a:spcBef>
              <a:buSzPct val="120000"/>
              <a:buNone/>
              <a:defRPr/>
            </a:pPr>
            <a:endParaRPr lang="en-GB" altLang="en-US" dirty="0" smtClean="0">
              <a:latin typeface="Arial" charset="0"/>
              <a:cs typeface="Arial" charset="0"/>
            </a:endParaRPr>
          </a:p>
          <a:p>
            <a:pPr eaLnBrk="1" hangingPunct="1">
              <a:spcBef>
                <a:spcPct val="0"/>
              </a:spcBef>
              <a:buSzPct val="120000"/>
              <a:buFont typeface="Arial" charset="0"/>
              <a:buChar char="•"/>
              <a:defRPr/>
            </a:pPr>
            <a:r>
              <a:rPr lang="en-GB" altLang="en-US" dirty="0" smtClean="0">
                <a:latin typeface="Arial" charset="0"/>
                <a:cs typeface="Arial" charset="0"/>
              </a:rPr>
              <a:t> Food </a:t>
            </a:r>
            <a:r>
              <a:rPr lang="en-GB" altLang="en-US" dirty="0">
                <a:latin typeface="Arial" charset="0"/>
                <a:cs typeface="Arial" charset="0"/>
              </a:rPr>
              <a:t>and drink exports are worth around </a:t>
            </a:r>
            <a:r>
              <a:rPr lang="en-GB" altLang="en-US" b="1" dirty="0">
                <a:latin typeface="Arial" charset="0"/>
                <a:cs typeface="Arial" charset="0"/>
              </a:rPr>
              <a:t>£</a:t>
            </a:r>
            <a:r>
              <a:rPr lang="en-GB" altLang="en-US" b="1" dirty="0" smtClean="0">
                <a:latin typeface="Arial" charset="0"/>
                <a:cs typeface="Arial" charset="0"/>
              </a:rPr>
              <a:t>20bn </a:t>
            </a:r>
            <a:r>
              <a:rPr lang="en-GB" altLang="en-US" dirty="0" smtClean="0">
                <a:latin typeface="Arial" charset="0"/>
                <a:cs typeface="Arial" charset="0"/>
              </a:rPr>
              <a:t>to </a:t>
            </a:r>
            <a:r>
              <a:rPr lang="en-GB" altLang="en-US" dirty="0">
                <a:latin typeface="Arial" charset="0"/>
                <a:cs typeface="Arial" charset="0"/>
              </a:rPr>
              <a:t>the UK </a:t>
            </a:r>
            <a:r>
              <a:rPr lang="en-GB" altLang="en-US" dirty="0" smtClean="0">
                <a:latin typeface="Arial" charset="0"/>
                <a:cs typeface="Arial" charset="0"/>
              </a:rPr>
              <a:t>economy; these </a:t>
            </a:r>
            <a:r>
              <a:rPr lang="en-GB" altLang="en-US" dirty="0">
                <a:latin typeface="Arial" charset="0"/>
                <a:cs typeface="Arial" charset="0"/>
              </a:rPr>
              <a:t>exports rely on our excellent plant and animal health </a:t>
            </a:r>
            <a:r>
              <a:rPr lang="en-GB" altLang="en-US" dirty="0" smtClean="0">
                <a:latin typeface="Arial" charset="0"/>
                <a:cs typeface="Arial" charset="0"/>
              </a:rPr>
              <a:t>status</a:t>
            </a:r>
          </a:p>
          <a:p>
            <a:pPr eaLnBrk="1" hangingPunct="1">
              <a:spcBef>
                <a:spcPct val="0"/>
              </a:spcBef>
              <a:buSzPct val="120000"/>
              <a:buFont typeface="Arial" charset="0"/>
              <a:buChar char="•"/>
              <a:defRPr/>
            </a:pPr>
            <a:endParaRPr lang="en-GB" altLang="en-US" dirty="0">
              <a:latin typeface="Arial" charset="0"/>
              <a:cs typeface="Arial" charset="0"/>
            </a:endParaRPr>
          </a:p>
          <a:p>
            <a:pPr eaLnBrk="1" hangingPunct="1">
              <a:spcBef>
                <a:spcPct val="0"/>
              </a:spcBef>
              <a:buSzPct val="120000"/>
              <a:buFont typeface="Arial" charset="0"/>
              <a:buChar char="•"/>
              <a:defRPr/>
            </a:pPr>
            <a:r>
              <a:rPr lang="en-GB" altLang="en-US" dirty="0" smtClean="0">
                <a:latin typeface="Arial" charset="0"/>
                <a:cs typeface="Arial" charset="0"/>
              </a:rPr>
              <a:t>A healthy</a:t>
            </a:r>
            <a:r>
              <a:rPr lang="en-GB" altLang="en-US" dirty="0">
                <a:latin typeface="Arial" charset="0"/>
                <a:cs typeface="Arial" charset="0"/>
              </a:rPr>
              <a:t>, vibrant environment supports an outdoor recreation industry estimated to be worth </a:t>
            </a:r>
            <a:r>
              <a:rPr lang="en-GB" altLang="en-US" b="1" dirty="0">
                <a:latin typeface="Arial" charset="0"/>
                <a:cs typeface="Arial" charset="0"/>
              </a:rPr>
              <a:t>£</a:t>
            </a:r>
            <a:r>
              <a:rPr lang="en-GB" altLang="en-US" b="1" dirty="0" smtClean="0">
                <a:latin typeface="Arial" charset="0"/>
                <a:cs typeface="Arial" charset="0"/>
              </a:rPr>
              <a:t>20bn</a:t>
            </a:r>
          </a:p>
          <a:p>
            <a:pPr eaLnBrk="1" hangingPunct="1">
              <a:spcBef>
                <a:spcPct val="0"/>
              </a:spcBef>
              <a:buSzPct val="120000"/>
              <a:buFont typeface="Arial" charset="0"/>
              <a:buChar char="•"/>
              <a:defRPr/>
            </a:pPr>
            <a:endParaRPr lang="en-GB" altLang="en-US" sz="1200" dirty="0">
              <a:latin typeface="Arial" charset="0"/>
              <a:cs typeface="Arial" charset="0"/>
            </a:endParaRPr>
          </a:p>
          <a:p>
            <a:pPr eaLnBrk="1" hangingPunct="1">
              <a:spcBef>
                <a:spcPct val="0"/>
              </a:spcBef>
              <a:buSzPct val="120000"/>
              <a:buFont typeface="Arial" charset="0"/>
              <a:buChar char="•"/>
              <a:defRPr/>
            </a:pPr>
            <a:endParaRPr lang="en-GB" altLang="en-US" sz="1200" dirty="0">
              <a:latin typeface="Arial" charset="0"/>
              <a:cs typeface="Arial" charset="0"/>
            </a:endParaRPr>
          </a:p>
        </p:txBody>
      </p:sp>
      <p:sp>
        <p:nvSpPr>
          <p:cNvPr id="25604" name="Slide Number Placeholder 1"/>
          <p:cNvSpPr>
            <a:spLocks noGrp="1"/>
          </p:cNvSpPr>
          <p:nvPr>
            <p:ph type="sldNum" sz="quarter" idx="11"/>
          </p:nvPr>
        </p:nvSpPr>
        <p:spPr bwMode="auto">
          <a:xfrm>
            <a:off x="1981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algn="l">
              <a:lnSpc>
                <a:spcPct val="100000"/>
              </a:lnSpc>
              <a:spcBef>
                <a:spcPct val="0"/>
              </a:spcBef>
              <a:buFontTx/>
              <a:buNone/>
            </a:pPr>
            <a:fld id="{6DC32D15-D0B8-4E77-B6D8-01AA61BE2AE6}" type="slidenum">
              <a:rPr lang="en-GB" altLang="en-US" sz="1200">
                <a:solidFill>
                  <a:srgbClr val="898989"/>
                </a:solidFill>
                <a:latin typeface="Calibri" panose="020F0502020204030204" pitchFamily="34" charset="0"/>
              </a:rPr>
              <a:pPr algn="l">
                <a:lnSpc>
                  <a:spcPct val="100000"/>
                </a:lnSpc>
                <a:spcBef>
                  <a:spcPct val="0"/>
                </a:spcBef>
                <a:buFontTx/>
                <a:buNone/>
              </a:pPr>
              <a:t>6</a:t>
            </a:fld>
            <a:endParaRPr lang="en-GB" altLang="en-US" sz="1200">
              <a:solidFill>
                <a:srgbClr val="898989"/>
              </a:solidFill>
              <a:latin typeface="Calibri" panose="020F0502020204030204" pitchFamily="34"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3496" r="10150"/>
          <a:stretch/>
        </p:blipFill>
        <p:spPr>
          <a:xfrm>
            <a:off x="1994180" y="4406939"/>
            <a:ext cx="1980000" cy="1980000"/>
          </a:xfrm>
          <a:prstGeom prst="ellipse">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8036" r="18036"/>
          <a:stretch/>
        </p:blipFill>
        <p:spPr>
          <a:xfrm>
            <a:off x="4082412" y="4406939"/>
            <a:ext cx="1980000" cy="1980000"/>
          </a:xfrm>
          <a:prstGeom prst="ellipse">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4580" t="-509" r="8754" b="509"/>
          <a:stretch/>
        </p:blipFill>
        <p:spPr>
          <a:xfrm>
            <a:off x="8330884" y="4406939"/>
            <a:ext cx="1980000" cy="1980000"/>
          </a:xfrm>
          <a:prstGeom prst="ellipse">
            <a:avLst/>
          </a:prstGeom>
        </p:spPr>
      </p:pic>
      <p:pic>
        <p:nvPicPr>
          <p:cNvPr id="14"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2405" r="12405"/>
          <a:stretch/>
        </p:blipFill>
        <p:spPr bwMode="auto">
          <a:xfrm>
            <a:off x="6242652" y="4406939"/>
            <a:ext cx="1980000" cy="1980000"/>
          </a:xfrm>
          <a:prstGeom prst="ellipse">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9" name="Content Placeholder 2"/>
          <p:cNvSpPr txBox="1">
            <a:spLocks/>
          </p:cNvSpPr>
          <p:nvPr/>
        </p:nvSpPr>
        <p:spPr bwMode="auto">
          <a:xfrm>
            <a:off x="6600825" y="3165476"/>
            <a:ext cx="325913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08075" indent="-193675">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fontAlgn="base">
              <a:lnSpc>
                <a:spcPct val="100000"/>
              </a:lnSpc>
              <a:spcBef>
                <a:spcPct val="20000"/>
              </a:spcBef>
              <a:spcAft>
                <a:spcPct val="0"/>
              </a:spcAft>
              <a:buClr>
                <a:srgbClr val="8B8D09"/>
              </a:buClr>
              <a:buFont typeface="Arial" panose="020B0604020202020204" pitchFamily="34" charset="0"/>
              <a:buNone/>
            </a:pPr>
            <a:endParaRPr lang="en-GB" altLang="en-US">
              <a:solidFill>
                <a:prstClr val="black"/>
              </a:solidFill>
            </a:endParaRPr>
          </a:p>
        </p:txBody>
      </p:sp>
    </p:spTree>
    <p:extLst>
      <p:ext uri="{BB962C8B-B14F-4D97-AF65-F5344CB8AC3E}">
        <p14:creationId xmlns:p14="http://schemas.microsoft.com/office/powerpoint/2010/main" val="3438744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6064" y="333376"/>
            <a:ext cx="4560887" cy="993775"/>
          </a:xfrm>
        </p:spPr>
        <p:txBody>
          <a:bodyPr vert="horz" wrap="square" lIns="0" tIns="9525" rIns="0" bIns="0" numCol="1" rtlCol="0" anchor="t" anchorCtr="0" compatLnSpc="1">
            <a:prstTxWarp prst="textNoShape">
              <a:avLst/>
            </a:prstTxWarp>
            <a:spAutoFit/>
          </a:bodyPr>
          <a:lstStyle/>
          <a:p>
            <a:pPr marL="9525" algn="ctr">
              <a:lnSpc>
                <a:spcPct val="100000"/>
              </a:lnSpc>
              <a:spcBef>
                <a:spcPts val="75"/>
              </a:spcBef>
              <a:defRPr/>
            </a:pPr>
            <a:r>
              <a:rPr spc="-4" dirty="0"/>
              <a:t>Plant health </a:t>
            </a:r>
            <a:r>
              <a:rPr spc="-8" dirty="0"/>
              <a:t>is </a:t>
            </a:r>
            <a:r>
              <a:rPr dirty="0"/>
              <a:t>a </a:t>
            </a:r>
            <a:r>
              <a:rPr spc="-4" dirty="0"/>
              <a:t>global</a:t>
            </a:r>
            <a:r>
              <a:rPr spc="-30" dirty="0"/>
              <a:t> </a:t>
            </a:r>
            <a:r>
              <a:rPr dirty="0"/>
              <a:t>issue</a:t>
            </a:r>
          </a:p>
        </p:txBody>
      </p:sp>
      <p:sp>
        <p:nvSpPr>
          <p:cNvPr id="3" name="object 3"/>
          <p:cNvSpPr txBox="1"/>
          <p:nvPr/>
        </p:nvSpPr>
        <p:spPr>
          <a:xfrm>
            <a:off x="952638" y="1449070"/>
            <a:ext cx="7883525" cy="5490125"/>
          </a:xfrm>
          <a:prstGeom prst="rect">
            <a:avLst/>
          </a:prstGeom>
        </p:spPr>
        <p:txBody>
          <a:bodyPr lIns="0" tIns="111919" rIns="0" bIns="0">
            <a:spAutoFit/>
          </a:bodyPr>
          <a:lstStyle/>
          <a:p>
            <a:pPr marL="9525" eaLnBrk="0" fontAlgn="base" hangingPunct="0">
              <a:spcBef>
                <a:spcPts val="881"/>
              </a:spcBef>
              <a:spcAft>
                <a:spcPct val="0"/>
              </a:spcAft>
              <a:defRPr/>
            </a:pPr>
            <a:r>
              <a:rPr lang="en-GB" sz="2000" dirty="0">
                <a:solidFill>
                  <a:srgbClr val="595959"/>
                </a:solidFill>
                <a:latin typeface="Arial" charset="0"/>
                <a:cs typeface="Arial" charset="0"/>
              </a:rPr>
              <a:t>The</a:t>
            </a:r>
            <a:r>
              <a:rPr sz="2000" dirty="0">
                <a:solidFill>
                  <a:srgbClr val="595959"/>
                </a:solidFill>
                <a:latin typeface="Arial" charset="0"/>
                <a:cs typeface="Arial" charset="0"/>
              </a:rPr>
              <a:t> movement of plants and plant products is a global business</a:t>
            </a:r>
            <a:r>
              <a:rPr lang="en-GB" sz="2000" dirty="0">
                <a:solidFill>
                  <a:srgbClr val="595959"/>
                </a:solidFill>
                <a:latin typeface="Arial" charset="0"/>
                <a:cs typeface="Arial" charset="0"/>
              </a:rPr>
              <a:t>. In recent years we have seen an increase in the:</a:t>
            </a:r>
            <a:endParaRPr sz="2000" dirty="0">
              <a:solidFill>
                <a:srgbClr val="595959"/>
              </a:solidFill>
              <a:latin typeface="Arial" charset="0"/>
              <a:cs typeface="Arial" charset="0"/>
            </a:endParaRPr>
          </a:p>
          <a:p>
            <a:pPr marL="224314" indent="-215265" eaLnBrk="0" fontAlgn="base" hangingPunct="0">
              <a:spcBef>
                <a:spcPts val="810"/>
              </a:spcBef>
              <a:spcAft>
                <a:spcPct val="0"/>
              </a:spcAft>
              <a:buFont typeface="Arial"/>
              <a:buChar char="•"/>
              <a:tabLst>
                <a:tab pos="224314" algn="l"/>
                <a:tab pos="224790" algn="l"/>
              </a:tabLst>
              <a:defRPr/>
            </a:pPr>
            <a:r>
              <a:rPr lang="en-GB" sz="2000" dirty="0">
                <a:solidFill>
                  <a:srgbClr val="595959"/>
                </a:solidFill>
                <a:latin typeface="Arial" charset="0"/>
                <a:cs typeface="Arial" charset="0"/>
              </a:rPr>
              <a:t>R</a:t>
            </a:r>
            <a:r>
              <a:rPr sz="2000" dirty="0" err="1" smtClean="0">
                <a:solidFill>
                  <a:srgbClr val="595959"/>
                </a:solidFill>
                <a:latin typeface="Arial" charset="0"/>
                <a:cs typeface="Arial" charset="0"/>
              </a:rPr>
              <a:t>ange</a:t>
            </a:r>
            <a:r>
              <a:rPr sz="2000" dirty="0" smtClean="0">
                <a:solidFill>
                  <a:srgbClr val="595959"/>
                </a:solidFill>
                <a:latin typeface="Arial" charset="0"/>
                <a:cs typeface="Arial" charset="0"/>
              </a:rPr>
              <a:t> </a:t>
            </a:r>
            <a:r>
              <a:rPr sz="2000" dirty="0">
                <a:solidFill>
                  <a:srgbClr val="595959"/>
                </a:solidFill>
                <a:latin typeface="Arial" charset="0"/>
                <a:cs typeface="Arial" charset="0"/>
              </a:rPr>
              <a:t>and volume of products</a:t>
            </a:r>
          </a:p>
          <a:p>
            <a:pPr marL="224314" indent="-215265" eaLnBrk="0" fontAlgn="base" hangingPunct="0">
              <a:spcBef>
                <a:spcPts val="814"/>
              </a:spcBef>
              <a:spcAft>
                <a:spcPct val="0"/>
              </a:spcAft>
              <a:buFont typeface="Arial"/>
              <a:buChar char="•"/>
              <a:tabLst>
                <a:tab pos="224314" algn="l"/>
                <a:tab pos="224790" algn="l"/>
              </a:tabLst>
              <a:defRPr/>
            </a:pPr>
            <a:r>
              <a:rPr lang="en-GB" sz="2000" dirty="0">
                <a:solidFill>
                  <a:srgbClr val="595959"/>
                </a:solidFill>
                <a:latin typeface="Arial" charset="0"/>
                <a:cs typeface="Arial" charset="0"/>
              </a:rPr>
              <a:t>N</a:t>
            </a:r>
            <a:r>
              <a:rPr lang="en-GB" sz="2000" dirty="0" smtClean="0">
                <a:solidFill>
                  <a:srgbClr val="595959"/>
                </a:solidFill>
                <a:latin typeface="Arial" charset="0"/>
                <a:cs typeface="Arial" charset="0"/>
              </a:rPr>
              <a:t>umber</a:t>
            </a:r>
            <a:r>
              <a:rPr sz="2000" dirty="0" smtClean="0">
                <a:solidFill>
                  <a:srgbClr val="595959"/>
                </a:solidFill>
                <a:latin typeface="Arial" charset="0"/>
                <a:cs typeface="Arial" charset="0"/>
              </a:rPr>
              <a:t> </a:t>
            </a:r>
            <a:r>
              <a:rPr sz="2000" dirty="0">
                <a:solidFill>
                  <a:srgbClr val="595959"/>
                </a:solidFill>
                <a:latin typeface="Arial" charset="0"/>
                <a:cs typeface="Arial" charset="0"/>
              </a:rPr>
              <a:t>of </a:t>
            </a:r>
            <a:r>
              <a:rPr lang="en-GB" sz="2000" dirty="0">
                <a:solidFill>
                  <a:srgbClr val="595959"/>
                </a:solidFill>
                <a:latin typeface="Arial" charset="0"/>
                <a:cs typeface="Arial" charset="0"/>
              </a:rPr>
              <a:t>trading </a:t>
            </a:r>
            <a:r>
              <a:rPr sz="2000" dirty="0">
                <a:solidFill>
                  <a:srgbClr val="595959"/>
                </a:solidFill>
                <a:latin typeface="Arial" charset="0"/>
                <a:cs typeface="Arial" charset="0"/>
              </a:rPr>
              <a:t>countries</a:t>
            </a:r>
          </a:p>
          <a:p>
            <a:pPr marL="224314" indent="-215265" eaLnBrk="0" fontAlgn="base" hangingPunct="0">
              <a:spcBef>
                <a:spcPts val="810"/>
              </a:spcBef>
              <a:spcAft>
                <a:spcPct val="0"/>
              </a:spcAft>
              <a:buFont typeface="Arial"/>
              <a:buChar char="•"/>
              <a:tabLst>
                <a:tab pos="224314" algn="l"/>
                <a:tab pos="224790" algn="l"/>
              </a:tabLst>
              <a:defRPr/>
            </a:pPr>
            <a:r>
              <a:rPr lang="en-GB" sz="2000" dirty="0">
                <a:solidFill>
                  <a:srgbClr val="595959"/>
                </a:solidFill>
                <a:latin typeface="Arial" charset="0"/>
                <a:cs typeface="Arial" charset="0"/>
              </a:rPr>
              <a:t>U</a:t>
            </a:r>
            <a:r>
              <a:rPr sz="2000" dirty="0" smtClean="0">
                <a:solidFill>
                  <a:srgbClr val="595959"/>
                </a:solidFill>
                <a:latin typeface="Arial" charset="0"/>
                <a:cs typeface="Arial" charset="0"/>
              </a:rPr>
              <a:t>se </a:t>
            </a:r>
            <a:r>
              <a:rPr sz="2000" dirty="0">
                <a:solidFill>
                  <a:srgbClr val="595959"/>
                </a:solidFill>
                <a:latin typeface="Arial" charset="0"/>
                <a:cs typeface="Arial" charset="0"/>
              </a:rPr>
              <a:t>of air freight </a:t>
            </a:r>
            <a:r>
              <a:rPr lang="en-GB" sz="2000" dirty="0">
                <a:solidFill>
                  <a:srgbClr val="595959"/>
                </a:solidFill>
                <a:latin typeface="Arial" charset="0"/>
                <a:cs typeface="Arial" charset="0"/>
              </a:rPr>
              <a:t>o</a:t>
            </a:r>
            <a:r>
              <a:rPr sz="2000" dirty="0">
                <a:solidFill>
                  <a:srgbClr val="595959"/>
                </a:solidFill>
                <a:latin typeface="Arial" charset="0"/>
                <a:cs typeface="Arial" charset="0"/>
              </a:rPr>
              <a:t>r rapid </a:t>
            </a:r>
            <a:r>
              <a:rPr sz="2000" dirty="0" smtClean="0">
                <a:solidFill>
                  <a:srgbClr val="595959"/>
                </a:solidFill>
                <a:latin typeface="Arial" charset="0"/>
                <a:cs typeface="Arial" charset="0"/>
              </a:rPr>
              <a:t>movement</a:t>
            </a:r>
            <a:endParaRPr lang="en-GB" sz="2000" dirty="0" smtClean="0">
              <a:solidFill>
                <a:srgbClr val="595959"/>
              </a:solidFill>
              <a:latin typeface="Arial" charset="0"/>
              <a:cs typeface="Arial" charset="0"/>
            </a:endParaRPr>
          </a:p>
          <a:p>
            <a:pPr marL="224314" indent="-215265" eaLnBrk="0" fontAlgn="base" hangingPunct="0">
              <a:spcBef>
                <a:spcPts val="810"/>
              </a:spcBef>
              <a:spcAft>
                <a:spcPct val="0"/>
              </a:spcAft>
              <a:buFont typeface="Arial"/>
              <a:buChar char="•"/>
              <a:tabLst>
                <a:tab pos="224314" algn="l"/>
                <a:tab pos="224790" algn="l"/>
              </a:tabLst>
              <a:defRPr/>
            </a:pPr>
            <a:r>
              <a:rPr lang="en-GB" sz="2000" dirty="0" smtClean="0">
                <a:solidFill>
                  <a:srgbClr val="595959"/>
                </a:solidFill>
                <a:latin typeface="Arial" charset="0"/>
                <a:cs typeface="Arial" charset="0"/>
              </a:rPr>
              <a:t>This has seen an increase in the number of pests being intercepted or introduced:</a:t>
            </a:r>
          </a:p>
          <a:p>
            <a:pPr marL="681514" lvl="1" indent="-215265" eaLnBrk="0" fontAlgn="base" hangingPunct="0">
              <a:spcBef>
                <a:spcPts val="810"/>
              </a:spcBef>
              <a:spcAft>
                <a:spcPct val="0"/>
              </a:spcAft>
              <a:buFont typeface="Arial"/>
              <a:buChar char="•"/>
              <a:tabLst>
                <a:tab pos="224314" algn="l"/>
                <a:tab pos="224790" algn="l"/>
              </a:tabLst>
              <a:defRPr/>
            </a:pPr>
            <a:r>
              <a:rPr lang="en-GB" sz="2000" dirty="0" smtClean="0">
                <a:solidFill>
                  <a:srgbClr val="595959"/>
                </a:solidFill>
                <a:latin typeface="Arial" charset="0"/>
                <a:cs typeface="Arial" charset="0"/>
              </a:rPr>
              <a:t>Intercepted means: </a:t>
            </a:r>
            <a:r>
              <a:rPr lang="en-GB" sz="2000" dirty="0"/>
              <a:t>The detection of a </a:t>
            </a:r>
            <a:r>
              <a:rPr lang="en-GB" sz="2000" b="1" dirty="0"/>
              <a:t>pest </a:t>
            </a:r>
            <a:r>
              <a:rPr lang="en-GB" sz="2000" dirty="0"/>
              <a:t>during </a:t>
            </a:r>
            <a:r>
              <a:rPr lang="en-GB" sz="2000" b="1" dirty="0"/>
              <a:t>inspection </a:t>
            </a:r>
            <a:r>
              <a:rPr lang="en-GB" sz="2000" dirty="0"/>
              <a:t>or </a:t>
            </a:r>
            <a:r>
              <a:rPr lang="en-GB" sz="2000" b="1" dirty="0"/>
              <a:t>testing </a:t>
            </a:r>
            <a:r>
              <a:rPr lang="en-GB" sz="2000" dirty="0"/>
              <a:t>of an imported </a:t>
            </a:r>
            <a:r>
              <a:rPr lang="en-GB" sz="2000" b="1" dirty="0"/>
              <a:t>consignment </a:t>
            </a:r>
            <a:r>
              <a:rPr lang="en-GB" sz="2000" dirty="0"/>
              <a:t>	</a:t>
            </a:r>
          </a:p>
          <a:p>
            <a:pPr marL="681514" lvl="1" indent="-215265" eaLnBrk="0" fontAlgn="base" hangingPunct="0">
              <a:spcBef>
                <a:spcPts val="810"/>
              </a:spcBef>
              <a:spcAft>
                <a:spcPct val="0"/>
              </a:spcAft>
              <a:buFont typeface="Arial"/>
              <a:buChar char="•"/>
              <a:tabLst>
                <a:tab pos="224314" algn="l"/>
                <a:tab pos="224790" algn="l"/>
              </a:tabLst>
              <a:defRPr/>
            </a:pPr>
            <a:r>
              <a:rPr lang="en-GB" sz="2000" dirty="0" smtClean="0">
                <a:solidFill>
                  <a:srgbClr val="595959"/>
                </a:solidFill>
                <a:latin typeface="Arial" charset="0"/>
                <a:cs typeface="Arial" charset="0"/>
              </a:rPr>
              <a:t>Introduction: </a:t>
            </a:r>
            <a:r>
              <a:rPr lang="en-GB" sz="2000" dirty="0"/>
              <a:t>The </a:t>
            </a:r>
            <a:r>
              <a:rPr lang="en-GB" sz="2000" b="1" dirty="0"/>
              <a:t>entry </a:t>
            </a:r>
            <a:r>
              <a:rPr lang="en-GB" sz="2000" dirty="0"/>
              <a:t>of a </a:t>
            </a:r>
            <a:r>
              <a:rPr lang="en-GB" sz="2000" b="1" dirty="0"/>
              <a:t>pest </a:t>
            </a:r>
            <a:r>
              <a:rPr lang="en-GB" sz="2000" dirty="0"/>
              <a:t>resulting in its </a:t>
            </a:r>
            <a:r>
              <a:rPr lang="en-GB" sz="2000" b="1" dirty="0"/>
              <a:t>establishment </a:t>
            </a:r>
            <a:r>
              <a:rPr lang="en-GB" sz="2000" dirty="0"/>
              <a:t>	</a:t>
            </a:r>
          </a:p>
          <a:p>
            <a:pPr marL="681514" lvl="1" indent="-215265" eaLnBrk="0" fontAlgn="base" hangingPunct="0">
              <a:spcBef>
                <a:spcPts val="810"/>
              </a:spcBef>
              <a:spcAft>
                <a:spcPct val="0"/>
              </a:spcAft>
              <a:buFont typeface="Arial"/>
              <a:buChar char="•"/>
              <a:tabLst>
                <a:tab pos="224314" algn="l"/>
                <a:tab pos="224790" algn="l"/>
              </a:tabLst>
              <a:defRPr/>
            </a:pPr>
            <a:endParaRPr sz="2000" dirty="0">
              <a:solidFill>
                <a:srgbClr val="595959"/>
              </a:solidFill>
              <a:latin typeface="Arial" charset="0"/>
              <a:cs typeface="Arial" charset="0"/>
            </a:endParaRPr>
          </a:p>
          <a:p>
            <a:pPr eaLnBrk="0" fontAlgn="base" hangingPunct="0">
              <a:spcBef>
                <a:spcPts val="23"/>
              </a:spcBef>
              <a:spcAft>
                <a:spcPct val="0"/>
              </a:spcAft>
              <a:buClr>
                <a:srgbClr val="00334F"/>
              </a:buClr>
              <a:buFont typeface="Arial"/>
              <a:buChar char="•"/>
              <a:defRPr/>
            </a:pPr>
            <a:endParaRPr sz="2000" dirty="0">
              <a:solidFill>
                <a:srgbClr val="595959"/>
              </a:solidFill>
              <a:latin typeface="Arial" charset="0"/>
              <a:cs typeface="Arial" charset="0"/>
            </a:endParaRPr>
          </a:p>
          <a:p>
            <a:pPr marL="9525" eaLnBrk="0" fontAlgn="base" hangingPunct="0">
              <a:spcBef>
                <a:spcPct val="0"/>
              </a:spcBef>
              <a:spcAft>
                <a:spcPct val="0"/>
              </a:spcAft>
              <a:defRPr/>
            </a:pPr>
            <a:endParaRPr lang="en-GB" sz="2000" dirty="0">
              <a:solidFill>
                <a:srgbClr val="595959"/>
              </a:solidFill>
              <a:latin typeface="Arial" charset="0"/>
              <a:cs typeface="Arial" charset="0"/>
            </a:endParaRPr>
          </a:p>
          <a:p>
            <a:pPr marL="9525" eaLnBrk="0" fontAlgn="base" hangingPunct="0">
              <a:spcBef>
                <a:spcPct val="0"/>
              </a:spcBef>
              <a:spcAft>
                <a:spcPct val="0"/>
              </a:spcAft>
              <a:defRPr/>
            </a:pPr>
            <a:endParaRPr lang="en-GB" sz="1425" b="1" spc="-8" dirty="0">
              <a:solidFill>
                <a:srgbClr val="00B050">
                  <a:lumMod val="75000"/>
                </a:srgbClr>
              </a:solidFill>
              <a:latin typeface="Arial" panose="020B0604020202020204" pitchFamily="34" charset="0"/>
              <a:cs typeface="Arial" panose="020B0604020202020204" pitchFamily="34" charset="0"/>
            </a:endParaRPr>
          </a:p>
          <a:p>
            <a:pPr eaLnBrk="0" fontAlgn="base" hangingPunct="0">
              <a:spcBef>
                <a:spcPct val="0"/>
              </a:spcBef>
              <a:spcAft>
                <a:spcPct val="0"/>
              </a:spcAft>
              <a:defRPr/>
            </a:pPr>
            <a:endParaRPr sz="1425" dirty="0">
              <a:solidFill>
                <a:prstClr val="black"/>
              </a:solidFill>
              <a:cs typeface="Calibri"/>
            </a:endParaRPr>
          </a:p>
          <a:p>
            <a:pPr eaLnBrk="0" fontAlgn="base" hangingPunct="0">
              <a:spcBef>
                <a:spcPts val="23"/>
              </a:spcBef>
              <a:spcAft>
                <a:spcPct val="0"/>
              </a:spcAft>
              <a:defRPr/>
            </a:pPr>
            <a:endParaRPr sz="1425" dirty="0">
              <a:solidFill>
                <a:prstClr val="black"/>
              </a:solidFill>
              <a:cs typeface="Calibri"/>
            </a:endParaRPr>
          </a:p>
        </p:txBody>
      </p:sp>
      <p:sp>
        <p:nvSpPr>
          <p:cNvPr id="27652" name="object 5"/>
          <p:cNvSpPr>
            <a:spLocks noChangeArrowheads="1"/>
          </p:cNvSpPr>
          <p:nvPr/>
        </p:nvSpPr>
        <p:spPr bwMode="auto">
          <a:xfrm>
            <a:off x="8783617" y="3013166"/>
            <a:ext cx="3263944" cy="2041344"/>
          </a:xfrm>
          <a:prstGeom prst="rect">
            <a:avLst/>
          </a:prstGeom>
          <a:blipFill dpi="0" rotWithShape="1">
            <a:blip r:embed="rId3"/>
            <a:srcRect/>
            <a:stretch>
              <a:fillRect/>
            </a:stretch>
          </a:blipFill>
          <a:ln w="9525">
            <a:solidFill>
              <a:schemeClr val="accent1"/>
            </a:solidFill>
            <a:miter lim="800000"/>
            <a:headEnd/>
            <a:tailEnd/>
          </a:ln>
        </p:spPr>
        <p:txBody>
          <a:bodyPr lIns="0" tIns="0" rIns="0" bIns="0"/>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ct val="0"/>
              </a:spcBef>
              <a:spcAft>
                <a:spcPct val="0"/>
              </a:spcAft>
              <a:buFontTx/>
              <a:buNone/>
            </a:pPr>
            <a:endParaRPr lang="en-US" altLang="en-US" sz="1800">
              <a:solidFill>
                <a:prstClr val="black"/>
              </a:solidFill>
            </a:endParaRPr>
          </a:p>
        </p:txBody>
      </p:sp>
      <p:sp>
        <p:nvSpPr>
          <p:cNvPr id="27653" name="object 6"/>
          <p:cNvSpPr txBox="1">
            <a:spLocks noChangeArrowheads="1"/>
          </p:cNvSpPr>
          <p:nvPr/>
        </p:nvSpPr>
        <p:spPr bwMode="auto">
          <a:xfrm>
            <a:off x="10415589" y="1003300"/>
            <a:ext cx="77787"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ts val="75"/>
              </a:spcBef>
              <a:spcAft>
                <a:spcPct val="0"/>
              </a:spcAft>
              <a:buNone/>
            </a:pPr>
            <a:r>
              <a:rPr lang="en-US" altLang="en-US" sz="900">
                <a:solidFill>
                  <a:srgbClr val="888888"/>
                </a:solidFill>
                <a:latin typeface="Calibri" panose="020F0502020204030204" pitchFamily="34" charset="0"/>
              </a:rPr>
              <a:t>4</a:t>
            </a:r>
            <a:endParaRPr lang="en-US" altLang="en-US" sz="900">
              <a:solidFill>
                <a:prstClr val="black"/>
              </a:solidFill>
              <a:latin typeface="Calibri" panose="020F0502020204030204" pitchFamily="34" charset="0"/>
            </a:endParaRPr>
          </a:p>
        </p:txBody>
      </p:sp>
    </p:spTree>
    <p:extLst>
      <p:ext uri="{BB962C8B-B14F-4D97-AF65-F5344CB8AC3E}">
        <p14:creationId xmlns:p14="http://schemas.microsoft.com/office/powerpoint/2010/main" val="2168144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499141" y="1408113"/>
            <a:ext cx="8105775" cy="1216025"/>
          </a:xfrm>
        </p:spPr>
        <p:txBody>
          <a:bodyPr/>
          <a:lstStyle/>
          <a:p>
            <a:r>
              <a:rPr lang="en-GB" altLang="en-US" dirty="0" smtClean="0"/>
              <a:t>Increasing numbers/volume of pathways</a:t>
            </a:r>
          </a:p>
        </p:txBody>
      </p:sp>
      <p:sp>
        <p:nvSpPr>
          <p:cNvPr id="51203" name="Subtitle 2"/>
          <p:cNvSpPr>
            <a:spLocks noGrp="1"/>
          </p:cNvSpPr>
          <p:nvPr>
            <p:ph type="subTitle" idx="1"/>
          </p:nvPr>
        </p:nvSpPr>
        <p:spPr>
          <a:xfrm>
            <a:off x="594834" y="3255889"/>
            <a:ext cx="1946275" cy="1701800"/>
          </a:xfrm>
        </p:spPr>
        <p:txBody>
          <a:bodyPr/>
          <a:lstStyle/>
          <a:p>
            <a:r>
              <a:rPr lang="en-GB" altLang="en-US" dirty="0" smtClean="0"/>
              <a:t>Increased global trade</a:t>
            </a:r>
          </a:p>
        </p:txBody>
      </p:sp>
      <p:pic>
        <p:nvPicPr>
          <p:cNvPr id="512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0" y="2220101"/>
            <a:ext cx="6742112"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5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6725" y="1427164"/>
            <a:ext cx="49799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ctrTitle"/>
          </p:nvPr>
        </p:nvSpPr>
        <p:spPr>
          <a:xfrm>
            <a:off x="499141" y="1427164"/>
            <a:ext cx="6081713" cy="662542"/>
          </a:xfrm>
        </p:spPr>
        <p:txBody>
          <a:bodyPr/>
          <a:lstStyle/>
          <a:p>
            <a:r>
              <a:rPr lang="en-GB" altLang="en-US" dirty="0" smtClean="0"/>
              <a:t>Pathway networks</a:t>
            </a:r>
          </a:p>
        </p:txBody>
      </p:sp>
      <p:sp>
        <p:nvSpPr>
          <p:cNvPr id="55300" name="Subtitle 2"/>
          <p:cNvSpPr>
            <a:spLocks noGrp="1"/>
          </p:cNvSpPr>
          <p:nvPr>
            <p:ph type="subTitle" idx="1"/>
          </p:nvPr>
        </p:nvSpPr>
        <p:spPr>
          <a:xfrm>
            <a:off x="499141" y="2434193"/>
            <a:ext cx="4689547" cy="2481262"/>
          </a:xfrm>
        </p:spPr>
        <p:txBody>
          <a:bodyPr/>
          <a:lstStyle/>
          <a:p>
            <a:r>
              <a:rPr lang="en-GB" altLang="en-US" sz="2000" dirty="0">
                <a:solidFill>
                  <a:srgbClr val="595959"/>
                </a:solidFill>
                <a:latin typeface="Arial" charset="0"/>
                <a:cs typeface="Arial" charset="0"/>
              </a:rPr>
              <a:t>Plant trade among principle trading countries.</a:t>
            </a:r>
          </a:p>
          <a:p>
            <a:r>
              <a:rPr lang="en-GB" altLang="en-US" sz="2000" dirty="0">
                <a:solidFill>
                  <a:srgbClr val="595959"/>
                </a:solidFill>
                <a:latin typeface="Arial" charset="0"/>
                <a:cs typeface="Arial" charset="0"/>
              </a:rPr>
              <a:t>Widths proportional to 2015 import &amp; export values. </a:t>
            </a:r>
          </a:p>
          <a:p>
            <a:r>
              <a:rPr lang="en-GB" altLang="en-US" sz="2000" dirty="0">
                <a:solidFill>
                  <a:srgbClr val="595959"/>
                </a:solidFill>
                <a:latin typeface="Arial" charset="0"/>
                <a:cs typeface="Arial" charset="0"/>
              </a:rPr>
              <a:t>(Commodity code 0602: Live trees, including roots, cuttings, slips and mushroom spawn).</a:t>
            </a:r>
          </a:p>
          <a:p>
            <a:r>
              <a:rPr lang="en-GB" altLang="en-US" sz="2000" dirty="0">
                <a:solidFill>
                  <a:srgbClr val="595959"/>
                </a:solidFill>
                <a:latin typeface="Arial" charset="0"/>
                <a:cs typeface="Arial" charset="0"/>
              </a:rPr>
              <a:t>Source UN </a:t>
            </a:r>
            <a:r>
              <a:rPr lang="en-GB" altLang="en-US" sz="2000" dirty="0" err="1">
                <a:solidFill>
                  <a:srgbClr val="595959"/>
                </a:solidFill>
                <a:latin typeface="Arial" charset="0"/>
                <a:cs typeface="Arial" charset="0"/>
              </a:rPr>
              <a:t>Comtrade</a:t>
            </a:r>
            <a:r>
              <a:rPr lang="en-GB" altLang="en-US" sz="2000" dirty="0">
                <a:solidFill>
                  <a:srgbClr val="595959"/>
                </a:solidFill>
                <a:latin typeface="Arial" charset="0"/>
                <a:cs typeface="Arial" charset="0"/>
              </a:rPr>
              <a:t> Database http://comtrade.un.org/</a:t>
            </a:r>
          </a:p>
        </p:txBody>
      </p:sp>
      <p:sp>
        <p:nvSpPr>
          <p:cNvPr id="55301" name="Rectangle 2"/>
          <p:cNvSpPr>
            <a:spLocks noChangeArrowheads="1"/>
          </p:cNvSpPr>
          <p:nvPr/>
        </p:nvSpPr>
        <p:spPr bwMode="auto">
          <a:xfrm>
            <a:off x="1524000" y="6359526"/>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595959"/>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595959"/>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595959"/>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sz="1400">
                <a:solidFill>
                  <a:srgbClr val="595959"/>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200">
                <a:solidFill>
                  <a:srgbClr val="595959"/>
                </a:solidFill>
                <a:latin typeface="Arial" panose="020B0604020202020204" pitchFamily="34" charset="0"/>
                <a:cs typeface="Arial" panose="020B0604020202020204" pitchFamily="34" charset="0"/>
              </a:defRPr>
            </a:lvl9pPr>
          </a:lstStyle>
          <a:p>
            <a:pPr eaLnBrk="0" fontAlgn="base" hangingPunct="0">
              <a:lnSpc>
                <a:spcPct val="100000"/>
              </a:lnSpc>
              <a:spcBef>
                <a:spcPct val="20000"/>
              </a:spcBef>
              <a:spcAft>
                <a:spcPct val="0"/>
              </a:spcAft>
              <a:buClr>
                <a:prstClr val="white"/>
              </a:buClr>
              <a:buFontTx/>
              <a:buChar char="•"/>
            </a:pPr>
            <a:r>
              <a:rPr lang="en-GB" altLang="en-US" sz="1200">
                <a:solidFill>
                  <a:prstClr val="black"/>
                </a:solidFill>
                <a:latin typeface="Verdana" panose="020B0604030504040204" pitchFamily="34" charset="0"/>
              </a:rPr>
              <a:t>Santini </a:t>
            </a:r>
            <a:r>
              <a:rPr lang="en-GB" altLang="en-US" sz="1200" i="1">
                <a:solidFill>
                  <a:prstClr val="black"/>
                </a:solidFill>
                <a:latin typeface="Verdana" panose="020B0604030504040204" pitchFamily="34" charset="0"/>
              </a:rPr>
              <a:t>et al.</a:t>
            </a:r>
            <a:r>
              <a:rPr lang="en-GB" altLang="en-US" sz="1200">
                <a:solidFill>
                  <a:prstClr val="black"/>
                </a:solidFill>
                <a:latin typeface="Verdana" panose="020B0604030504040204" pitchFamily="34" charset="0"/>
              </a:rPr>
              <a:t> 2018 Tracing the role of human civilization in the globalization of plant pathogens. </a:t>
            </a:r>
            <a:r>
              <a:rPr lang="en-GB" altLang="en-US" sz="1200" i="1">
                <a:solidFill>
                  <a:prstClr val="black"/>
                </a:solidFill>
                <a:latin typeface="Verdana" panose="020B0604030504040204" pitchFamily="34" charset="0"/>
              </a:rPr>
              <a:t>The ISME Journal</a:t>
            </a:r>
          </a:p>
          <a:p>
            <a:pPr eaLnBrk="0" fontAlgn="base" hangingPunct="0">
              <a:lnSpc>
                <a:spcPct val="100000"/>
              </a:lnSpc>
              <a:spcBef>
                <a:spcPct val="20000"/>
              </a:spcBef>
              <a:spcAft>
                <a:spcPct val="0"/>
              </a:spcAft>
              <a:buClr>
                <a:prstClr val="white"/>
              </a:buClr>
              <a:buFontTx/>
              <a:buChar char="•"/>
            </a:pPr>
            <a:r>
              <a:rPr lang="en-GB" altLang="en-US" sz="1200">
                <a:solidFill>
                  <a:prstClr val="black"/>
                </a:solidFill>
                <a:latin typeface="Verdana" panose="020B0604030504040204" pitchFamily="34" charset="0"/>
              </a:rPr>
              <a:t>https://doi.org/10.1038/s41396-017-0013-9</a:t>
            </a:r>
            <a:endParaRPr lang="en-GB" altLang="en-US" sz="1200" i="1">
              <a:solidFill>
                <a:prstClr val="black"/>
              </a:solidFill>
              <a:latin typeface="Verdana" panose="020B0604030504040204" pitchFamily="34" charset="0"/>
            </a:endParaRPr>
          </a:p>
        </p:txBody>
      </p:sp>
    </p:spTree>
    <p:extLst>
      <p:ext uri="{BB962C8B-B14F-4D97-AF65-F5344CB8AC3E}">
        <p14:creationId xmlns:p14="http://schemas.microsoft.com/office/powerpoint/2010/main" val="1962075198"/>
      </p:ext>
    </p:extLst>
  </p:cSld>
  <p:clrMapOvr>
    <a:masterClrMapping/>
  </p:clrMapOvr>
</p:sld>
</file>

<file path=ppt/theme/theme1.xml><?xml version="1.0" encoding="utf-8"?>
<a:theme xmlns:a="http://schemas.openxmlformats.org/drawingml/2006/main" name="Defra">
  <a:themeElements>
    <a:clrScheme name="Defra palette">
      <a:dk1>
        <a:sysClr val="windowText" lastClr="000000"/>
      </a:dk1>
      <a:lt1>
        <a:sysClr val="window" lastClr="FFFFFF"/>
      </a:lt1>
      <a:dk2>
        <a:srgbClr val="00B050"/>
      </a:dk2>
      <a:lt2>
        <a:srgbClr val="FFFFFF"/>
      </a:lt2>
      <a:accent1>
        <a:srgbClr val="00AF41"/>
      </a:accent1>
      <a:accent2>
        <a:srgbClr val="8FBF41"/>
      </a:accent2>
      <a:accent3>
        <a:srgbClr val="FFD500"/>
      </a:accent3>
      <a:accent4>
        <a:srgbClr val="DE2B29"/>
      </a:accent4>
      <a:accent5>
        <a:srgbClr val="F59A00"/>
      </a:accent5>
      <a:accent6>
        <a:srgbClr val="007BC4"/>
      </a:accent6>
      <a:hlink>
        <a:srgbClr val="007BC4"/>
      </a:hlink>
      <a:folHlink>
        <a:srgbClr val="6D3075"/>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1756_Defra_Powerpoint_template_v3.potx" id="{9FA114EF-0F28-45DA-BD28-1DBA18000EF3}" vid="{39D81AC2-6EAA-48ED-836F-6F337E5C2D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2436</Words>
  <Application>Microsoft Office PowerPoint</Application>
  <PresentationFormat>Widescreen</PresentationFormat>
  <Paragraphs>294</Paragraphs>
  <Slides>31</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 Unicode MS</vt:lpstr>
      <vt:lpstr>Arial</vt:lpstr>
      <vt:lpstr>Calibri</vt:lpstr>
      <vt:lpstr>Calibri Light</vt:lpstr>
      <vt:lpstr>Verdana</vt:lpstr>
      <vt:lpstr>ヒラギノ角ゴ Pro W3</vt:lpstr>
      <vt:lpstr>Defra</vt:lpstr>
      <vt:lpstr>     Export Training Programme for Plant Health Exports Audited Trader Scheme (PHEATS)</vt:lpstr>
      <vt:lpstr>    Exports - Introduction</vt:lpstr>
      <vt:lpstr>Content</vt:lpstr>
      <vt:lpstr> International plant health learning objectives</vt:lpstr>
      <vt:lpstr>What is plant health? </vt:lpstr>
      <vt:lpstr>The value of plant health</vt:lpstr>
      <vt:lpstr>Plant health is a global issue</vt:lpstr>
      <vt:lpstr>Increasing numbers/volume of pathways</vt:lpstr>
      <vt:lpstr>Pathway networks</vt:lpstr>
      <vt:lpstr>PowerPoint Presentation</vt:lpstr>
      <vt:lpstr>Pathway networks</vt:lpstr>
      <vt:lpstr>Changing volumes of trade eg: cut flowers</vt:lpstr>
      <vt:lpstr>Plant health is a global issue</vt:lpstr>
      <vt:lpstr>International frameworks</vt:lpstr>
      <vt:lpstr>International frameworks</vt:lpstr>
      <vt:lpstr>International frameworks</vt:lpstr>
      <vt:lpstr>International frameworks - IPPC</vt:lpstr>
      <vt:lpstr>PowerPoint Presentation</vt:lpstr>
      <vt:lpstr>PowerPoint Presentation</vt:lpstr>
      <vt:lpstr>International Standards for Phytosanitary Measures (ISPMs)</vt:lpstr>
      <vt:lpstr>European Plant Health</vt:lpstr>
      <vt:lpstr>What is an NPPO? </vt:lpstr>
      <vt:lpstr>PowerPoint Presentation</vt:lpstr>
      <vt:lpstr>Animal &amp; Plant Health Agency (APHA)</vt:lpstr>
      <vt:lpstr>Animal &amp; Plant Health Agency (APHA)</vt:lpstr>
      <vt:lpstr>Fera Science  </vt:lpstr>
      <vt:lpstr>Biosecurity Continuum</vt:lpstr>
      <vt:lpstr>International Trade in Plants and Plant Products</vt:lpstr>
      <vt:lpstr>What does a UK PC look like?</vt:lpstr>
      <vt:lpstr>Knowledge Test</vt:lpstr>
      <vt:lpstr>Knowledge Test</vt:lpstr>
    </vt:vector>
  </TitlesOfParts>
  <Company>Defra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Pollock, Jason (Defra)</dc:creator>
  <cp:lastModifiedBy>Pollock, Jason (Defra)</cp:lastModifiedBy>
  <cp:revision>12</cp:revision>
  <dcterms:created xsi:type="dcterms:W3CDTF">2020-11-25T21:59:36Z</dcterms:created>
  <dcterms:modified xsi:type="dcterms:W3CDTF">2020-12-11T14:53:50Z</dcterms:modified>
</cp:coreProperties>
</file>