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16C2D-A020-49C3-9A2B-0944640661F6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A234E-D675-4DB1-8C6D-79B9A29D95C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56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25CDA8-A1C4-493D-B11E-844CBF8E063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0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4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4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9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3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25CDA8-A1C4-493D-B11E-844CBF8E063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4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8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5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23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8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5AD75241-6FA8-6147-9A48-A9352D2D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490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42706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337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="" xmlns:a16="http://schemas.microsoft.com/office/drawing/2014/main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853242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F7F5CB8-31FE-CC47-BBAD-DF44176E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5187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47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4A77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609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232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302513"/>
            <a:ext cx="3661261" cy="20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5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144D059-9C64-47CF-A10E-6AC390B14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36" t="-58" r="29619"/>
          <a:stretch/>
        </p:blipFill>
        <p:spPr>
          <a:xfrm>
            <a:off x="5466392" y="202581"/>
            <a:ext cx="6464200" cy="6436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343312" y="202581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FDD4E0-6740-4B46-9A9F-5E024F0C1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2228" y="2712417"/>
            <a:ext cx="2031889" cy="14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2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171662-123B-4848-859D-EE1846320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923" y="730540"/>
            <a:ext cx="2265232" cy="1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4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41BB50-CF27-C444-A22A-C5AD62D8C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6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="" xmlns:a16="http://schemas.microsoft.com/office/drawing/2014/main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8F7986E-EBBE-DA49-8B21-BFF536EEB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58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ADDDB6-1683-E147-878B-A77BBAC63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0091" y="191881"/>
            <a:ext cx="1164478" cy="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3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="" xmlns:a16="http://schemas.microsoft.com/office/drawing/2014/main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529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CF45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33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3D1F4C63-76F7-D242-A0AD-38852FD45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BC186D-A7DF-F743-B7CC-7BA774D95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516" y="253915"/>
            <a:ext cx="1264261" cy="6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32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36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A61D788F-3407-5F4C-8C73-7B1BF8B2C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36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95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75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65D472-AB03-BA46-897C-89F533E71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91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5347D244-B200-8542-BD21-0C4C83C7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482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42178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79B63422-341E-9F4A-A896-961DB9725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77353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="" xmlns:a16="http://schemas.microsoft.com/office/drawing/2014/main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227394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939FEFB2-9CEF-5846-9C6F-A6D4BE4B5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16682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09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CF4531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912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540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025914"/>
            <a:ext cx="3661261" cy="2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="" xmlns:a16="http://schemas.microsoft.com/office/drawing/2014/main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1F2298-C640-8E49-B1FA-10C9F6A18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3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1003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789403-1FA8-8445-BE46-C83B5D13E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3307" y="264539"/>
            <a:ext cx="1144716" cy="628965"/>
          </a:xfrm>
          <a:prstGeom prst="rect">
            <a:avLst/>
          </a:prstGeom>
        </p:spPr>
      </p:pic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979107BB-D1AF-574D-AD5B-9F151BFECB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79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12357-0E28-6942-9208-EDF1B3745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89499F4F-62C3-3E4B-99F3-CDD41022B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602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7444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B04B46C5-FCF7-D545-A259-DC88D120D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66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755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C4BDA8-5885-7D4A-8E35-90D86BDE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Crop Health</a:t>
            </a:r>
          </a:p>
        </p:txBody>
      </p:sp>
    </p:spTree>
    <p:extLst>
      <p:ext uri="{BB962C8B-B14F-4D97-AF65-F5344CB8AC3E}">
        <p14:creationId xmlns:p14="http://schemas.microsoft.com/office/powerpoint/2010/main" val="208205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70FC487-CD36-C249-B0F2-3249525F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FERA Corporate</a:t>
            </a:r>
          </a:p>
        </p:txBody>
      </p:sp>
    </p:spTree>
    <p:extLst>
      <p:ext uri="{BB962C8B-B14F-4D97-AF65-F5344CB8AC3E}">
        <p14:creationId xmlns:p14="http://schemas.microsoft.com/office/powerpoint/2010/main" val="260875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DB938C-7F2E-4EB4-B20C-892D6D748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368" y="2189272"/>
            <a:ext cx="9631991" cy="1601914"/>
          </a:xfrm>
        </p:spPr>
        <p:txBody>
          <a:bodyPr>
            <a:normAutofit/>
          </a:bodyPr>
          <a:lstStyle/>
          <a:p>
            <a:r>
              <a:rPr lang="en-GB" dirty="0"/>
              <a:t>Regulated pests commonly intercepted with imported cut flowers</a:t>
            </a:r>
          </a:p>
        </p:txBody>
      </p:sp>
    </p:spTree>
    <p:extLst>
      <p:ext uri="{BB962C8B-B14F-4D97-AF65-F5344CB8AC3E}">
        <p14:creationId xmlns:p14="http://schemas.microsoft.com/office/powerpoint/2010/main" val="78857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90708" y="1518443"/>
            <a:ext cx="5011718" cy="415724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100" b="0" dirty="0">
              <a:latin typeface="Open Sans" panose="020B0606030504020204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Uniformly pale yellow/orange becoming strongly yellow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Posterior spiracles a three-pointed cone each point terminating in a single pore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Pupae pale yellow–orange to golden  brown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Pupates in soil</a:t>
            </a:r>
          </a:p>
          <a:p>
            <a:pPr eaLnBrk="1" hangingPunct="1">
              <a:lnSpc>
                <a:spcPct val="90000"/>
              </a:lnSpc>
            </a:pPr>
            <a:endParaRPr lang="en-GB" altLang="en-US" sz="2100" dirty="0">
              <a:latin typeface="Open Sans" panose="020B060603050402020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100" dirty="0">
              <a:latin typeface="Open Sans" panose="020B0606030504020204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47283" y="873973"/>
            <a:ext cx="6443330" cy="857250"/>
          </a:xfrm>
        </p:spPr>
        <p:txBody>
          <a:bodyPr/>
          <a:lstStyle/>
          <a:p>
            <a:pPr eaLnBrk="1" hangingPunct="1"/>
            <a:r>
              <a:rPr lang="en-GB" altLang="en-US" sz="2100" b="1" i="1" dirty="0">
                <a:solidFill>
                  <a:srgbClr val="CF4531"/>
                </a:solidFill>
                <a:latin typeface="Open Sans" panose="020B0606030504020204"/>
              </a:rPr>
              <a:t>L. sativae / L. trifolii - </a:t>
            </a:r>
            <a:r>
              <a:rPr lang="en-GB" altLang="en-US" sz="2100" b="1" dirty="0">
                <a:solidFill>
                  <a:srgbClr val="CF4531"/>
                </a:solidFill>
                <a:latin typeface="Open Sans" panose="020B0606030504020204"/>
              </a:rPr>
              <a:t>Larvae and pupae</a:t>
            </a:r>
            <a:endParaRPr lang="en-US" altLang="en-US" sz="2100" b="1" dirty="0">
              <a:solidFill>
                <a:srgbClr val="CF4531"/>
              </a:solidFill>
              <a:latin typeface="Open Sans" panose="020B0606030504020204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806679" y="27432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538788" y="28575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778104" y="27432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5870972" y="2736057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0" y="1729894"/>
            <a:ext cx="950658" cy="285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813822" y="321826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1" y="4798171"/>
            <a:ext cx="950638" cy="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D8EEB6C2-6C14-4192-A984-8278A9DBB957}"/>
              </a:ext>
            </a:extLst>
          </p:cNvPr>
          <p:cNvCxnSpPr>
            <a:cxnSpLocks/>
          </p:cNvCxnSpPr>
          <p:nvPr/>
        </p:nvCxnSpPr>
        <p:spPr bwMode="auto">
          <a:xfrm>
            <a:off x="8040216" y="4581868"/>
            <a:ext cx="0" cy="4326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slide 27">
            <a:hlinkClick r:id="" action="ppaction://media"/>
            <a:extLst>
              <a:ext uri="{FF2B5EF4-FFF2-40B4-BE49-F238E27FC236}">
                <a16:creationId xmlns="" xmlns:a16="http://schemas.microsoft.com/office/drawing/2014/main" id="{EC0BDC8C-89F7-4327-992A-EF7D3578D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9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06">
        <p:fade/>
      </p:transition>
    </mc:Choice>
    <mc:Fallback xmlns="">
      <p:transition spd="med" advTm="45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4385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30" y="1171537"/>
            <a:ext cx="582930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>
                <a:solidFill>
                  <a:srgbClr val="CF4531"/>
                </a:solidFill>
                <a:latin typeface="Open Sans" panose="020B0606030504020204"/>
              </a:rPr>
              <a:t>Detection</a:t>
            </a:r>
            <a:br>
              <a:rPr lang="en-GB" altLang="en-US" b="1" dirty="0">
                <a:solidFill>
                  <a:srgbClr val="CF4531"/>
                </a:solidFill>
                <a:latin typeface="Open Sans" panose="020B0606030504020204"/>
              </a:rPr>
            </a:br>
            <a:endParaRPr lang="en-US" altLang="en-US" b="1" dirty="0">
              <a:solidFill>
                <a:srgbClr val="CF4531"/>
              </a:solidFill>
              <a:latin typeface="Open Sans" panose="020B0606030504020204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288756" y="2182417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92157"/>
            <a:ext cx="2646294" cy="40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U:\POLAND 2004-5\PICTURES\AmaroblotchJ5896~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41" y="1487201"/>
            <a:ext cx="3163569" cy="197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U:\POLAND 2004-5\PICTURES\LIROstick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41" y="3570116"/>
            <a:ext cx="3163570" cy="197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30">
            <a:hlinkClick r:id="" action="ppaction://media"/>
            <a:extLst>
              <a:ext uri="{FF2B5EF4-FFF2-40B4-BE49-F238E27FC236}">
                <a16:creationId xmlns="" xmlns:a16="http://schemas.microsoft.com/office/drawing/2014/main" id="{1732A7F7-D642-46D7-9470-B450D99A0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72">
        <p:fade/>
      </p:transition>
    </mc:Choice>
    <mc:Fallback xmlns="">
      <p:transition spd="med" advTm="60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6048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90708" y="1518444"/>
            <a:ext cx="4105292" cy="400841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endParaRPr lang="en-GB" altLang="en-US" sz="2400" dirty="0">
              <a:latin typeface="Open Sans" panose="020B0606030504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0" dirty="0">
                <a:latin typeface="Open Sans" panose="020B0606030504020204"/>
              </a:rPr>
              <a:t>Introduced to the UK a long time ago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0" dirty="0">
                <a:latin typeface="Open Sans" panose="020B0606030504020204"/>
              </a:rPr>
              <a:t>Restricted to protected cultivation economic hosts: </a:t>
            </a:r>
            <a:r>
              <a:rPr lang="en-GB" altLang="en-US" sz="2400" b="0" u="sng" dirty="0">
                <a:latin typeface="Open Sans" panose="020B0606030504020204"/>
              </a:rPr>
              <a:t>tomato</a:t>
            </a:r>
            <a:r>
              <a:rPr lang="en-GB" altLang="en-US" sz="2400" b="0" dirty="0">
                <a:latin typeface="Open Sans" panose="020B0606030504020204"/>
              </a:rPr>
              <a:t>, cucumber, pepper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0" dirty="0">
                <a:latin typeface="Open Sans" panose="020B0606030504020204"/>
              </a:rPr>
              <a:t>Found in most of Europe except Ireland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2051" y="1087299"/>
            <a:ext cx="8976053" cy="487694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 b="1" i="1" dirty="0">
                <a:solidFill>
                  <a:srgbClr val="CF4531"/>
                </a:solidFill>
                <a:latin typeface="Open Sans" panose="020B0606030504020204"/>
              </a:rPr>
              <a:t>Liriomyza bryoniae</a:t>
            </a:r>
            <a:r>
              <a:rPr lang="en-GB" altLang="en-US" sz="3200" i="1" dirty="0">
                <a:solidFill>
                  <a:srgbClr val="CF4531"/>
                </a:solidFill>
                <a:latin typeface="Open Sans" panose="020B0606030504020204"/>
              </a:rPr>
              <a:t>:</a:t>
            </a:r>
            <a:r>
              <a:rPr lang="en-GB" altLang="en-US" sz="3200" dirty="0">
                <a:solidFill>
                  <a:srgbClr val="CF4531"/>
                </a:solidFill>
                <a:latin typeface="Open Sans" panose="020B0606030504020204"/>
              </a:rPr>
              <a:t> hosts &amp; interceptions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AEBC69-F704-4F0A-B77D-9DD8BEF3F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483" y="3186028"/>
            <a:ext cx="3240360" cy="3268375"/>
          </a:xfrm>
          <a:prstGeom prst="rect">
            <a:avLst/>
          </a:prstGeom>
        </p:spPr>
      </p:pic>
      <p:pic>
        <p:nvPicPr>
          <p:cNvPr id="3" name="slide 33">
            <a:hlinkClick r:id="" action="ppaction://media"/>
            <a:extLst>
              <a:ext uri="{FF2B5EF4-FFF2-40B4-BE49-F238E27FC236}">
                <a16:creationId xmlns="" xmlns:a16="http://schemas.microsoft.com/office/drawing/2014/main" id="{500766DB-8403-4640-8C39-2E87AEF6D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148059-C9BD-48A5-8C31-F2A36FD79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527" y="1721837"/>
            <a:ext cx="3314115" cy="23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030">
        <p:fade/>
      </p:transition>
    </mc:Choice>
    <mc:Fallback xmlns="">
      <p:transition spd="med" advTm="54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52014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875979" y="1843295"/>
            <a:ext cx="4372421" cy="38851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Originated in the New World; has now spread around the world (since the 1980s)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Highly polyphagous pest of numerous ornamental &amp; vegetable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In Europe but not in the UK- Occasional outbreaks.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Numerous interceptions (2348  interceptions 1996-2018), with most from NL, Kenya, Cyprus, Israel.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1654996" y="830081"/>
            <a:ext cx="8728257" cy="857250"/>
          </a:xfrm>
        </p:spPr>
        <p:txBody>
          <a:bodyPr>
            <a:normAutofit fontScale="90000"/>
          </a:bodyPr>
          <a:lstStyle/>
          <a:p>
            <a:r>
              <a:rPr lang="en-GB" altLang="en-US" sz="3600" b="1" i="1" dirty="0">
                <a:solidFill>
                  <a:srgbClr val="CF4531"/>
                </a:solidFill>
                <a:latin typeface="Open Sans" panose="020B0606030504020204"/>
              </a:rPr>
              <a:t>Liriomyza huidobrensis:</a:t>
            </a:r>
            <a:r>
              <a:rPr lang="en-GB" altLang="en-US" sz="3600" dirty="0">
                <a:solidFill>
                  <a:srgbClr val="CF4531"/>
                </a:solidFill>
                <a:latin typeface="Open Sans" panose="020B0606030504020204"/>
              </a:rPr>
              <a:t> hosts &amp; interceptions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F8E77F-2612-49D7-885B-574E1E52A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21892" y="3693078"/>
            <a:ext cx="3266307" cy="2433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slide 36">
            <a:hlinkClick r:id="" action="ppaction://media"/>
            <a:extLst>
              <a:ext uri="{FF2B5EF4-FFF2-40B4-BE49-F238E27FC236}">
                <a16:creationId xmlns="" xmlns:a16="http://schemas.microsoft.com/office/drawing/2014/main" id="{24736B3B-AE83-49CF-B547-A290A5775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62DF3C-3B2E-433E-A125-E5EC37A15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06" t="4221" b="10737"/>
          <a:stretch/>
        </p:blipFill>
        <p:spPr>
          <a:xfrm>
            <a:off x="6248399" y="1687331"/>
            <a:ext cx="3449053" cy="25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41">
        <p:fade/>
      </p:transition>
    </mc:Choice>
    <mc:Fallback xmlns="">
      <p:transition spd="med" advTm="3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3669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504541" y="1939337"/>
            <a:ext cx="4105292" cy="4310857"/>
          </a:xfrm>
        </p:spPr>
        <p:txBody>
          <a:bodyPr>
            <a:noAutofit/>
          </a:bodyPr>
          <a:lstStyle/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Open Sans"/>
              </a:rPr>
              <a:t>Originates from the New World, currently spreading around the world (particularly South East Asia &amp; West Africa)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Open Sans"/>
              </a:rPr>
              <a:t>Not in Europe, but has reached Israel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Open Sans"/>
              </a:rPr>
              <a:t>Highly polyphagous pest; mainly on basil from Thailand, Vietnam, Malaysia, Israel, Jordan and Kenya, but also assorted leaves from West Africa -113 interceptions (1996-2018)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1230" y="857250"/>
            <a:ext cx="8573738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b="1" i="1" dirty="0">
                <a:solidFill>
                  <a:srgbClr val="CF4531"/>
                </a:solidFill>
                <a:latin typeface="Open Sans"/>
              </a:rPr>
              <a:t>Liriomyza sativae</a:t>
            </a:r>
            <a:r>
              <a:rPr lang="en-GB" altLang="en-US" sz="3200" dirty="0">
                <a:solidFill>
                  <a:srgbClr val="CF4531"/>
                </a:solidFill>
                <a:latin typeface="Open Sans"/>
              </a:rPr>
              <a:t>: hosts &amp; interceptions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78AA02-D830-4E0B-9E19-9A43A97DE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1151"/>
          <a:stretch/>
        </p:blipFill>
        <p:spPr>
          <a:xfrm rot="16200000">
            <a:off x="8564154" y="3269542"/>
            <a:ext cx="3924140" cy="2614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slide 39">
            <a:hlinkClick r:id="" action="ppaction://media"/>
            <a:extLst>
              <a:ext uri="{FF2B5EF4-FFF2-40B4-BE49-F238E27FC236}">
                <a16:creationId xmlns="" xmlns:a16="http://schemas.microsoft.com/office/drawing/2014/main" id="{4FC3904A-D6DD-49E8-AE85-6AFE46F6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76C539-DF2A-4D2A-B8AF-F71E24554C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11" t="6335" r="15328" b="242"/>
          <a:stretch/>
        </p:blipFill>
        <p:spPr>
          <a:xfrm>
            <a:off x="6474056" y="1585201"/>
            <a:ext cx="3163239" cy="25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95">
        <p:fade/>
      </p:transition>
    </mc:Choice>
    <mc:Fallback xmlns="">
      <p:transition spd="med" advTm="49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pauseEvt time="40216" objId="3"/>
        <p14:seekEvt time="40216" objId="3" seek="40094"/>
        <p14:resumeEvt time="40216" objId="3"/>
        <p14:stopEvt time="4891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990709" y="2145350"/>
            <a:ext cx="4580472" cy="3153088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Originates in the New World; has now spread  around the world (since the 1970s)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Highly polyphagous pest of numerous  ornamental &amp; vegetable crops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In Europe but not the UK.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 panose="020B0606030504020204"/>
              </a:rPr>
              <a:t>Numerous interceptions – (364 interceptions (1996-2018).</a:t>
            </a:r>
          </a:p>
        </p:txBody>
      </p:sp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1990709" y="815808"/>
            <a:ext cx="9066312" cy="994172"/>
          </a:xfrm>
        </p:spPr>
        <p:txBody>
          <a:bodyPr>
            <a:normAutofit/>
          </a:bodyPr>
          <a:lstStyle/>
          <a:p>
            <a:r>
              <a:rPr lang="en-GB" altLang="en-US" sz="3200" b="1" i="1" dirty="0">
                <a:solidFill>
                  <a:srgbClr val="CF4531"/>
                </a:solidFill>
                <a:latin typeface="Open Sans" panose="020B0606030504020204"/>
              </a:rPr>
              <a:t>Liriomyza trifolii</a:t>
            </a:r>
            <a:r>
              <a:rPr lang="en-GB" altLang="en-US" sz="3200" dirty="0">
                <a:solidFill>
                  <a:srgbClr val="CF4531"/>
                </a:solidFill>
                <a:latin typeface="Open Sans" panose="020B0606030504020204"/>
              </a:rPr>
              <a:t>: hosts &amp; interceptions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D6DA34-3197-4770-996A-8814E5AC3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99563" y="3641549"/>
            <a:ext cx="3391345" cy="2284325"/>
          </a:xfrm>
          <a:prstGeom prst="rect">
            <a:avLst/>
          </a:prstGeom>
        </p:spPr>
      </p:pic>
      <p:pic>
        <p:nvPicPr>
          <p:cNvPr id="3" name="slide 41">
            <a:hlinkClick r:id="" action="ppaction://media"/>
            <a:extLst>
              <a:ext uri="{FF2B5EF4-FFF2-40B4-BE49-F238E27FC236}">
                <a16:creationId xmlns="" xmlns:a16="http://schemas.microsoft.com/office/drawing/2014/main" id="{12D49B59-645D-4E5D-BE1E-E9F109965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8300C3-F3F1-4C73-8919-6157CF7ACC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89" r="10614"/>
          <a:stretch/>
        </p:blipFill>
        <p:spPr>
          <a:xfrm>
            <a:off x="6697443" y="1906787"/>
            <a:ext cx="3240641" cy="26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85">
        <p:fade/>
      </p:transition>
    </mc:Choice>
    <mc:Fallback xmlns="">
      <p:transition spd="med" advTm="73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7196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6F7E1F-3372-4CFF-A3D7-C754112E8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Most frequent interceptions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879EBCC-4FF8-4046-AD4F-36E3C8CFD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Bemisia tabaci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Liriomyza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Thrips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Spodoptera</a:t>
            </a:r>
          </a:p>
          <a:p>
            <a:endParaRPr lang="en-GB" i="1" dirty="0"/>
          </a:p>
          <a:p>
            <a:r>
              <a:rPr lang="en-GB" dirty="0"/>
              <a:t>The most frequently found regulated pests on cut flowers entering the UK are the tobacco whitefly, </a:t>
            </a:r>
            <a:r>
              <a:rPr lang="en-GB" i="1" dirty="0"/>
              <a:t>Bemisia tabaci</a:t>
            </a:r>
            <a:r>
              <a:rPr lang="en-GB" dirty="0"/>
              <a:t>, and species of </a:t>
            </a:r>
            <a:r>
              <a:rPr lang="en-GB" i="1" dirty="0"/>
              <a:t>Liriomyza</a:t>
            </a:r>
            <a:r>
              <a:rPr lang="en-GB" dirty="0"/>
              <a:t> flies in the family Agromyzidae</a:t>
            </a:r>
          </a:p>
          <a:p>
            <a:r>
              <a:rPr lang="en-GB" dirty="0"/>
              <a:t>Less frequently found are </a:t>
            </a:r>
            <a:r>
              <a:rPr lang="en-GB" i="1" dirty="0"/>
              <a:t>Thrips</a:t>
            </a:r>
            <a:r>
              <a:rPr lang="en-GB" dirty="0"/>
              <a:t> species, and caterpillars of the genera </a:t>
            </a:r>
            <a:r>
              <a:rPr lang="en-GB" i="1" dirty="0"/>
              <a:t>Helicoverpa</a:t>
            </a:r>
            <a:r>
              <a:rPr lang="en-GB" dirty="0"/>
              <a:t> and </a:t>
            </a:r>
            <a:r>
              <a:rPr lang="en-GB" i="1" dirty="0"/>
              <a:t>Spodoptera</a:t>
            </a:r>
          </a:p>
          <a:p>
            <a:r>
              <a:rPr lang="en-GB" dirty="0"/>
              <a:t>The commodity most frequently rejected for the presence of regulated pests is </a:t>
            </a:r>
            <a:r>
              <a:rPr lang="en-GB" i="1" dirty="0"/>
              <a:t>Chrysanthemum/Dendranthema </a:t>
            </a:r>
            <a:r>
              <a:rPr lang="en-GB" dirty="0"/>
              <a:t>on which we frequently find </a:t>
            </a:r>
            <a:r>
              <a:rPr lang="en-GB" i="1" dirty="0"/>
              <a:t>Liriomyza</a:t>
            </a:r>
            <a:r>
              <a:rPr lang="en-GB" dirty="0"/>
              <a:t> on consignments from South America. </a:t>
            </a:r>
            <a:r>
              <a:rPr lang="en-GB" i="1" dirty="0"/>
              <a:t>Bemisia</a:t>
            </a:r>
            <a:r>
              <a:rPr lang="en-GB" dirty="0"/>
              <a:t> </a:t>
            </a:r>
            <a:r>
              <a:rPr lang="en-GB" i="1" dirty="0"/>
              <a:t>tabaci</a:t>
            </a:r>
            <a:r>
              <a:rPr lang="en-GB" dirty="0"/>
              <a:t> has been found regularly but less frequently on a range of flowers, including roses India. </a:t>
            </a:r>
            <a:r>
              <a:rPr lang="en-GB" i="1" dirty="0"/>
              <a:t>Thrips</a:t>
            </a:r>
            <a:r>
              <a:rPr lang="en-GB" dirty="0"/>
              <a:t> and </a:t>
            </a:r>
            <a:r>
              <a:rPr lang="en-GB" i="1" dirty="0"/>
              <a:t>Spodoptera</a:t>
            </a:r>
            <a:r>
              <a:rPr lang="en-GB" dirty="0"/>
              <a:t> have been occasionally, for instance on chrysanthemum from S. America (</a:t>
            </a:r>
            <a:r>
              <a:rPr lang="en-GB" i="1" dirty="0"/>
              <a:t>Spodoptera</a:t>
            </a:r>
            <a:r>
              <a:rPr lang="en-GB" dirty="0"/>
              <a:t>), and </a:t>
            </a:r>
            <a:r>
              <a:rPr lang="en-GB" i="1" dirty="0"/>
              <a:t>Dendrobium (Thrips)</a:t>
            </a:r>
            <a:r>
              <a:rPr lang="en-GB" dirty="0"/>
              <a:t> from the Far East.   </a:t>
            </a:r>
          </a:p>
        </p:txBody>
      </p:sp>
    </p:spTree>
    <p:extLst>
      <p:ext uri="{BB962C8B-B14F-4D97-AF65-F5344CB8AC3E}">
        <p14:creationId xmlns:p14="http://schemas.microsoft.com/office/powerpoint/2010/main" val="34019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i="1" dirty="0"/>
              <a:t>Liriomyza </a:t>
            </a:r>
            <a:r>
              <a:rPr lang="en-GB" dirty="0"/>
              <a:t>flies</a:t>
            </a:r>
            <a:endParaRPr lang="en-GB" i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34D4168F-6816-4D2F-BFF1-3D024281B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6064" r="26064"/>
          <a:stretch/>
        </p:blipFill>
        <p:spPr>
          <a:xfrm>
            <a:off x="6791325" y="136525"/>
            <a:ext cx="5257800" cy="65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5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006080"/>
            <a:ext cx="5454254" cy="4786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>
                <a:solidFill>
                  <a:srgbClr val="CF4531"/>
                </a:solidFill>
                <a:latin typeface="Open Sans" panose="020B0606030504020204"/>
              </a:rPr>
              <a:t>   </a:t>
            </a:r>
            <a:r>
              <a:rPr lang="en-GB" altLang="en-US" sz="2100" b="1" dirty="0">
                <a:solidFill>
                  <a:srgbClr val="CF4531"/>
                </a:solidFill>
                <a:latin typeface="Open Sans" panose="020B0606030504020204"/>
              </a:rPr>
              <a:t>Agromyzidae- Leaf-miner flies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CABD3FC-7DFE-4AD7-B0A1-2C97F231BFC5}"/>
              </a:ext>
            </a:extLst>
          </p:cNvPr>
          <p:cNvSpPr/>
          <p:nvPr/>
        </p:nvSpPr>
        <p:spPr>
          <a:xfrm>
            <a:off x="7072046" y="1638958"/>
            <a:ext cx="311696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i="1" dirty="0">
                <a:solidFill>
                  <a:srgbClr val="000000"/>
                </a:solidFill>
              </a:rPr>
              <a:t>Liriomyza huidobrensis- </a:t>
            </a:r>
            <a:r>
              <a:rPr lang="en-GB" altLang="en-US" sz="1050" dirty="0">
                <a:solidFill>
                  <a:srgbClr val="000000"/>
                </a:solidFill>
              </a:rPr>
              <a:t>South American leaf miner or serpentine leaf miner</a:t>
            </a:r>
          </a:p>
          <a:p>
            <a:endParaRPr lang="en-GB" sz="1050" dirty="0">
              <a:solidFill>
                <a:srgbClr val="000000"/>
              </a:solidFill>
              <a:latin typeface="Open Sans" panose="020B0606030504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408E0A-F51F-49C2-A21E-1C44495AC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465" y="1484711"/>
            <a:ext cx="3436705" cy="2552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A7C188-E5F2-49EB-B740-14949989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463" y="3875927"/>
            <a:ext cx="3380198" cy="1901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6358AC-9EDC-41B7-BB17-3C4D89395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046" y="1995545"/>
            <a:ext cx="3116963" cy="2077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E9DFBBE-734B-4331-BC87-22182386B2A9}"/>
              </a:ext>
            </a:extLst>
          </p:cNvPr>
          <p:cNvSpPr txBox="1"/>
          <p:nvPr/>
        </p:nvSpPr>
        <p:spPr>
          <a:xfrm>
            <a:off x="5556576" y="4037544"/>
            <a:ext cx="4449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  <a:latin typeface="Open Sans" panose="020B0606030504020204"/>
              </a:rPr>
              <a:t>Leaf miners on a diversity of plant species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  <a:latin typeface="Open Sans" panose="020B0606030504020204"/>
              </a:rPr>
              <a:t>May also mine stems and bore (rare)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  <a:latin typeface="Open Sans" panose="020B0606030504020204"/>
              </a:rPr>
              <a:t>Sometimes host specific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  <a:latin typeface="Open Sans" panose="020B0606030504020204"/>
              </a:rPr>
              <a:t>Shape of the mine is sometimes distinct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  <a:latin typeface="Open Sans" panose="020B0606030504020204"/>
              </a:rPr>
              <a:t>Many are agricultural pests</a:t>
            </a:r>
          </a:p>
          <a:p>
            <a:endParaRPr lang="en-GB" sz="1200" dirty="0">
              <a:solidFill>
                <a:srgbClr val="6A7029"/>
              </a:solidFill>
              <a:latin typeface="Open Sans" panose="020B0606030504020204"/>
            </a:endParaRPr>
          </a:p>
        </p:txBody>
      </p:sp>
      <p:pic>
        <p:nvPicPr>
          <p:cNvPr id="2" name="slide 17">
            <a:hlinkClick r:id="" action="ppaction://media"/>
            <a:extLst>
              <a:ext uri="{FF2B5EF4-FFF2-40B4-BE49-F238E27FC236}">
                <a16:creationId xmlns="" xmlns:a16="http://schemas.microsoft.com/office/drawing/2014/main" id="{42A27CB7-B27B-4F0A-9671-67814F09E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45">
        <p:fade/>
      </p:transition>
    </mc:Choice>
    <mc:Fallback xmlns="">
      <p:transition spd="med" advTm="7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7419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2365" y="977750"/>
            <a:ext cx="6958868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>
                <a:solidFill>
                  <a:srgbClr val="CF4531"/>
                </a:solidFill>
                <a:latin typeface="Open Sans"/>
              </a:rPr>
              <a:t>Agromyzidae</a:t>
            </a:r>
            <a:r>
              <a:rPr lang="en-GB" altLang="en-US" b="1" i="1" dirty="0">
                <a:solidFill>
                  <a:srgbClr val="CF4531"/>
                </a:solidFill>
                <a:latin typeface="Open Sans"/>
              </a:rPr>
              <a:t> - Liriomyza</a:t>
            </a:r>
            <a:r>
              <a:rPr lang="en-GB" altLang="en-US" b="1" dirty="0">
                <a:solidFill>
                  <a:srgbClr val="CF4531"/>
                </a:solidFill>
                <a:latin typeface="Open Sans"/>
              </a:rPr>
              <a:t> species</a:t>
            </a:r>
            <a:endParaRPr lang="en-US" altLang="en-US" b="1" dirty="0">
              <a:solidFill>
                <a:srgbClr val="CF4531"/>
              </a:solidFill>
              <a:latin typeface="Open San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960144" y="2621757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54815"/>
            <a:ext cx="2855126" cy="188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67050" y="2286000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95650" y="2286000"/>
            <a:ext cx="222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014426" y="1763524"/>
            <a:ext cx="3795824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GB" altLang="en-US" sz="1500" i="1" dirty="0">
                <a:solidFill>
                  <a:srgbClr val="6A7029"/>
                </a:solidFill>
                <a:latin typeface="Open Sans"/>
              </a:rPr>
              <a:t> Liriomyza</a:t>
            </a: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-one of the 31 genera in the family Agromyzidae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5 EU listed species out of 376 spp. worldwide ( 42 spp. in UK) last check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Adults are all small flies 1.5-2.5 mm long with a distinctive yellow scutellum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Life cycle: egg, 3 larval instars, pupa and adult</a:t>
            </a:r>
          </a:p>
          <a:p>
            <a:pPr>
              <a:spcBef>
                <a:spcPct val="20000"/>
              </a:spcBef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- Adult females puncture leaves to feed or oviposit</a:t>
            </a:r>
          </a:p>
          <a:p>
            <a:pPr>
              <a:spcBef>
                <a:spcPct val="20000"/>
              </a:spcBef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- Eggs are inserted just below the leaf surface</a:t>
            </a:r>
          </a:p>
          <a:p>
            <a:pPr>
              <a:spcBef>
                <a:spcPct val="20000"/>
              </a:spcBef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- Larvae are leaf miners</a:t>
            </a:r>
          </a:p>
          <a:p>
            <a:pPr>
              <a:spcBef>
                <a:spcPct val="20000"/>
              </a:spcBef>
            </a:pPr>
            <a:r>
              <a:rPr lang="en-GB" altLang="en-US" sz="1500" dirty="0">
                <a:solidFill>
                  <a:srgbClr val="6A7029"/>
                </a:solidFill>
                <a:latin typeface="Open Sans"/>
              </a:rPr>
              <a:t> - Pupation occurs outside the host</a:t>
            </a:r>
          </a:p>
          <a:p>
            <a:pPr>
              <a:spcBef>
                <a:spcPct val="20000"/>
              </a:spcBef>
            </a:pPr>
            <a:endParaRPr lang="en-GB" altLang="en-US" sz="15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endParaRPr lang="en-GB" altLang="en-US" sz="1500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5181600" y="28575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4752"/>
            <a:ext cx="2855126" cy="18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9">
            <a:hlinkClick r:id="" action="ppaction://media"/>
            <a:extLst>
              <a:ext uri="{FF2B5EF4-FFF2-40B4-BE49-F238E27FC236}">
                <a16:creationId xmlns="" xmlns:a16="http://schemas.microsoft.com/office/drawing/2014/main" id="{5E3DE5BC-2D39-41D1-92D9-224C0FED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4268" y="32766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898">
        <p:fade/>
      </p:transition>
    </mc:Choice>
    <mc:Fallback xmlns="">
      <p:transition spd="med" advTm="84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8404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31222" y="2435414"/>
            <a:ext cx="4380126" cy="752537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1500" dirty="0">
                <a:latin typeface="Open Sans" panose="020B0606030504020204"/>
              </a:rPr>
              <a:t>Adults puncture leaves to feed and to lay eggs</a:t>
            </a:r>
          </a:p>
          <a:p>
            <a:pPr eaLnBrk="1" hangingPunct="1"/>
            <a:endParaRPr lang="en-GB" altLang="en-US" sz="1500" dirty="0">
              <a:latin typeface="Open Sans" panose="020B0606030504020204"/>
            </a:endParaRPr>
          </a:p>
          <a:p>
            <a:pPr eaLnBrk="1" hangingPunct="1"/>
            <a:r>
              <a:rPr lang="en-GB" altLang="en-US" sz="1500" dirty="0">
                <a:latin typeface="Open Sans" panose="020B0606030504020204"/>
              </a:rPr>
              <a:t>Larvae most damaging stage – leaf miners</a:t>
            </a:r>
          </a:p>
          <a:p>
            <a:pPr lvl="1" eaLnBrk="1" hangingPunct="1"/>
            <a:r>
              <a:rPr lang="en-GB" altLang="en-US" sz="1500" dirty="0">
                <a:latin typeface="Open Sans" panose="020B0606030504020204"/>
              </a:rPr>
              <a:t>	Premature leaf drop</a:t>
            </a:r>
          </a:p>
          <a:p>
            <a:pPr lvl="1" eaLnBrk="1" hangingPunct="1"/>
            <a:r>
              <a:rPr lang="en-GB" altLang="en-US" sz="1500" dirty="0">
                <a:latin typeface="Open Sans" panose="020B0606030504020204"/>
              </a:rPr>
              <a:t>	Delayed host development</a:t>
            </a:r>
          </a:p>
          <a:p>
            <a:pPr lvl="1" eaLnBrk="1" hangingPunct="1"/>
            <a:r>
              <a:rPr lang="en-GB" altLang="en-US" sz="1500" dirty="0">
                <a:latin typeface="Open Sans" panose="020B0606030504020204"/>
              </a:rPr>
              <a:t>	Yield reduction </a:t>
            </a:r>
          </a:p>
          <a:p>
            <a:pPr lvl="1" eaLnBrk="1" hangingPunct="1"/>
            <a:endParaRPr lang="en-GB" altLang="en-US" sz="1500" dirty="0">
              <a:latin typeface="Open Sans" panose="020B0606030504020204"/>
            </a:endParaRPr>
          </a:p>
          <a:p>
            <a:pPr eaLnBrk="1" hangingPunct="1"/>
            <a:r>
              <a:rPr lang="en-GB" altLang="en-US" sz="1500" dirty="0">
                <a:latin typeface="Open Sans" panose="020B0606030504020204"/>
              </a:rPr>
              <a:t>Aesthetic damage – mines and punctures reduce plant quality and devalue plants</a:t>
            </a:r>
          </a:p>
          <a:p>
            <a:pPr lvl="1" eaLnBrk="1" hangingPunct="1"/>
            <a:endParaRPr lang="en-GB" altLang="en-US" sz="1500" dirty="0">
              <a:latin typeface="Open Sans" panose="020B0606030504020204"/>
            </a:endParaRPr>
          </a:p>
          <a:p>
            <a:pPr lvl="1" eaLnBrk="1" hangingPunct="1"/>
            <a:endParaRPr lang="en-GB" altLang="en-US" sz="1500" dirty="0">
              <a:latin typeface="Open Sans" panose="020B0606030504020204"/>
            </a:endParaRPr>
          </a:p>
          <a:p>
            <a:pPr lvl="1" eaLnBrk="1" hangingPunct="1"/>
            <a:endParaRPr lang="en-US" altLang="en-US" sz="1500" dirty="0">
              <a:latin typeface="Open Sans" panose="020B0606030504020204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8113" y="885825"/>
            <a:ext cx="7223001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i="1" dirty="0">
                <a:solidFill>
                  <a:srgbClr val="CF4531"/>
                </a:solidFill>
                <a:latin typeface="Open Sans" panose="020B0606030504020204"/>
              </a:rPr>
              <a:t>Liriomyza</a:t>
            </a:r>
            <a:r>
              <a:rPr lang="en-GB" altLang="en-US" b="1" dirty="0">
                <a:solidFill>
                  <a:srgbClr val="CF4531"/>
                </a:solidFill>
                <a:latin typeface="Open Sans" panose="020B0606030504020204"/>
              </a:rPr>
              <a:t> spp. - economic  damage</a:t>
            </a:r>
            <a:endParaRPr lang="en-US" altLang="en-US" b="1" dirty="0">
              <a:solidFill>
                <a:srgbClr val="CF4531"/>
              </a:solidFill>
              <a:latin typeface="Open Sans" panose="020B0606030504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2C7EAF-9502-4410-9B95-5A95B34DF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348" y="2365372"/>
            <a:ext cx="2961242" cy="2953839"/>
          </a:xfrm>
          <a:prstGeom prst="rect">
            <a:avLst/>
          </a:prstGeom>
        </p:spPr>
      </p:pic>
      <p:pic>
        <p:nvPicPr>
          <p:cNvPr id="3" name="slide 20">
            <a:hlinkClick r:id="" action="ppaction://media"/>
            <a:extLst>
              <a:ext uri="{FF2B5EF4-FFF2-40B4-BE49-F238E27FC236}">
                <a16:creationId xmlns="" xmlns:a16="http://schemas.microsoft.com/office/drawing/2014/main" id="{7FAB296D-29C7-4308-8427-7661CCF84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70">
        <p:fade/>
      </p:transition>
    </mc:Choice>
    <mc:Fallback xmlns="">
      <p:transition spd="med" advTm="50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48798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32FC40-7910-4996-9D5D-D64DF94344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11" t="6335" r="15328" b="242"/>
          <a:stretch/>
        </p:blipFill>
        <p:spPr>
          <a:xfrm>
            <a:off x="6396654" y="1312188"/>
            <a:ext cx="2214245" cy="1756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B9A516-A3AA-4833-9E90-0F963A934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194" y="1312188"/>
            <a:ext cx="2434155" cy="1756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6A2BA8-8A96-47FA-9EAF-78812EC60D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06" t="4221" b="10737"/>
          <a:stretch/>
        </p:blipFill>
        <p:spPr>
          <a:xfrm>
            <a:off x="3361193" y="3469957"/>
            <a:ext cx="2433320" cy="1798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48AFC5-2431-440C-9E73-EAB63D4C59FE}"/>
              </a:ext>
            </a:extLst>
          </p:cNvPr>
          <p:cNvSpPr txBox="1"/>
          <p:nvPr/>
        </p:nvSpPr>
        <p:spPr>
          <a:xfrm>
            <a:off x="6960095" y="5268813"/>
            <a:ext cx="145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6A7029"/>
                </a:solidFill>
              </a:rPr>
              <a:t>L. trifolii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7E1530-40C4-4461-B75F-C3A590150F1D}"/>
              </a:ext>
            </a:extLst>
          </p:cNvPr>
          <p:cNvSpPr txBox="1"/>
          <p:nvPr/>
        </p:nvSpPr>
        <p:spPr>
          <a:xfrm>
            <a:off x="6852084" y="305513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6A7029"/>
                </a:solidFill>
              </a:rPr>
              <a:t>L. sativae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B8DB74-A84E-4EA6-B151-E0AC9FCDF7C8}"/>
              </a:ext>
            </a:extLst>
          </p:cNvPr>
          <p:cNvSpPr txBox="1"/>
          <p:nvPr/>
        </p:nvSpPr>
        <p:spPr>
          <a:xfrm>
            <a:off x="3773743" y="3038030"/>
            <a:ext cx="167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6A7029"/>
                </a:solidFill>
              </a:rPr>
              <a:t>L. bryoniae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67DE7D-7128-4FB4-8E69-E4EE75D6D360}"/>
              </a:ext>
            </a:extLst>
          </p:cNvPr>
          <p:cNvSpPr txBox="1"/>
          <p:nvPr/>
        </p:nvSpPr>
        <p:spPr>
          <a:xfrm>
            <a:off x="3611726" y="5291898"/>
            <a:ext cx="176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6A7029"/>
                </a:solidFill>
              </a:rPr>
              <a:t>L. huidobrensis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0DA038-24BB-4469-A0A1-84034631E6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89" r="10614"/>
          <a:stretch/>
        </p:blipFill>
        <p:spPr>
          <a:xfrm>
            <a:off x="6396654" y="3453707"/>
            <a:ext cx="2214245" cy="1815107"/>
          </a:xfrm>
          <a:prstGeom prst="rect">
            <a:avLst/>
          </a:prstGeom>
        </p:spPr>
      </p:pic>
      <p:pic>
        <p:nvPicPr>
          <p:cNvPr id="2" name="slide 23">
            <a:hlinkClick r:id="" action="ppaction://media"/>
            <a:extLst>
              <a:ext uri="{FF2B5EF4-FFF2-40B4-BE49-F238E27FC236}">
                <a16:creationId xmlns="" xmlns:a16="http://schemas.microsoft.com/office/drawing/2014/main" id="{2384A572-3313-457A-98AC-255B21CDB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245">
        <p:fade/>
      </p:transition>
    </mc:Choice>
    <mc:Fallback xmlns="">
      <p:transition spd="med" advTm="48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4638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8445" y="937023"/>
            <a:ext cx="5829300" cy="800100"/>
          </a:xfrm>
        </p:spPr>
        <p:txBody>
          <a:bodyPr/>
          <a:lstStyle/>
          <a:p>
            <a:pPr eaLnBrk="1" hangingPunct="1"/>
            <a:r>
              <a:rPr lang="en-GB" altLang="en-US" sz="2100" b="1" i="1" dirty="0">
                <a:solidFill>
                  <a:srgbClr val="CF4531"/>
                </a:solidFill>
                <a:latin typeface="Open Sans" panose="020B0606030504020204"/>
              </a:rPr>
              <a:t>Liriomyza </a:t>
            </a:r>
            <a:r>
              <a:rPr lang="en-GB" altLang="en-US" sz="2100" b="1" dirty="0">
                <a:solidFill>
                  <a:srgbClr val="CF4531"/>
                </a:solidFill>
                <a:latin typeface="Open Sans" panose="020B0606030504020204"/>
              </a:rPr>
              <a:t>immature life stages</a:t>
            </a:r>
            <a:endParaRPr lang="en-GB" altLang="en-US" sz="2100" b="1" i="1" dirty="0">
              <a:solidFill>
                <a:srgbClr val="CF4531"/>
              </a:solidFill>
              <a:latin typeface="Open Sans" panose="020B0606030504020204"/>
            </a:endParaRPr>
          </a:p>
        </p:txBody>
      </p:sp>
      <p:pic>
        <p:nvPicPr>
          <p:cNvPr id="18436" name="Picture 4" descr="The image “file:///D:/For%20PPT/j5711.jpg” cannot be displayed, because it contains error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8358" r="19598" b="11867"/>
          <a:stretch/>
        </p:blipFill>
        <p:spPr bwMode="auto">
          <a:xfrm rot="5400000">
            <a:off x="5956079" y="2284806"/>
            <a:ext cx="3603927" cy="250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19511" r="19033" b="11892"/>
          <a:stretch/>
        </p:blipFill>
        <p:spPr bwMode="auto">
          <a:xfrm>
            <a:off x="3017658" y="1727781"/>
            <a:ext cx="3078342" cy="18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798078" y="5346780"/>
            <a:ext cx="33147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050" i="1" dirty="0">
                <a:solidFill>
                  <a:srgbClr val="6A7029"/>
                </a:solidFill>
              </a:rPr>
              <a:t>Liriomyza huidobrensis</a:t>
            </a:r>
            <a:r>
              <a:rPr lang="en-GB" altLang="en-US" sz="1050" dirty="0">
                <a:solidFill>
                  <a:srgbClr val="6A7029"/>
                </a:solidFill>
              </a:rPr>
              <a:t> pupae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905612" y="3622292"/>
            <a:ext cx="2743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050" i="1" dirty="0">
                <a:solidFill>
                  <a:srgbClr val="6A7029"/>
                </a:solidFill>
              </a:rPr>
              <a:t>Liriomyza sativae </a:t>
            </a:r>
            <a:endParaRPr lang="en-GB" altLang="en-US" sz="1050" dirty="0">
              <a:solidFill>
                <a:srgbClr val="6A702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A6C1F6-1963-4361-980B-8BBD283506CD}"/>
              </a:ext>
            </a:extLst>
          </p:cNvPr>
          <p:cNvSpPr txBox="1"/>
          <p:nvPr/>
        </p:nvSpPr>
        <p:spPr>
          <a:xfrm>
            <a:off x="3581947" y="5485050"/>
            <a:ext cx="25922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6A7029"/>
                </a:solidFill>
              </a:rPr>
              <a:t>1.0- 2.5 mm in length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A1C90B-3F1C-4A43-ADCD-DC7180282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624" y="4045741"/>
            <a:ext cx="3096945" cy="9930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0FABE3-2EC9-476F-B9AB-B29B4956B334}"/>
              </a:ext>
            </a:extLst>
          </p:cNvPr>
          <p:cNvSpPr txBox="1"/>
          <p:nvPr/>
        </p:nvSpPr>
        <p:spPr>
          <a:xfrm>
            <a:off x="3918151" y="5115947"/>
            <a:ext cx="21903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rgbClr val="6A7029"/>
                </a:solidFill>
              </a:rPr>
              <a:t>Liriomyza trifolii</a:t>
            </a:r>
          </a:p>
        </p:txBody>
      </p:sp>
      <p:pic>
        <p:nvPicPr>
          <p:cNvPr id="5" name="slide 25">
            <a:hlinkClick r:id="" action="ppaction://media"/>
            <a:extLst>
              <a:ext uri="{FF2B5EF4-FFF2-40B4-BE49-F238E27FC236}">
                <a16:creationId xmlns="" xmlns:a16="http://schemas.microsoft.com/office/drawing/2014/main" id="{1C68CCE1-94E3-44BD-87B6-0F1D45C64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351">
        <p:fade/>
      </p:transition>
    </mc:Choice>
    <mc:Fallback xmlns="">
      <p:transition spd="med" advTm="69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5"/>
        <p14:stopEvt time="68681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82732" y="1830243"/>
            <a:ext cx="4573125" cy="401979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/>
              </a:rPr>
              <a:t>Off-white – last instar develops orange markings at the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/>
              </a:rPr>
              <a:t>Posterior spiracles elliptical with 7-12 pores (</a:t>
            </a:r>
            <a:r>
              <a:rPr lang="en-GB" altLang="en-US" sz="2100" b="0" i="1" dirty="0">
                <a:latin typeface="Open Sans"/>
              </a:rPr>
              <a:t>bryoniae</a:t>
            </a:r>
            <a:r>
              <a:rPr lang="en-GB" altLang="en-US" sz="2100" b="0" dirty="0">
                <a:latin typeface="Open Sans"/>
              </a:rPr>
              <a:t>), 6-9 pores (</a:t>
            </a:r>
            <a:r>
              <a:rPr lang="en-GB" altLang="en-US" sz="2100" b="0" i="1" dirty="0">
                <a:latin typeface="Open Sans"/>
              </a:rPr>
              <a:t>huidobrensis</a:t>
            </a:r>
            <a:r>
              <a:rPr lang="en-GB" altLang="en-US" sz="2100" b="0" dirty="0">
                <a:latin typeface="Open Sans"/>
              </a:rPr>
              <a:t>), 10-12 pores (</a:t>
            </a:r>
            <a:r>
              <a:rPr lang="en-GB" altLang="en-US" sz="2100" b="0" i="1" dirty="0">
                <a:latin typeface="Open Sans"/>
              </a:rPr>
              <a:t>strigata</a:t>
            </a:r>
            <a:r>
              <a:rPr lang="en-GB" altLang="en-US" sz="2100" b="0" dirty="0">
                <a:latin typeface="Open Sans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/>
              </a:rPr>
              <a:t>Pupae gold-yellow to dark brown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100" b="0" dirty="0">
                <a:latin typeface="Open Sans"/>
              </a:rPr>
              <a:t>Pupates in soil and sometimes on lower leaf surfaces</a:t>
            </a:r>
          </a:p>
          <a:p>
            <a:pPr eaLnBrk="1" hangingPunct="1"/>
            <a:endParaRPr lang="en-GB" altLang="en-US" sz="2100" dirty="0">
              <a:latin typeface="Open Sans"/>
            </a:endParaRPr>
          </a:p>
          <a:p>
            <a:pPr eaLnBrk="1" hangingPunct="1"/>
            <a:endParaRPr lang="en-US" altLang="en-US" sz="2100" dirty="0">
              <a:latin typeface="Open Sans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8831" y="829597"/>
            <a:ext cx="7464056" cy="857250"/>
          </a:xfrm>
        </p:spPr>
        <p:txBody>
          <a:bodyPr/>
          <a:lstStyle/>
          <a:p>
            <a:pPr eaLnBrk="1" hangingPunct="1"/>
            <a:r>
              <a:rPr lang="en-GB" altLang="en-US" sz="2100" b="1" i="1" dirty="0">
                <a:solidFill>
                  <a:srgbClr val="CF4531"/>
                </a:solidFill>
                <a:latin typeface="Open Sans"/>
              </a:rPr>
              <a:t>L. bryoniae &amp; L. huidobrensis - </a:t>
            </a:r>
            <a:r>
              <a:rPr lang="en-GB" altLang="en-US" sz="2100" b="1" dirty="0">
                <a:solidFill>
                  <a:srgbClr val="CF4531"/>
                </a:solidFill>
                <a:latin typeface="Open Sans"/>
              </a:rPr>
              <a:t>Larvae and pupae</a:t>
            </a:r>
            <a:endParaRPr lang="en-US" altLang="en-US" sz="2100" b="1" dirty="0">
              <a:solidFill>
                <a:srgbClr val="CF4531"/>
              </a:solidFill>
              <a:latin typeface="Open San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806679" y="27432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45"/>
          <a:stretch>
            <a:fillRect/>
          </a:stretch>
        </p:blipFill>
        <p:spPr bwMode="auto">
          <a:xfrm>
            <a:off x="6666472" y="1830243"/>
            <a:ext cx="1009328" cy="285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538788" y="2857501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70"/>
          <a:stretch>
            <a:fillRect/>
          </a:stretch>
        </p:blipFill>
        <p:spPr bwMode="auto">
          <a:xfrm>
            <a:off x="6666473" y="4753664"/>
            <a:ext cx="1021223" cy="104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39A95CA8-F931-4397-85D2-9A114E854828}"/>
              </a:ext>
            </a:extLst>
          </p:cNvPr>
          <p:cNvCxnSpPr>
            <a:cxnSpLocks/>
          </p:cNvCxnSpPr>
          <p:nvPr/>
        </p:nvCxnSpPr>
        <p:spPr bwMode="auto">
          <a:xfrm>
            <a:off x="7230126" y="4617134"/>
            <a:ext cx="0" cy="449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7A0530-C2EE-4465-9733-5504CCB7DC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4890"/>
          <a:stretch/>
        </p:blipFill>
        <p:spPr>
          <a:xfrm rot="5400000">
            <a:off x="7716637" y="2162357"/>
            <a:ext cx="1730813" cy="116168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2083354-663C-4C20-BC92-E59526FA9F6B}"/>
              </a:ext>
            </a:extLst>
          </p:cNvPr>
          <p:cNvCxnSpPr>
            <a:cxnSpLocks/>
          </p:cNvCxnSpPr>
          <p:nvPr/>
        </p:nvCxnSpPr>
        <p:spPr bwMode="auto">
          <a:xfrm>
            <a:off x="7092887" y="1892436"/>
            <a:ext cx="1429062" cy="2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slide 26">
            <a:hlinkClick r:id="" action="ppaction://media"/>
            <a:extLst>
              <a:ext uri="{FF2B5EF4-FFF2-40B4-BE49-F238E27FC236}">
                <a16:creationId xmlns="" xmlns:a16="http://schemas.microsoft.com/office/drawing/2014/main" id="{0C3A8755-26B5-4C82-BC1D-E1C353F7BC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3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62">
        <p:fade/>
      </p:transition>
    </mc:Choice>
    <mc:Fallback xmlns="">
      <p:transition spd="med" advTm="49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48931" objId="2"/>
      </p14:showEvtLst>
    </p:ext>
  </p:extLst>
</p:sld>
</file>

<file path=ppt/theme/theme1.xml><?xml version="1.0" encoding="utf-8"?>
<a:theme xmlns:a="http://schemas.openxmlformats.org/drawingml/2006/main" name="Crop Health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ra Corporate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618</Words>
  <Application>Microsoft Office PowerPoint</Application>
  <PresentationFormat>Widescreen</PresentationFormat>
  <Paragraphs>90</Paragraphs>
  <Slides>15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Lato black</vt:lpstr>
      <vt:lpstr>Open Sans</vt:lpstr>
      <vt:lpstr>Times New Roman</vt:lpstr>
      <vt:lpstr>ヒラギノ角ゴ Pro W3</vt:lpstr>
      <vt:lpstr>Crop Health</vt:lpstr>
      <vt:lpstr>Fera Corporate</vt:lpstr>
      <vt:lpstr>PowerPoint Presentation</vt:lpstr>
      <vt:lpstr>PowerPoint Presentation</vt:lpstr>
      <vt:lpstr>PowerPoint Presentation</vt:lpstr>
      <vt:lpstr>   Agromyzidae- Leaf-miner flies</vt:lpstr>
      <vt:lpstr>Agromyzidae - Liriomyza species</vt:lpstr>
      <vt:lpstr>Liriomyza spp. - economic  damage</vt:lpstr>
      <vt:lpstr>PowerPoint Presentation</vt:lpstr>
      <vt:lpstr>Liriomyza immature life stages</vt:lpstr>
      <vt:lpstr>L. bryoniae &amp; L. huidobrensis - Larvae and pupae</vt:lpstr>
      <vt:lpstr>L. sativae / L. trifolii - Larvae and pupae</vt:lpstr>
      <vt:lpstr>Detection </vt:lpstr>
      <vt:lpstr>Liriomyza bryoniae: hosts &amp; interceptions</vt:lpstr>
      <vt:lpstr>Liriomyza huidobrensis: hosts &amp; interceptions</vt:lpstr>
      <vt:lpstr>Liriomyza sativae: hosts &amp; interceptions</vt:lpstr>
      <vt:lpstr>Liriomyza trifolii: hosts &amp; interceptions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2</cp:revision>
  <dcterms:created xsi:type="dcterms:W3CDTF">2020-12-11T18:09:29Z</dcterms:created>
  <dcterms:modified xsi:type="dcterms:W3CDTF">2020-12-12T09:41:35Z</dcterms:modified>
</cp:coreProperties>
</file>