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1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E63D7-23B4-4AC9-AFF8-F51125799B19}" type="datetimeFigureOut">
              <a:rPr lang="en-GB" smtClean="0"/>
              <a:t>12/12/2020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A588F-101D-4C4A-9672-4368D5E7C80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9506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Temaple 1 - Add Image i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144D059-9C64-47CF-A10E-6AC390B14C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36" t="-58" r="29619"/>
          <a:stretch/>
        </p:blipFill>
        <p:spPr>
          <a:xfrm>
            <a:off x="5466392" y="202581"/>
            <a:ext cx="6464200" cy="64363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9B46F9F-DAB2-9844-BF57-637EFE9F8249}"/>
              </a:ext>
            </a:extLst>
          </p:cNvPr>
          <p:cNvSpPr/>
          <p:nvPr userDrawn="1"/>
        </p:nvSpPr>
        <p:spPr>
          <a:xfrm>
            <a:off x="343312" y="202581"/>
            <a:ext cx="5123079" cy="6436360"/>
          </a:xfrm>
          <a:prstGeom prst="rect">
            <a:avLst/>
          </a:prstGeom>
          <a:solidFill>
            <a:srgbClr val="1D2529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GB" b="1" dirty="0">
              <a:solidFill>
                <a:prstClr val="white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A48B582-978B-9C44-BC64-51C5B7B4EDFA}"/>
              </a:ext>
            </a:extLst>
          </p:cNvPr>
          <p:cNvSpPr/>
          <p:nvPr userDrawn="1"/>
        </p:nvSpPr>
        <p:spPr>
          <a:xfrm>
            <a:off x="4541520" y="2274371"/>
            <a:ext cx="2911838" cy="2304177"/>
          </a:xfrm>
          <a:prstGeom prst="rect">
            <a:avLst/>
          </a:prstGeom>
          <a:solidFill>
            <a:srgbClr val="CF4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xmlns="" id="{1C991485-5FAF-0F4B-B835-1F5B7FDC54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536" y="2274371"/>
            <a:ext cx="343894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xmlns="" id="{1CE31280-BC43-B748-8060-C3289D0055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536" y="3430300"/>
            <a:ext cx="3438943" cy="1148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9FDD4E0-6740-4B46-9A9F-5E024F0C18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82228" y="2712417"/>
            <a:ext cx="2031889" cy="143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95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405" y="524528"/>
            <a:ext cx="5071875" cy="5612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CF453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568FD98D-4FCF-D542-A32A-2332EF29B2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406" y="1288472"/>
            <a:ext cx="10738449" cy="5044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1225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81591"/>
            <a:ext cx="3248683" cy="1051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CF453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xmlns="" id="{2D4C7497-ED3E-5141-9116-A2D85A1C6687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267200" y="595745"/>
            <a:ext cx="7416800" cy="566218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xmlns="" id="{5347D244-B200-8542-BD21-0C4C83C7C9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2105891"/>
            <a:ext cx="3247921" cy="3860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51317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81200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xmlns="" id="{953DB247-D9D9-1B47-93E1-D3B4CDD2FA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5520" y="5744095"/>
            <a:ext cx="11060961" cy="6292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xmlns="" id="{2D4C7497-ED3E-5141-9116-A2D85A1C6687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65519" y="526186"/>
            <a:ext cx="11060962" cy="50820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29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Templ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xmlns="" id="{953DB247-D9D9-1B47-93E1-D3B4CDD2FA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5520" y="545176"/>
            <a:ext cx="11060961" cy="5770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xmlns="" id="{233A4BF6-204D-9D47-BB87-05C3F7DD83CA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565150" y="1267691"/>
            <a:ext cx="11061700" cy="501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a table</a:t>
            </a:r>
          </a:p>
        </p:txBody>
      </p:sp>
    </p:spTree>
    <p:extLst>
      <p:ext uri="{BB962C8B-B14F-4D97-AF65-F5344CB8AC3E}">
        <p14:creationId xmlns:p14="http://schemas.microsoft.com/office/powerpoint/2010/main" val="142446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C01496C-D951-B04C-B387-F1C4786A3FC2}"/>
              </a:ext>
            </a:extLst>
          </p:cNvPr>
          <p:cNvSpPr/>
          <p:nvPr userDrawn="1"/>
        </p:nvSpPr>
        <p:spPr>
          <a:xfrm>
            <a:off x="6036128" y="0"/>
            <a:ext cx="6261464" cy="6858000"/>
          </a:xfrm>
          <a:prstGeom prst="rect">
            <a:avLst/>
          </a:prstGeom>
          <a:solidFill>
            <a:srgbClr val="1D25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B04FF543-A91D-2F46-B45D-750710F48F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588" y="670032"/>
            <a:ext cx="5046662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CF453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Header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7E1FDFA7-62D8-FB46-97EB-E3F86D985E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70320" y="299527"/>
            <a:ext cx="5613400" cy="6238755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xmlns="" id="{79B63422-341E-9F4A-A896-961DB9725C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588" y="1448972"/>
            <a:ext cx="5046662" cy="48814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742723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plate 2">
    <p:bg>
      <p:bgPr>
        <a:solidFill>
          <a:srgbClr val="CF45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B3731D6-250A-E449-A07F-F7B0ACCECB93}"/>
              </a:ext>
            </a:extLst>
          </p:cNvPr>
          <p:cNvSpPr/>
          <p:nvPr userDrawn="1"/>
        </p:nvSpPr>
        <p:spPr>
          <a:xfrm>
            <a:off x="3788229" y="0"/>
            <a:ext cx="8403771" cy="6858000"/>
          </a:xfrm>
          <a:prstGeom prst="rect">
            <a:avLst/>
          </a:prstGeom>
          <a:solidFill>
            <a:srgbClr val="1D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xmlns="" id="{26A7BD46-2099-BE45-B4AE-68CF03560CB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9549" y="456835"/>
            <a:ext cx="8397892" cy="5867945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xmlns="" id="{90AAAE26-F29F-2D45-927D-D712F7DF7D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8600" y="2235200"/>
            <a:ext cx="2682240" cy="40895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363843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plate 3">
    <p:bg>
      <p:bgPr>
        <a:solidFill>
          <a:srgbClr val="1D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2FA5A9E-D9B2-B047-9EC3-FED0ADD62439}"/>
              </a:ext>
            </a:extLst>
          </p:cNvPr>
          <p:cNvSpPr/>
          <p:nvPr userDrawn="1"/>
        </p:nvSpPr>
        <p:spPr>
          <a:xfrm>
            <a:off x="182880" y="207883"/>
            <a:ext cx="11795760" cy="6442235"/>
          </a:xfrm>
          <a:prstGeom prst="rect">
            <a:avLst/>
          </a:prstGeom>
          <a:solidFill>
            <a:srgbClr val="CF4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F13C157E-F837-CF43-B5BD-459ABEE067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2562" y="3438074"/>
            <a:ext cx="5253799" cy="3211894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5433CC95-3361-A24D-9EE7-E46C0AB08C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2563" y="207963"/>
            <a:ext cx="2620962" cy="3230562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xmlns="" id="{FEE7C8A4-FA9B-C741-87A4-6B337CC008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15400" y="207963"/>
            <a:ext cx="2620962" cy="3230562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xmlns="" id="{125E8491-2BE8-FE4E-A625-C6D785421F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9412" y="1351994"/>
            <a:ext cx="5488876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Header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xmlns="" id="{939FEFB2-9CEF-5846-9C6F-A6D4BE4B55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59412" y="2036618"/>
            <a:ext cx="5488876" cy="411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337690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pla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1B3536E-DC07-0542-B1F1-840A000A8F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29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aplte 5 - Add 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E47ED26-B390-474B-B28E-85B569698534}"/>
              </a:ext>
            </a:extLst>
          </p:cNvPr>
          <p:cNvSpPr/>
          <p:nvPr userDrawn="1"/>
        </p:nvSpPr>
        <p:spPr>
          <a:xfrm>
            <a:off x="111760" y="0"/>
            <a:ext cx="12080240" cy="6858000"/>
          </a:xfrm>
          <a:prstGeom prst="rect">
            <a:avLst/>
          </a:prstGeom>
          <a:noFill/>
          <a:ln w="254000">
            <a:solidFill>
              <a:srgbClr val="1D2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8A0AFDB-1219-9E46-BB34-29D32F9AE690}"/>
              </a:ext>
            </a:extLst>
          </p:cNvPr>
          <p:cNvSpPr/>
          <p:nvPr userDrawn="1"/>
        </p:nvSpPr>
        <p:spPr>
          <a:xfrm>
            <a:off x="247136" y="1087395"/>
            <a:ext cx="4164226" cy="4683211"/>
          </a:xfrm>
          <a:prstGeom prst="rect">
            <a:avLst/>
          </a:prstGeom>
          <a:solidFill>
            <a:srgbClr val="CF4531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GB" b="1" dirty="0">
              <a:solidFill>
                <a:prstClr val="white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xmlns="" id="{B93100D8-A954-AB40-A114-2C97AA2CE1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277" y="1988249"/>
            <a:ext cx="3248683" cy="9126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xmlns="" id="{A816BB81-A5E1-EE47-B9D9-379C3E6046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2704082"/>
            <a:ext cx="3247921" cy="2263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5741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rgbClr val="CF45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4240066-8033-E049-9170-6D6634F7CE4C}"/>
              </a:ext>
            </a:extLst>
          </p:cNvPr>
          <p:cNvSpPr/>
          <p:nvPr userDrawn="1"/>
        </p:nvSpPr>
        <p:spPr>
          <a:xfrm>
            <a:off x="152400" y="4476680"/>
            <a:ext cx="11887200" cy="2308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AD8C87B-6848-F445-95CC-3FA75CABDB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1D2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xmlns="" id="{D06015AE-7802-B440-A285-CDD8CAB233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3257" y="4877962"/>
            <a:ext cx="3325487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Fera</a:t>
            </a:r>
            <a:r>
              <a:rPr lang="en-US" dirty="0"/>
              <a:t> Science Ltd (</a:t>
            </a:r>
            <a:r>
              <a:rPr lang="en-US" dirty="0" err="1"/>
              <a:t>Fera</a:t>
            </a:r>
            <a:r>
              <a:rPr lang="en-US" dirty="0"/>
              <a:t>)</a:t>
            </a:r>
          </a:p>
          <a:p>
            <a:pPr lvl="0"/>
            <a:r>
              <a:rPr lang="en-US" dirty="0"/>
              <a:t>National Agri-Food Innovation Campus</a:t>
            </a:r>
          </a:p>
          <a:p>
            <a:pPr lvl="0"/>
            <a:r>
              <a:rPr lang="en-US" dirty="0"/>
              <a:t>Sand Hutton</a:t>
            </a:r>
          </a:p>
          <a:p>
            <a:pPr lvl="0"/>
            <a:r>
              <a:rPr lang="en-US" dirty="0"/>
              <a:t>York</a:t>
            </a:r>
          </a:p>
          <a:p>
            <a:pPr lvl="0"/>
            <a:r>
              <a:rPr lang="en-US" dirty="0"/>
              <a:t>Y041 1LZ</a:t>
            </a:r>
          </a:p>
          <a:p>
            <a:pPr lvl="0"/>
            <a:r>
              <a:rPr lang="en-US" dirty="0"/>
              <a:t>United Kingdom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xmlns="" id="{CDC6D9E4-2AE9-8D46-880A-68378252F8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31349" y="4877962"/>
            <a:ext cx="3325487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+44 (0)300 100 0321</a:t>
            </a:r>
          </a:p>
          <a:p>
            <a:pPr lvl="0"/>
            <a:r>
              <a:rPr lang="en-US" dirty="0" err="1"/>
              <a:t>info@fera.co.uk</a:t>
            </a:r>
            <a:endParaRPr lang="en-US" dirty="0"/>
          </a:p>
          <a:p>
            <a:pPr lvl="0"/>
            <a:r>
              <a:rPr lang="en-US" dirty="0" err="1"/>
              <a:t>www.fera.co.uk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2E49954E-99F1-054B-ACF3-E2D31C80C6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165" y="4878388"/>
            <a:ext cx="3325487" cy="1462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Enter Your Name and Contact Details…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09C28C5-C522-C849-BD19-C8D02BBBE2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8653" y="1025914"/>
            <a:ext cx="3661261" cy="258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2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Templae 2">
    <p:bg>
      <p:bgPr>
        <a:solidFill>
          <a:srgbClr val="1D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9F5B98A-2E2C-F348-9EED-6FEF9CC6F88A}"/>
              </a:ext>
            </a:extLst>
          </p:cNvPr>
          <p:cNvSpPr/>
          <p:nvPr userDrawn="1"/>
        </p:nvSpPr>
        <p:spPr>
          <a:xfrm>
            <a:off x="0" y="2356"/>
            <a:ext cx="6644640" cy="6858000"/>
          </a:xfrm>
          <a:prstGeom prst="rect">
            <a:avLst/>
          </a:prstGeom>
          <a:solidFill>
            <a:srgbClr val="CF4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xmlns="" id="{7F472A38-2554-E14F-9854-7AB7025C97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976" y="2520475"/>
            <a:ext cx="550142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xmlns="" id="{CA8AF16A-8908-444D-B42F-FB176A3B18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976" y="3676405"/>
            <a:ext cx="5501423" cy="9292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sp>
        <p:nvSpPr>
          <p:cNvPr id="14" name="Picture Placeholder 27">
            <a:extLst>
              <a:ext uri="{FF2B5EF4-FFF2-40B4-BE49-F238E27FC236}">
                <a16:creationId xmlns:a16="http://schemas.microsoft.com/office/drawing/2014/main" xmlns="" id="{ABE430C1-DEDF-4140-BBE9-46CA0B9A8F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90616" y="136792"/>
            <a:ext cx="5259144" cy="6589128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4171662-123B-4848-859D-EE1846320A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7923" y="730540"/>
            <a:ext cx="2265232" cy="160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08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Temaple 1 - Add Image i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9B46F9F-DAB2-9844-BF57-637EFE9F8249}"/>
              </a:ext>
            </a:extLst>
          </p:cNvPr>
          <p:cNvSpPr/>
          <p:nvPr userDrawn="1"/>
        </p:nvSpPr>
        <p:spPr>
          <a:xfrm>
            <a:off x="175361" y="208279"/>
            <a:ext cx="5123079" cy="6436360"/>
          </a:xfrm>
          <a:prstGeom prst="rect">
            <a:avLst/>
          </a:prstGeom>
          <a:solidFill>
            <a:srgbClr val="1D2529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GB" b="1" dirty="0">
              <a:solidFill>
                <a:prstClr val="white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A48B582-978B-9C44-BC64-51C5B7B4EDFA}"/>
              </a:ext>
            </a:extLst>
          </p:cNvPr>
          <p:cNvSpPr/>
          <p:nvPr userDrawn="1"/>
        </p:nvSpPr>
        <p:spPr>
          <a:xfrm>
            <a:off x="4541520" y="2274371"/>
            <a:ext cx="2911838" cy="2304177"/>
          </a:xfrm>
          <a:prstGeom prst="rect">
            <a:avLst/>
          </a:prstGeom>
          <a:solidFill>
            <a:srgbClr val="4A7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xmlns="" id="{1C991485-5FAF-0F4B-B835-1F5B7FDC54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536" y="2274371"/>
            <a:ext cx="343894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xmlns="" id="{1CE31280-BC43-B748-8060-C3289D0055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536" y="3430300"/>
            <a:ext cx="3438943" cy="1148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DC0C278-0195-7B40-8814-BB9645DEAB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08107" y="2893253"/>
            <a:ext cx="1968765" cy="108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53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Templae 2">
    <p:bg>
      <p:bgPr>
        <a:solidFill>
          <a:srgbClr val="1D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9F5B98A-2E2C-F348-9EED-6FEF9CC6F88A}"/>
              </a:ext>
            </a:extLst>
          </p:cNvPr>
          <p:cNvSpPr/>
          <p:nvPr userDrawn="1"/>
        </p:nvSpPr>
        <p:spPr>
          <a:xfrm>
            <a:off x="0" y="2356"/>
            <a:ext cx="6644640" cy="6858000"/>
          </a:xfrm>
          <a:prstGeom prst="rect">
            <a:avLst/>
          </a:prstGeom>
          <a:solidFill>
            <a:srgbClr val="4A7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xmlns="" id="{7F472A38-2554-E14F-9854-7AB7025C97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976" y="2520475"/>
            <a:ext cx="550142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xmlns="" id="{CA8AF16A-8908-444D-B42F-FB176A3B18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976" y="3676405"/>
            <a:ext cx="5501423" cy="9292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sp>
        <p:nvSpPr>
          <p:cNvPr id="14" name="Picture Placeholder 27">
            <a:extLst>
              <a:ext uri="{FF2B5EF4-FFF2-40B4-BE49-F238E27FC236}">
                <a16:creationId xmlns:a16="http://schemas.microsoft.com/office/drawing/2014/main" xmlns="" id="{ABE430C1-DEDF-4140-BBE9-46CA0B9A8F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90616" y="136792"/>
            <a:ext cx="5259144" cy="6589128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A11675-877F-3841-8DEC-A6A5AF54F0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1525" y="832096"/>
            <a:ext cx="2237435" cy="122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48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Template 1">
    <p:bg>
      <p:bgPr>
        <a:solidFill>
          <a:srgbClr val="CF45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23B5D25-8C79-3144-A6CD-DBF779983A41}"/>
              </a:ext>
            </a:extLst>
          </p:cNvPr>
          <p:cNvSpPr/>
          <p:nvPr userDrawn="1"/>
        </p:nvSpPr>
        <p:spPr>
          <a:xfrm>
            <a:off x="182880" y="207883"/>
            <a:ext cx="11795760" cy="6442235"/>
          </a:xfrm>
          <a:prstGeom prst="rect">
            <a:avLst/>
          </a:prstGeom>
          <a:solidFill>
            <a:srgbClr val="1D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D95F595B-E25A-F748-9C82-6E717C9703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976" y="2520475"/>
            <a:ext cx="550142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xmlns="" id="{695501E9-2B09-084B-BFAF-24E4805266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976" y="3676405"/>
            <a:ext cx="5501423" cy="9292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24FC547-FC8D-6E49-BFD6-F6F6FDE6D303}"/>
              </a:ext>
            </a:extLst>
          </p:cNvPr>
          <p:cNvSpPr/>
          <p:nvPr userDrawn="1"/>
        </p:nvSpPr>
        <p:spPr>
          <a:xfrm>
            <a:off x="0" y="600431"/>
            <a:ext cx="2387600" cy="1341915"/>
          </a:xfrm>
          <a:prstGeom prst="rect">
            <a:avLst/>
          </a:prstGeom>
          <a:solidFill>
            <a:srgbClr val="4A7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A7288E-5E24-F141-844E-110DFFDB5A3D}"/>
              </a:ext>
            </a:extLst>
          </p:cNvPr>
          <p:cNvSpPr txBox="1"/>
          <p:nvPr userDrawn="1"/>
        </p:nvSpPr>
        <p:spPr>
          <a:xfrm>
            <a:off x="3738880" y="436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336C11D2-8721-5C42-AA99-DAE4C9BA50F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59549" y="212725"/>
            <a:ext cx="4938395" cy="6437393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565D472-AB03-BA46-897C-89F533E71C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363" y="802640"/>
            <a:ext cx="1648609" cy="90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11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section 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8695BDF-9B9B-DA44-BBEE-4A0964C73982}"/>
              </a:ext>
            </a:extLst>
          </p:cNvPr>
          <p:cNvSpPr/>
          <p:nvPr userDrawn="1"/>
        </p:nvSpPr>
        <p:spPr>
          <a:xfrm>
            <a:off x="198120" y="207883"/>
            <a:ext cx="11795760" cy="6442235"/>
          </a:xfrm>
          <a:prstGeom prst="rect">
            <a:avLst/>
          </a:prstGeom>
          <a:solidFill>
            <a:srgbClr val="1D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A0BB3E9-9DC9-7044-A34E-5CAEA32D1E73}"/>
              </a:ext>
            </a:extLst>
          </p:cNvPr>
          <p:cNvSpPr/>
          <p:nvPr userDrawn="1"/>
        </p:nvSpPr>
        <p:spPr>
          <a:xfrm>
            <a:off x="0" y="589280"/>
            <a:ext cx="2387600" cy="1341915"/>
          </a:xfrm>
          <a:prstGeom prst="rect">
            <a:avLst/>
          </a:prstGeom>
          <a:solidFill>
            <a:srgbClr val="4A7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06AF618-98A5-B248-9479-F04C40C1A8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59549" y="212725"/>
            <a:ext cx="4938395" cy="6437393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xmlns="" id="{97E83B55-77ED-F344-AD92-BA360CD7C4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976" y="2520475"/>
            <a:ext cx="550142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xmlns="" id="{8A49751C-98D2-0E45-8C49-25B57E9BB9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976" y="3676405"/>
            <a:ext cx="5501423" cy="9292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11F2298-C640-8E49-B1FA-10C9F6A18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363" y="802640"/>
            <a:ext cx="1648609" cy="90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387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Template 3 ">
    <p:bg>
      <p:bgPr>
        <a:solidFill>
          <a:srgbClr val="4A7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2396E60-EB66-DA41-9239-212B624156D9}"/>
              </a:ext>
            </a:extLst>
          </p:cNvPr>
          <p:cNvSpPr/>
          <p:nvPr userDrawn="1"/>
        </p:nvSpPr>
        <p:spPr>
          <a:xfrm>
            <a:off x="111760" y="0"/>
            <a:ext cx="12080240" cy="6858000"/>
          </a:xfrm>
          <a:prstGeom prst="rect">
            <a:avLst/>
          </a:prstGeom>
          <a:noFill/>
          <a:ln w="254000">
            <a:solidFill>
              <a:srgbClr val="1D2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xmlns="" id="{4E728449-0A63-8F43-9AE2-312830F11B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2629111"/>
            <a:ext cx="9631991" cy="6119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xmlns="" id="{D2DC89D3-BDCB-2E40-8B4D-00088A4699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277" y="3401334"/>
            <a:ext cx="9631991" cy="8296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FDF0A9-8E63-E446-869F-A3BFD85845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3307" y="264539"/>
            <a:ext cx="1144716" cy="62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1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81591"/>
            <a:ext cx="9631991" cy="10033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4A772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8789403-1FA8-8445-BE46-C83B5D13E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3307" y="264539"/>
            <a:ext cx="1144716" cy="628965"/>
          </a:xfrm>
          <a:prstGeom prst="rect">
            <a:avLst/>
          </a:prstGeom>
        </p:spPr>
      </p:pic>
      <p:sp>
        <p:nvSpPr>
          <p:cNvPr id="10" name="Text Placeholder 20">
            <a:extLst>
              <a:ext uri="{FF2B5EF4-FFF2-40B4-BE49-F238E27FC236}">
                <a16:creationId xmlns:a16="http://schemas.microsoft.com/office/drawing/2014/main" xmlns="" id="{979107BB-D1AF-574D-AD5B-9F151BFECB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1933087"/>
            <a:ext cx="9630669" cy="4033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6236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2">
    <p:bg>
      <p:bgPr>
        <a:solidFill>
          <a:srgbClr val="4A7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2396E60-EB66-DA41-9239-212B624156D9}"/>
              </a:ext>
            </a:extLst>
          </p:cNvPr>
          <p:cNvSpPr/>
          <p:nvPr userDrawn="1"/>
        </p:nvSpPr>
        <p:spPr>
          <a:xfrm>
            <a:off x="111760" y="0"/>
            <a:ext cx="12080240" cy="6858000"/>
          </a:xfrm>
          <a:prstGeom prst="rect">
            <a:avLst/>
          </a:prstGeom>
          <a:noFill/>
          <a:ln w="254000">
            <a:solidFill>
              <a:srgbClr val="1D2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xmlns="" id="{4E728449-0A63-8F43-9AE2-312830F11B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81591"/>
            <a:ext cx="9631991" cy="9612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E12357-0E28-6942-9208-EDF1B37456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3307" y="264539"/>
            <a:ext cx="1144716" cy="628964"/>
          </a:xfrm>
          <a:prstGeom prst="rect">
            <a:avLst/>
          </a:prstGeom>
        </p:spPr>
      </p:pic>
      <p:sp>
        <p:nvSpPr>
          <p:cNvPr id="6" name="Text Placeholder 20">
            <a:extLst>
              <a:ext uri="{FF2B5EF4-FFF2-40B4-BE49-F238E27FC236}">
                <a16:creationId xmlns:a16="http://schemas.microsoft.com/office/drawing/2014/main" xmlns="" id="{89499F4F-62C3-3E4B-99F3-CDD41022BC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1955409"/>
            <a:ext cx="9630669" cy="4010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949395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7444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93504"/>
            <a:ext cx="5473723" cy="8086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4A772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363AA81-BC0C-2643-8941-AC1846914B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8300" y="893504"/>
            <a:ext cx="4864100" cy="5072321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xmlns="" id="{B04B46C5-FCF7-D545-A259-DC88D120DD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1884975"/>
            <a:ext cx="5472972" cy="4081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9515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405" y="524528"/>
            <a:ext cx="5071875" cy="5612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4A772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568FD98D-4FCF-D542-A32A-2332EF29B22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05406" y="1288473"/>
            <a:ext cx="5293611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AC70CBE5-8079-FD40-A1AA-47326052950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192983" y="1288474"/>
            <a:ext cx="5293611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992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5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405" y="524528"/>
            <a:ext cx="5071875" cy="5612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4A772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568FD98D-4FCF-D542-A32A-2332EF29B22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05406" y="1288472"/>
            <a:ext cx="10738449" cy="5044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1226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Template 1">
    <p:bg>
      <p:bgPr>
        <a:solidFill>
          <a:srgbClr val="CF45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23B5D25-8C79-3144-A6CD-DBF779983A41}"/>
              </a:ext>
            </a:extLst>
          </p:cNvPr>
          <p:cNvSpPr/>
          <p:nvPr userDrawn="1"/>
        </p:nvSpPr>
        <p:spPr>
          <a:xfrm>
            <a:off x="182880" y="207883"/>
            <a:ext cx="11795760" cy="6442235"/>
          </a:xfrm>
          <a:prstGeom prst="rect">
            <a:avLst/>
          </a:prstGeom>
          <a:solidFill>
            <a:srgbClr val="1D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D95F595B-E25A-F748-9C82-6E717C9703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976" y="2520475"/>
            <a:ext cx="550142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xmlns="" id="{695501E9-2B09-084B-BFAF-24E4805266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976" y="3676405"/>
            <a:ext cx="5501423" cy="9292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24FC547-FC8D-6E49-BFD6-F6F6FDE6D303}"/>
              </a:ext>
            </a:extLst>
          </p:cNvPr>
          <p:cNvSpPr/>
          <p:nvPr userDrawn="1"/>
        </p:nvSpPr>
        <p:spPr>
          <a:xfrm>
            <a:off x="0" y="600431"/>
            <a:ext cx="2387600" cy="1341915"/>
          </a:xfrm>
          <a:prstGeom prst="rect">
            <a:avLst/>
          </a:prstGeom>
          <a:solidFill>
            <a:srgbClr val="CF4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A7288E-5E24-F141-844E-110DFFDB5A3D}"/>
              </a:ext>
            </a:extLst>
          </p:cNvPr>
          <p:cNvSpPr txBox="1"/>
          <p:nvPr userDrawn="1"/>
        </p:nvSpPr>
        <p:spPr>
          <a:xfrm>
            <a:off x="3738880" y="436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336C11D2-8721-5C42-AA99-DAE4C9BA50F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59549" y="212725"/>
            <a:ext cx="4938395" cy="6437393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441BB50-CF27-C444-A22A-C5AD62D8C3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363" y="657362"/>
            <a:ext cx="1682062" cy="118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63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81591"/>
            <a:ext cx="3248683" cy="1051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4A772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xmlns="" id="{2D4C7497-ED3E-5141-9116-A2D85A1C6687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267200" y="595745"/>
            <a:ext cx="7416800" cy="566218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xmlns="" id="{5AD75241-6FA8-6147-9A48-A9352D2D60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2105891"/>
            <a:ext cx="3247921" cy="3860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46995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81200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xmlns="" id="{953DB247-D9D9-1B47-93E1-D3B4CDD2FA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5520" y="5744095"/>
            <a:ext cx="11060961" cy="6292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xmlns="" id="{2D4C7497-ED3E-5141-9116-A2D85A1C6687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65519" y="526186"/>
            <a:ext cx="11060962" cy="50820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4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Templ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xmlns="" id="{953DB247-D9D9-1B47-93E1-D3B4CDD2FA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5520" y="545176"/>
            <a:ext cx="11060961" cy="5770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xmlns="" id="{233A4BF6-204D-9D47-BB87-05C3F7DD83CA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565150" y="1267691"/>
            <a:ext cx="11061700" cy="501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a table</a:t>
            </a:r>
          </a:p>
        </p:txBody>
      </p:sp>
    </p:spTree>
    <p:extLst>
      <p:ext uri="{BB962C8B-B14F-4D97-AF65-F5344CB8AC3E}">
        <p14:creationId xmlns:p14="http://schemas.microsoft.com/office/powerpoint/2010/main" val="101274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C01496C-D951-B04C-B387-F1C4786A3FC2}"/>
              </a:ext>
            </a:extLst>
          </p:cNvPr>
          <p:cNvSpPr/>
          <p:nvPr userDrawn="1"/>
        </p:nvSpPr>
        <p:spPr>
          <a:xfrm>
            <a:off x="6036128" y="0"/>
            <a:ext cx="6261464" cy="6858000"/>
          </a:xfrm>
          <a:prstGeom prst="rect">
            <a:avLst/>
          </a:prstGeom>
          <a:solidFill>
            <a:srgbClr val="1D25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B04FF543-A91D-2F46-B45D-750710F48F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588" y="670032"/>
            <a:ext cx="5046662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4A772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Header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7E1FDFA7-62D8-FB46-97EB-E3F86D985E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70320" y="299527"/>
            <a:ext cx="5613400" cy="6238755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xmlns="" id="{D4CC8424-86C5-024A-8B2B-3B6E80E14B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588" y="1448972"/>
            <a:ext cx="5046662" cy="48814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rgbClr val="1D2529"/>
                </a:solidFill>
              </a:defRPr>
            </a:lvl2pPr>
            <a:lvl3pPr>
              <a:defRPr>
                <a:solidFill>
                  <a:srgbClr val="1D2529"/>
                </a:solidFill>
              </a:defRPr>
            </a:lvl3pPr>
            <a:lvl4pPr>
              <a:defRPr>
                <a:solidFill>
                  <a:srgbClr val="1D2529"/>
                </a:solidFill>
              </a:defRPr>
            </a:lvl4pPr>
            <a:lvl5pPr>
              <a:defRPr>
                <a:solidFill>
                  <a:srgbClr val="1D2529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682847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plate 2">
    <p:bg>
      <p:bgPr>
        <a:solidFill>
          <a:srgbClr val="4A7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B3731D6-250A-E449-A07F-F7B0ACCECB93}"/>
              </a:ext>
            </a:extLst>
          </p:cNvPr>
          <p:cNvSpPr/>
          <p:nvPr userDrawn="1"/>
        </p:nvSpPr>
        <p:spPr>
          <a:xfrm>
            <a:off x="3788229" y="0"/>
            <a:ext cx="8403771" cy="6858000"/>
          </a:xfrm>
          <a:prstGeom prst="rect">
            <a:avLst/>
          </a:prstGeom>
          <a:solidFill>
            <a:srgbClr val="1D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xmlns="" id="{26A7BD46-2099-BE45-B4AE-68CF03560CB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9549" y="456835"/>
            <a:ext cx="8397892" cy="5867945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xmlns="" id="{90AAAE26-F29F-2D45-927D-D712F7DF7D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8600" y="2235200"/>
            <a:ext cx="2682240" cy="40895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7030852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plate 3">
    <p:bg>
      <p:bgPr>
        <a:solidFill>
          <a:srgbClr val="1D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2FA5A9E-D9B2-B047-9EC3-FED0ADD62439}"/>
              </a:ext>
            </a:extLst>
          </p:cNvPr>
          <p:cNvSpPr/>
          <p:nvPr userDrawn="1"/>
        </p:nvSpPr>
        <p:spPr>
          <a:xfrm>
            <a:off x="182880" y="207883"/>
            <a:ext cx="11795760" cy="6442235"/>
          </a:xfrm>
          <a:prstGeom prst="rect">
            <a:avLst/>
          </a:prstGeom>
          <a:solidFill>
            <a:srgbClr val="4A7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F13C157E-F837-CF43-B5BD-459ABEE067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2562" y="3438074"/>
            <a:ext cx="5253799" cy="3211894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5433CC95-3361-A24D-9EE7-E46C0AB08C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2563" y="207963"/>
            <a:ext cx="2620962" cy="3230562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xmlns="" id="{FEE7C8A4-FA9B-C741-87A4-6B337CC008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15400" y="207963"/>
            <a:ext cx="2620962" cy="3230562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xmlns="" id="{125E8491-2BE8-FE4E-A625-C6D785421F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9412" y="1351994"/>
            <a:ext cx="5488876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Header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xmlns="" id="{DF7F5CB8-31FE-CC47-BBAD-DF44176EA7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59412" y="2036618"/>
            <a:ext cx="5488876" cy="411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406263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pla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1B3536E-DC07-0542-B1F1-840A000A8F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2195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aplte 5 - Add 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E47ED26-B390-474B-B28E-85B569698534}"/>
              </a:ext>
            </a:extLst>
          </p:cNvPr>
          <p:cNvSpPr/>
          <p:nvPr userDrawn="1"/>
        </p:nvSpPr>
        <p:spPr>
          <a:xfrm>
            <a:off x="111760" y="0"/>
            <a:ext cx="12080240" cy="6858000"/>
          </a:xfrm>
          <a:prstGeom prst="rect">
            <a:avLst/>
          </a:prstGeom>
          <a:noFill/>
          <a:ln w="254000">
            <a:solidFill>
              <a:srgbClr val="1D2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8A0AFDB-1219-9E46-BB34-29D32F9AE690}"/>
              </a:ext>
            </a:extLst>
          </p:cNvPr>
          <p:cNvSpPr/>
          <p:nvPr userDrawn="1"/>
        </p:nvSpPr>
        <p:spPr>
          <a:xfrm>
            <a:off x="247136" y="1087395"/>
            <a:ext cx="4164226" cy="4683211"/>
          </a:xfrm>
          <a:prstGeom prst="rect">
            <a:avLst/>
          </a:prstGeom>
          <a:solidFill>
            <a:srgbClr val="4A7729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GB" b="1" dirty="0">
              <a:solidFill>
                <a:prstClr val="white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xmlns="" id="{B93100D8-A954-AB40-A114-2C97AA2CE1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277" y="1988249"/>
            <a:ext cx="3248683" cy="609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xmlns="" id="{A816BB81-A5E1-EE47-B9D9-379C3E6046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2704082"/>
            <a:ext cx="3247921" cy="2263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6959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rgbClr val="4A7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4240066-8033-E049-9170-6D6634F7CE4C}"/>
              </a:ext>
            </a:extLst>
          </p:cNvPr>
          <p:cNvSpPr/>
          <p:nvPr userDrawn="1"/>
        </p:nvSpPr>
        <p:spPr>
          <a:xfrm>
            <a:off x="152400" y="4476680"/>
            <a:ext cx="11887200" cy="2308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AD8C87B-6848-F445-95CC-3FA75CABDB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1D2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xmlns="" id="{D06015AE-7802-B440-A285-CDD8CAB233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3257" y="4877962"/>
            <a:ext cx="3325487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Fera</a:t>
            </a:r>
            <a:r>
              <a:rPr lang="en-US" dirty="0"/>
              <a:t> Science Ltd (</a:t>
            </a:r>
            <a:r>
              <a:rPr lang="en-US" dirty="0" err="1"/>
              <a:t>Fera</a:t>
            </a:r>
            <a:r>
              <a:rPr lang="en-US" dirty="0"/>
              <a:t>)</a:t>
            </a:r>
          </a:p>
          <a:p>
            <a:pPr lvl="0"/>
            <a:r>
              <a:rPr lang="en-US" dirty="0"/>
              <a:t>National Agri-Food Innovation Campus</a:t>
            </a:r>
          </a:p>
          <a:p>
            <a:pPr lvl="0"/>
            <a:r>
              <a:rPr lang="en-US" dirty="0"/>
              <a:t>Sand Hutton</a:t>
            </a:r>
          </a:p>
          <a:p>
            <a:pPr lvl="0"/>
            <a:r>
              <a:rPr lang="en-US" dirty="0"/>
              <a:t>York</a:t>
            </a:r>
          </a:p>
          <a:p>
            <a:pPr lvl="0"/>
            <a:r>
              <a:rPr lang="en-US" dirty="0"/>
              <a:t>Y041 1LZ</a:t>
            </a:r>
          </a:p>
          <a:p>
            <a:pPr lvl="0"/>
            <a:r>
              <a:rPr lang="en-US" dirty="0"/>
              <a:t>United Kingdom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xmlns="" id="{CDC6D9E4-2AE9-8D46-880A-68378252F8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31349" y="4877962"/>
            <a:ext cx="3325487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+44 (0)300 100 0321</a:t>
            </a:r>
          </a:p>
          <a:p>
            <a:pPr lvl="0"/>
            <a:r>
              <a:rPr lang="en-US" dirty="0" err="1"/>
              <a:t>info@fera.co.uk</a:t>
            </a:r>
            <a:endParaRPr lang="en-US" dirty="0"/>
          </a:p>
          <a:p>
            <a:pPr lvl="0"/>
            <a:r>
              <a:rPr lang="en-US" dirty="0" err="1"/>
              <a:t>www.fera.co.uk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2E49954E-99F1-054B-ACF3-E2D31C80C6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165" y="4878388"/>
            <a:ext cx="3325487" cy="1462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Enter Your Name and Contact Details…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09C28C5-C522-C849-BD19-C8D02BBBE2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8653" y="1302513"/>
            <a:ext cx="3661261" cy="203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99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section 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8695BDF-9B9B-DA44-BBEE-4A0964C73982}"/>
              </a:ext>
            </a:extLst>
          </p:cNvPr>
          <p:cNvSpPr/>
          <p:nvPr userDrawn="1"/>
        </p:nvSpPr>
        <p:spPr>
          <a:xfrm>
            <a:off x="198120" y="207883"/>
            <a:ext cx="11795760" cy="6442235"/>
          </a:xfrm>
          <a:prstGeom prst="rect">
            <a:avLst/>
          </a:prstGeom>
          <a:solidFill>
            <a:srgbClr val="1D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A0BB3E9-9DC9-7044-A34E-5CAEA32D1E73}"/>
              </a:ext>
            </a:extLst>
          </p:cNvPr>
          <p:cNvSpPr/>
          <p:nvPr userDrawn="1"/>
        </p:nvSpPr>
        <p:spPr>
          <a:xfrm>
            <a:off x="0" y="589280"/>
            <a:ext cx="2387600" cy="1341915"/>
          </a:xfrm>
          <a:prstGeom prst="rect">
            <a:avLst/>
          </a:prstGeom>
          <a:solidFill>
            <a:srgbClr val="CF4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06AF618-98A5-B248-9479-F04C40C1A8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59549" y="212725"/>
            <a:ext cx="4938395" cy="6437393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xmlns="" id="{97E83B55-77ED-F344-AD92-BA360CD7C4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976" y="2520475"/>
            <a:ext cx="550142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xmlns="" id="{8A49751C-98D2-0E45-8C49-25B57E9BB9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976" y="3676405"/>
            <a:ext cx="5501423" cy="9292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8F7986E-EBBE-DA49-8B21-BFF536EEBF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363" y="657362"/>
            <a:ext cx="1682062" cy="118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42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Template 3 ">
    <p:bg>
      <p:bgPr>
        <a:solidFill>
          <a:srgbClr val="CF45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2396E60-EB66-DA41-9239-212B624156D9}"/>
              </a:ext>
            </a:extLst>
          </p:cNvPr>
          <p:cNvSpPr/>
          <p:nvPr userDrawn="1"/>
        </p:nvSpPr>
        <p:spPr>
          <a:xfrm>
            <a:off x="111760" y="0"/>
            <a:ext cx="12080240" cy="6858000"/>
          </a:xfrm>
          <a:prstGeom prst="rect">
            <a:avLst/>
          </a:prstGeom>
          <a:noFill/>
          <a:ln w="254000">
            <a:solidFill>
              <a:srgbClr val="1D2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xmlns="" id="{4E728449-0A63-8F43-9AE2-312830F11B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2629111"/>
            <a:ext cx="9631991" cy="6119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xmlns="" id="{D2DC89D3-BDCB-2E40-8B4D-00088A4699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277" y="3401334"/>
            <a:ext cx="9631991" cy="8296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ADDDB6-1683-E147-878B-A77BBAC631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0091" y="191881"/>
            <a:ext cx="1164478" cy="82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71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81592"/>
            <a:ext cx="9631991" cy="10033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CF453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B5C264D-395C-E341-B558-32B541ED57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0322" y="189570"/>
            <a:ext cx="1166557" cy="824348"/>
          </a:xfrm>
          <a:prstGeom prst="rect">
            <a:avLst/>
          </a:prstGeom>
        </p:spPr>
      </p:pic>
      <p:sp>
        <p:nvSpPr>
          <p:cNvPr id="12" name="Text Placeholder 20">
            <a:extLst>
              <a:ext uri="{FF2B5EF4-FFF2-40B4-BE49-F238E27FC236}">
                <a16:creationId xmlns:a16="http://schemas.microsoft.com/office/drawing/2014/main" xmlns="" id="{5EBE0888-A004-3841-85FF-A3B4DA2510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1933087"/>
            <a:ext cx="9630669" cy="4033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6816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2">
    <p:bg>
      <p:bgPr>
        <a:solidFill>
          <a:srgbClr val="1D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2396E60-EB66-DA41-9239-212B624156D9}"/>
              </a:ext>
            </a:extLst>
          </p:cNvPr>
          <p:cNvSpPr/>
          <p:nvPr userDrawn="1"/>
        </p:nvSpPr>
        <p:spPr>
          <a:xfrm>
            <a:off x="111760" y="0"/>
            <a:ext cx="12080240" cy="6858000"/>
          </a:xfrm>
          <a:prstGeom prst="rect">
            <a:avLst/>
          </a:prstGeom>
          <a:noFill/>
          <a:ln w="254000">
            <a:solidFill>
              <a:srgbClr val="CF45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xmlns="" id="{4E728449-0A63-8F43-9AE2-312830F11B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81591"/>
            <a:ext cx="9631991" cy="9331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xmlns="" id="{3D1F4C63-76F7-D242-A0AD-38852FD45D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1955409"/>
            <a:ext cx="9630669" cy="4010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ABC186D-A7DF-F743-B7CC-7BA774D95B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9516" y="253915"/>
            <a:ext cx="1264261" cy="6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66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93504"/>
            <a:ext cx="5473723" cy="8368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CF453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363AA81-BC0C-2643-8941-AC1846914B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8300" y="893504"/>
            <a:ext cx="4864100" cy="5072321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xmlns="" id="{A61D788F-3407-5F4C-8C73-7B1BF8B2C6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1884975"/>
            <a:ext cx="5472972" cy="4081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6083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405" y="524528"/>
            <a:ext cx="5071875" cy="5612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CF453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568FD98D-4FCF-D542-A32A-2332EF29B2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406" y="1288473"/>
            <a:ext cx="5293611" cy="4876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AC70CBE5-8079-FD40-A1AA-47326052950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92983" y="1288474"/>
            <a:ext cx="5293611" cy="4876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0534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70FC487-CD36-C249-B0F2-3249525F3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FERA Corporate</a:t>
            </a:r>
          </a:p>
        </p:txBody>
      </p:sp>
    </p:spTree>
    <p:extLst>
      <p:ext uri="{BB962C8B-B14F-4D97-AF65-F5344CB8AC3E}">
        <p14:creationId xmlns:p14="http://schemas.microsoft.com/office/powerpoint/2010/main" val="4045662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1C4BDA8-5885-7D4A-8E35-90D86BDE5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Crop Health</a:t>
            </a:r>
          </a:p>
        </p:txBody>
      </p:sp>
    </p:spTree>
    <p:extLst>
      <p:ext uri="{BB962C8B-B14F-4D97-AF65-F5344CB8AC3E}">
        <p14:creationId xmlns:p14="http://schemas.microsoft.com/office/powerpoint/2010/main" val="388572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13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5" Type="http://schemas.openxmlformats.org/officeDocument/2006/relationships/image" Target="../media/image11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8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2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13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5" Type="http://schemas.openxmlformats.org/officeDocument/2006/relationships/image" Target="../media/image9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2DB938C-7F2E-4EB4-B20C-892D6D7486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6368" y="2189272"/>
            <a:ext cx="9631991" cy="1601914"/>
          </a:xfrm>
        </p:spPr>
        <p:txBody>
          <a:bodyPr>
            <a:normAutofit/>
          </a:bodyPr>
          <a:lstStyle/>
          <a:p>
            <a:r>
              <a:rPr lang="en-GB" dirty="0"/>
              <a:t>Regulated pests commonly intercepted with imported cut flowers</a:t>
            </a:r>
          </a:p>
        </p:txBody>
      </p:sp>
    </p:spTree>
    <p:extLst>
      <p:ext uri="{BB962C8B-B14F-4D97-AF65-F5344CB8AC3E}">
        <p14:creationId xmlns:p14="http://schemas.microsoft.com/office/powerpoint/2010/main" val="3712663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4680D-058C-440D-8BFD-2E40247B6B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Whiteflies</a:t>
            </a:r>
            <a:endParaRPr lang="en-GB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8A27BE-3E34-438E-8A6D-07B6B0893D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In particular, </a:t>
            </a:r>
            <a:r>
              <a:rPr lang="en-GB" i="1" dirty="0"/>
              <a:t>Bemisia tabaci</a:t>
            </a:r>
            <a:endParaRPr lang="en-GB" dirty="0"/>
          </a:p>
        </p:txBody>
      </p:sp>
      <p:pic>
        <p:nvPicPr>
          <p:cNvPr id="5" name="Picture Placeholder 10" descr="U:\Current work\Aleyrodidae\Pictures\Colour photographs\Bemisia tabaci\Bemtab adult j10589~05.jpg">
            <a:extLst>
              <a:ext uri="{FF2B5EF4-FFF2-40B4-BE49-F238E27FC236}">
                <a16:creationId xmlns:a16="http://schemas.microsoft.com/office/drawing/2014/main" xmlns="" id="{0D97E8D4-361E-4526-BF28-5488416BFAE1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9" r="24019"/>
          <a:stretch>
            <a:fillRect/>
          </a:stretch>
        </p:blipFill>
        <p:spPr bwMode="auto">
          <a:xfrm>
            <a:off x="6791325" y="136525"/>
            <a:ext cx="5257800" cy="658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509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8A34FD-8C72-4D3C-A2B2-83854EAAC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879697" y="2141515"/>
            <a:ext cx="4952840" cy="321701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758A38C-521F-4D3E-B539-796C02D926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BD4F19"/>
                </a:solidFill>
              </a:rPr>
              <a:t>Quarantine Listed Whiteflies</a:t>
            </a:r>
            <a:endParaRPr lang="en-GB" altLang="en-US" sz="2400" dirty="0">
              <a:solidFill>
                <a:srgbClr val="BD4F19"/>
              </a:solidFill>
            </a:endParaRPr>
          </a:p>
          <a:p>
            <a:endParaRPr lang="en-GB" dirty="0"/>
          </a:p>
        </p:txBody>
      </p:sp>
      <p:sp>
        <p:nvSpPr>
          <p:cNvPr id="5" name="Rectangle 2052">
            <a:extLst>
              <a:ext uri="{FF2B5EF4-FFF2-40B4-BE49-F238E27FC236}">
                <a16:creationId xmlns:a16="http://schemas.microsoft.com/office/drawing/2014/main" xmlns="" id="{AE7FD92A-5928-4749-B403-8AD49CD7B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628800"/>
            <a:ext cx="5762625" cy="37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GB" altLang="en-US" sz="2200" b="1" i="1" dirty="0">
                <a:solidFill>
                  <a:srgbClr val="000000"/>
                </a:solidFill>
                <a:latin typeface="Calibri" panose="020F0502020204030204"/>
              </a:rPr>
              <a:t>Bemisia tabaci</a:t>
            </a:r>
            <a:r>
              <a:rPr lang="en-GB" altLang="en-US" sz="2200" b="1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GB" altLang="en-US" sz="2200" dirty="0">
                <a:solidFill>
                  <a:srgbClr val="000000"/>
                </a:solidFill>
                <a:latin typeface="Calibri" panose="020F0502020204030204"/>
              </a:rPr>
              <a:t>– tobacco whitefly</a:t>
            </a:r>
            <a:endParaRPr lang="en-GB" altLang="en-US" sz="2200" i="1" dirty="0">
              <a:solidFill>
                <a:srgbClr val="000000"/>
              </a:solidFill>
              <a:latin typeface="Calibri" panose="020F0502020204030204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GB" altLang="en-US" sz="2200" i="1" dirty="0">
                <a:solidFill>
                  <a:srgbClr val="000000"/>
                </a:solidFill>
                <a:latin typeface="Calibri" panose="020F0502020204030204"/>
              </a:rPr>
              <a:t>	</a:t>
            </a:r>
            <a:r>
              <a:rPr lang="en-GB" altLang="en-US" sz="2200" dirty="0">
                <a:solidFill>
                  <a:srgbClr val="000000"/>
                </a:solidFill>
                <a:latin typeface="Calibri" panose="020F0502020204030204"/>
              </a:rPr>
              <a:t>Cosmopolitan; polyphagous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GB" altLang="en-US" sz="2200" b="1" i="1" dirty="0">
                <a:solidFill>
                  <a:srgbClr val="000000"/>
                </a:solidFill>
                <a:latin typeface="Calibri" panose="020F0502020204030204"/>
              </a:rPr>
              <a:t>Aleurocanthus spiniferus </a:t>
            </a:r>
            <a:r>
              <a:rPr lang="en-GB" altLang="en-US" sz="2200" i="1" dirty="0">
                <a:solidFill>
                  <a:srgbClr val="000000"/>
                </a:solidFill>
                <a:latin typeface="Calibri" panose="020F0502020204030204"/>
              </a:rPr>
              <a:t>– </a:t>
            </a:r>
            <a:r>
              <a:rPr lang="en-GB" altLang="en-US" sz="2200" dirty="0">
                <a:solidFill>
                  <a:srgbClr val="000000"/>
                </a:solidFill>
                <a:latin typeface="Calibri" panose="020F0502020204030204"/>
              </a:rPr>
              <a:t>orange spiny blackfly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GB" altLang="en-US" sz="2200" i="1" dirty="0">
                <a:solidFill>
                  <a:srgbClr val="000000"/>
                </a:solidFill>
                <a:latin typeface="Calibri" panose="020F0502020204030204"/>
              </a:rPr>
              <a:t>	</a:t>
            </a:r>
            <a:r>
              <a:rPr lang="en-GB" altLang="en-US" sz="2200" dirty="0">
                <a:solidFill>
                  <a:srgbClr val="000000"/>
                </a:solidFill>
                <a:latin typeface="Calibri" panose="020F0502020204030204"/>
              </a:rPr>
              <a:t>Italy, Croatia, Montenegro, Asia, Africa, Hawaii; polyphagous,</a:t>
            </a:r>
            <a:r>
              <a:rPr lang="en-GB" altLang="en-US" sz="2200" i="1" dirty="0">
                <a:solidFill>
                  <a:srgbClr val="000000"/>
                </a:solidFill>
                <a:latin typeface="Calibri" panose="020F0502020204030204"/>
              </a:rPr>
              <a:t> Citrus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GB" altLang="en-US" sz="2200" b="1" i="1" dirty="0">
                <a:solidFill>
                  <a:srgbClr val="000000"/>
                </a:solidFill>
                <a:latin typeface="Calibri" panose="020F0502020204030204"/>
              </a:rPr>
              <a:t>Aleurocanthus woglumi</a:t>
            </a:r>
            <a:r>
              <a:rPr lang="en-GB" altLang="en-US" sz="2200" b="1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GB" altLang="en-US" sz="2200" dirty="0">
                <a:solidFill>
                  <a:srgbClr val="000000"/>
                </a:solidFill>
                <a:latin typeface="Calibri" panose="020F0502020204030204"/>
              </a:rPr>
              <a:t>– citrus blackfly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GB" altLang="en-US" sz="2200" dirty="0">
                <a:solidFill>
                  <a:srgbClr val="000000"/>
                </a:solidFill>
                <a:latin typeface="Calibri" panose="020F0502020204030204"/>
              </a:rPr>
              <a:t>Pantropical; polyphagous,</a:t>
            </a:r>
            <a:r>
              <a:rPr lang="en-GB" altLang="en-US" sz="2200" i="1" dirty="0">
                <a:solidFill>
                  <a:srgbClr val="000000"/>
                </a:solidFill>
                <a:latin typeface="Calibri" panose="020F0502020204030204"/>
              </a:rPr>
              <a:t> Citrus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endParaRPr lang="en-GB" altLang="en-US" sz="2600" dirty="0">
              <a:solidFill>
                <a:srgbClr val="000000"/>
              </a:solidFill>
            </a:endParaRPr>
          </a:p>
        </p:txBody>
      </p:sp>
      <p:pic>
        <p:nvPicPr>
          <p:cNvPr id="6" name="Picture 2053" descr="j10587~02">
            <a:extLst>
              <a:ext uri="{FF2B5EF4-FFF2-40B4-BE49-F238E27FC236}">
                <a16:creationId xmlns:a16="http://schemas.microsoft.com/office/drawing/2014/main" xmlns="" id="{52E5FFFA-CF57-4A8C-A75D-505F1F7A1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7" t="20807" r="21829" b="9674"/>
          <a:stretch>
            <a:fillRect/>
          </a:stretch>
        </p:blipFill>
        <p:spPr bwMode="auto">
          <a:xfrm>
            <a:off x="6264518" y="1673277"/>
            <a:ext cx="2590800" cy="201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54" descr="U:\Current work\Aleyrodidae\Pictures\Colour photographs\Aleurocanthus woglumi\J12370~07.jpg">
            <a:extLst>
              <a:ext uri="{FF2B5EF4-FFF2-40B4-BE49-F238E27FC236}">
                <a16:creationId xmlns:a16="http://schemas.microsoft.com/office/drawing/2014/main" xmlns="" id="{B56FCDDA-2D1F-454C-948E-C44EE8054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t="13530" r="10811" b="10840"/>
          <a:stretch>
            <a:fillRect/>
          </a:stretch>
        </p:blipFill>
        <p:spPr bwMode="auto">
          <a:xfrm>
            <a:off x="6264518" y="4088035"/>
            <a:ext cx="2590800" cy="173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4E400CF-2C50-4DBE-9249-0D7DD399BB7A}"/>
              </a:ext>
            </a:extLst>
          </p:cNvPr>
          <p:cNvSpPr txBox="1"/>
          <p:nvPr/>
        </p:nvSpPr>
        <p:spPr>
          <a:xfrm>
            <a:off x="6830127" y="3729942"/>
            <a:ext cx="2810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rgbClr val="000000"/>
                </a:solidFill>
              </a:rPr>
              <a:t>Bemisia tabaci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FE50155-5C65-4BE0-AEBF-C7EA1413FB7D}"/>
              </a:ext>
            </a:extLst>
          </p:cNvPr>
          <p:cNvSpPr txBox="1"/>
          <p:nvPr/>
        </p:nvSpPr>
        <p:spPr>
          <a:xfrm>
            <a:off x="6963477" y="5863542"/>
            <a:ext cx="2810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rgbClr val="000000"/>
                </a:solidFill>
              </a:rPr>
              <a:t>Aleurocanthus </a:t>
            </a:r>
            <a:r>
              <a:rPr lang="en-GB" sz="1400" dirty="0">
                <a:solidFill>
                  <a:srgbClr val="000000"/>
                </a:solidFill>
              </a:rPr>
              <a:t>sp.</a:t>
            </a:r>
            <a:endParaRPr lang="en-GB" sz="1400" i="1" dirty="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2641763-CF3F-494A-8D36-AE6E4D75ED57}"/>
              </a:ext>
            </a:extLst>
          </p:cNvPr>
          <p:cNvSpPr txBox="1"/>
          <p:nvPr/>
        </p:nvSpPr>
        <p:spPr>
          <a:xfrm>
            <a:off x="9668577" y="6225492"/>
            <a:ext cx="2810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rgbClr val="000000"/>
                </a:solidFill>
              </a:rPr>
              <a:t>Bemisia tabaci</a:t>
            </a:r>
          </a:p>
        </p:txBody>
      </p:sp>
      <p:pic>
        <p:nvPicPr>
          <p:cNvPr id="3" name="slide 7">
            <a:hlinkClick r:id="" action="ppaction://media"/>
            <a:extLst>
              <a:ext uri="{FF2B5EF4-FFF2-40B4-BE49-F238E27FC236}">
                <a16:creationId xmlns:a16="http://schemas.microsoft.com/office/drawing/2014/main" xmlns="" id="{BF2B015A-5708-4A30-A3A0-044EAEDDA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5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513">
        <p:fade/>
      </p:transition>
    </mc:Choice>
    <mc:Fallback xmlns="">
      <p:transition spd="med" advTm="405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3"/>
        <p14:stopEvt time="39167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51F6FDA2-F3B7-478B-8FA2-EAE038F17A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altLang="en-US" dirty="0">
                <a:cs typeface="Arial" pitchFamily="34" charset="0"/>
              </a:rPr>
              <a:t>Whitefly detection – Plant Damage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8709E4-3FD5-4C1D-B05F-7FC2AED78A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039" y="1933087"/>
            <a:ext cx="3052024" cy="4033183"/>
          </a:xfrm>
        </p:spPr>
        <p:txBody>
          <a:bodyPr>
            <a:normAutofit/>
          </a:bodyPr>
          <a:lstStyle/>
          <a:p>
            <a:r>
              <a:rPr lang="en-GB" sz="2200" dirty="0">
                <a:latin typeface="+mn-lt"/>
              </a:rPr>
              <a:t>Symptoms caused by whitefly are very similar to other sap-feeding insects, such as aphids, psyllids and scale insects</a:t>
            </a:r>
          </a:p>
          <a:p>
            <a:endParaRPr lang="en-GB" sz="2200" dirty="0">
              <a:latin typeface="+mn-lt"/>
            </a:endParaRPr>
          </a:p>
          <a:p>
            <a:r>
              <a:rPr lang="en-GB" sz="2200" dirty="0">
                <a:latin typeface="+mn-lt"/>
              </a:rPr>
              <a:t>White colonies are frequently attended by ants which feed on egested honeydew</a:t>
            </a:r>
          </a:p>
        </p:txBody>
      </p:sp>
      <p:pic>
        <p:nvPicPr>
          <p:cNvPr id="4" name="Picture 18" descr="U:\Current work\Aleyrodidae\Pictures\Colour photographs\Bemisia afer\j9828~19.jpg">
            <a:extLst>
              <a:ext uri="{FF2B5EF4-FFF2-40B4-BE49-F238E27FC236}">
                <a16:creationId xmlns:a16="http://schemas.microsoft.com/office/drawing/2014/main" xmlns="" id="{33800B40-D3AA-494B-A269-54AEC65D8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9"/>
          <a:stretch/>
        </p:blipFill>
        <p:spPr bwMode="auto">
          <a:xfrm>
            <a:off x="4611688" y="1717676"/>
            <a:ext cx="33528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1782F10B-1EF8-4969-A734-50DD6166B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687" y="3877816"/>
            <a:ext cx="320039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GB" sz="1600" kern="0" dirty="0">
                <a:solidFill>
                  <a:srgbClr val="000000"/>
                </a:solidFill>
              </a:rPr>
              <a:t>Chlorosis on upper surface of  leaf</a:t>
            </a:r>
          </a:p>
        </p:txBody>
      </p:sp>
      <p:pic>
        <p:nvPicPr>
          <p:cNvPr id="6" name="Picture 19" descr="U:\Current work\Aleyrodidae\Pictures\Colour photographs\Bemisia afer\j9828~14.jpg">
            <a:extLst>
              <a:ext uri="{FF2B5EF4-FFF2-40B4-BE49-F238E27FC236}">
                <a16:creationId xmlns:a16="http://schemas.microsoft.com/office/drawing/2014/main" xmlns="" id="{95FBA71E-2D3E-46DF-B245-9B7C1DCD8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1717675"/>
            <a:ext cx="327660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xmlns="" id="{892DCFFA-015C-448E-894B-BDA9E2122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7325" y="3878263"/>
            <a:ext cx="1660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altLang="en-US" sz="1600" dirty="0">
                <a:solidFill>
                  <a:srgbClr val="000000"/>
                </a:solidFill>
              </a:rPr>
              <a:t>Distortion</a:t>
            </a:r>
          </a:p>
        </p:txBody>
      </p:sp>
      <p:pic>
        <p:nvPicPr>
          <p:cNvPr id="8" name="Picture 20" descr="U:\Current work\Hungary\Coccoidea\Illustrations\Symptoms\J12238~03.jpg">
            <a:extLst>
              <a:ext uri="{FF2B5EF4-FFF2-40B4-BE49-F238E27FC236}">
                <a16:creationId xmlns:a16="http://schemas.microsoft.com/office/drawing/2014/main" xmlns="" id="{E032A41B-0A0B-42B7-9C6D-CF123461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4237856"/>
            <a:ext cx="32004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1">
            <a:extLst>
              <a:ext uri="{FF2B5EF4-FFF2-40B4-BE49-F238E27FC236}">
                <a16:creationId xmlns:a16="http://schemas.microsoft.com/office/drawing/2014/main" xmlns="" id="{51F7C917-7531-46B4-B0E5-F7338DDF5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175" y="6372274"/>
            <a:ext cx="3516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GB" altLang="en-US" sz="1600" dirty="0">
                <a:solidFill>
                  <a:srgbClr val="000000"/>
                </a:solidFill>
              </a:rPr>
              <a:t>Black mould growing on honey dew</a:t>
            </a:r>
          </a:p>
        </p:txBody>
      </p:sp>
      <p:pic>
        <p:nvPicPr>
          <p:cNvPr id="10" name="Picture 22" descr="U:\Current work\Aleyrodidae\Pictures\Colour photographs\Aleurothrixus floccosus\J11168~05.jpg">
            <a:extLst>
              <a:ext uri="{FF2B5EF4-FFF2-40B4-BE49-F238E27FC236}">
                <a16:creationId xmlns:a16="http://schemas.microsoft.com/office/drawing/2014/main" xmlns="" id="{C8FC782A-EA08-42C8-8814-B1E524050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4237856"/>
            <a:ext cx="3276600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3">
            <a:extLst>
              <a:ext uri="{FF2B5EF4-FFF2-40B4-BE49-F238E27FC236}">
                <a16:creationId xmlns:a16="http://schemas.microsoft.com/office/drawing/2014/main" xmlns="" id="{586DAF3B-B9EA-4163-A415-AF92AAD8A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2863" y="636004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GB" altLang="en-US" sz="1600" dirty="0">
                <a:solidFill>
                  <a:srgbClr val="000000"/>
                </a:solidFill>
              </a:rPr>
              <a:t>Waxy deposits</a:t>
            </a:r>
          </a:p>
        </p:txBody>
      </p:sp>
      <p:pic>
        <p:nvPicPr>
          <p:cNvPr id="12" name="slide 8">
            <a:hlinkClick r:id="" action="ppaction://media"/>
            <a:extLst>
              <a:ext uri="{FF2B5EF4-FFF2-40B4-BE49-F238E27FC236}">
                <a16:creationId xmlns:a16="http://schemas.microsoft.com/office/drawing/2014/main" xmlns="" id="{06DFFA7D-AE3C-4730-9842-C78E53ADE1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6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2289">
        <p:fade/>
      </p:transition>
    </mc:Choice>
    <mc:Fallback xmlns="">
      <p:transition spd="med" advTm="922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12"/>
        <p14:stopEvt time="91981" objId="1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7418FE7A-6234-4F3E-A388-84432E19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altLang="en-US" dirty="0">
                <a:cs typeface="Arial" charset="0"/>
              </a:rPr>
              <a:t>Whitefly detection – Pupae</a:t>
            </a:r>
            <a:endParaRPr lang="en-GB" dirty="0"/>
          </a:p>
        </p:txBody>
      </p:sp>
      <p:pic>
        <p:nvPicPr>
          <p:cNvPr id="4" name="Picture 16" descr="U:\Current work\Aleyrodidae\Pictures\Colour photographs\Trialeurodes ricini\j10769~12.jpg">
            <a:extLst>
              <a:ext uri="{FF2B5EF4-FFF2-40B4-BE49-F238E27FC236}">
                <a16:creationId xmlns:a16="http://schemas.microsoft.com/office/drawing/2014/main" xmlns="" id="{53B584D3-DC1A-4B64-8719-CDD056D7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7"/>
          <a:stretch>
            <a:fillRect/>
          </a:stretch>
        </p:blipFill>
        <p:spPr bwMode="auto">
          <a:xfrm>
            <a:off x="1758156" y="1632111"/>
            <a:ext cx="3048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U:\Current work\Aleyrodidae\Pictures\Colour photographs\Aleurodicus dispersus\j9832~4.jpg">
            <a:extLst>
              <a:ext uri="{FF2B5EF4-FFF2-40B4-BE49-F238E27FC236}">
                <a16:creationId xmlns:a16="http://schemas.microsoft.com/office/drawing/2014/main" xmlns="" id="{6EF63D2D-B2A2-4A65-97C4-E778706CF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t="23015" r="31000" b="30988"/>
          <a:stretch>
            <a:fillRect/>
          </a:stretch>
        </p:blipFill>
        <p:spPr bwMode="auto">
          <a:xfrm>
            <a:off x="4948238" y="1647825"/>
            <a:ext cx="28194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U:\Current work\Aleyrodidae\Pictures\Colour photographs\Aleurotuba\J11397~06.jpg">
            <a:extLst>
              <a:ext uri="{FF2B5EF4-FFF2-40B4-BE49-F238E27FC236}">
                <a16:creationId xmlns:a16="http://schemas.microsoft.com/office/drawing/2014/main" xmlns="" id="{A051CDCA-3A93-4439-8070-7652BE655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9" t="22990" r="25000" b="28006"/>
          <a:stretch>
            <a:fillRect/>
          </a:stretch>
        </p:blipFill>
        <p:spPr bwMode="auto">
          <a:xfrm>
            <a:off x="1851025" y="3952106"/>
            <a:ext cx="2952750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U:\Current work\Aleyrodidae\Pictures\Colour photographs\Aleurocanthus\j9637~05.jpg">
            <a:extLst>
              <a:ext uri="{FF2B5EF4-FFF2-40B4-BE49-F238E27FC236}">
                <a16:creationId xmlns:a16="http://schemas.microsoft.com/office/drawing/2014/main" xmlns="" id="{E1890CAB-3E87-4372-9E56-DC68B518F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9" t="11998" r="19000" b="27977"/>
          <a:stretch>
            <a:fillRect/>
          </a:stretch>
        </p:blipFill>
        <p:spPr bwMode="auto">
          <a:xfrm>
            <a:off x="7827963" y="1647825"/>
            <a:ext cx="2819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D698DDD5-7AB0-4B16-98C9-A98D5A375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6872" y="3556719"/>
            <a:ext cx="4078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GB" sz="1600" kern="0" dirty="0">
                <a:solidFill>
                  <a:srgbClr val="000000"/>
                </a:solidFill>
              </a:rPr>
              <a:t>Heavy infestation, all immature stages present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xmlns="" id="{6652A455-4850-4180-B605-404C6C246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73" y="3520058"/>
            <a:ext cx="1660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r>
              <a:rPr lang="en-GB" altLang="en-US" sz="1600" dirty="0">
                <a:solidFill>
                  <a:srgbClr val="000000"/>
                </a:solidFill>
              </a:rPr>
              <a:t>Waxy pupa</a:t>
            </a: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xmlns="" id="{0790FED6-E325-4B74-9BDB-A6D9FA356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4225" y="3520058"/>
            <a:ext cx="1660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r>
              <a:rPr lang="en-GB" altLang="en-US" sz="1600" dirty="0">
                <a:solidFill>
                  <a:srgbClr val="000000"/>
                </a:solidFill>
              </a:rPr>
              <a:t>Spiky pupa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xmlns="" id="{0CD7C809-CAAE-4470-AA02-1785FB3D2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3274" y="5896322"/>
            <a:ext cx="11977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GB" altLang="en-US" sz="1600" dirty="0">
                <a:solidFill>
                  <a:srgbClr val="000000"/>
                </a:solidFill>
              </a:rPr>
              <a:t>Black pupa</a:t>
            </a: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xmlns="" id="{FCF28A82-FDBF-4CAF-829B-A4792FD6C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2699" y="5968330"/>
            <a:ext cx="2163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GB" altLang="en-US" sz="1600" dirty="0">
                <a:solidFill>
                  <a:srgbClr val="000000"/>
                </a:solidFill>
              </a:rPr>
              <a:t>Iridescent blue wax</a:t>
            </a:r>
          </a:p>
        </p:txBody>
      </p:sp>
      <p:sp>
        <p:nvSpPr>
          <p:cNvPr id="13" name="Rectangle 23">
            <a:extLst>
              <a:ext uri="{FF2B5EF4-FFF2-40B4-BE49-F238E27FC236}">
                <a16:creationId xmlns:a16="http://schemas.microsoft.com/office/drawing/2014/main" xmlns="" id="{3B61CDD1-E6AA-453C-8FD8-C106FB901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9763" y="596833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GB" altLang="en-US" sz="1600" dirty="0">
                <a:solidFill>
                  <a:srgbClr val="000000"/>
                </a:solidFill>
              </a:rPr>
              <a:t>Patterned pupa</a:t>
            </a:r>
          </a:p>
        </p:txBody>
      </p:sp>
      <p:pic>
        <p:nvPicPr>
          <p:cNvPr id="14" name="Picture 15">
            <a:extLst>
              <a:ext uri="{FF2B5EF4-FFF2-40B4-BE49-F238E27FC236}">
                <a16:creationId xmlns:a16="http://schemas.microsoft.com/office/drawing/2014/main" xmlns="" id="{4943E9A6-55F3-47E4-A7B8-982CE1243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8"/>
          <a:stretch>
            <a:fillRect/>
          </a:stretch>
        </p:blipFill>
        <p:spPr bwMode="auto">
          <a:xfrm>
            <a:off x="4948238" y="3952106"/>
            <a:ext cx="2808287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xmlns="" id="{5D6CC942-22D2-4E06-B326-470300822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t="18095" r="19556" b="12587"/>
          <a:stretch>
            <a:fillRect/>
          </a:stretch>
        </p:blipFill>
        <p:spPr bwMode="auto">
          <a:xfrm>
            <a:off x="7923213" y="3952106"/>
            <a:ext cx="2713037" cy="1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de 9">
            <a:hlinkClick r:id="" action="ppaction://media"/>
            <a:extLst>
              <a:ext uri="{FF2B5EF4-FFF2-40B4-BE49-F238E27FC236}">
                <a16:creationId xmlns:a16="http://schemas.microsoft.com/office/drawing/2014/main" xmlns="" id="{F62B4C7F-EEFA-417B-A1DB-CD448655C9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3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012">
        <p:fade/>
      </p:transition>
    </mc:Choice>
    <mc:Fallback xmlns="">
      <p:transition spd="med" advTm="680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  <p14:stopEvt time="66500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9F9A3B9E-501B-438A-B120-33A205F32B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altLang="en-US" i="1" dirty="0"/>
              <a:t>Bemisia tabaci </a:t>
            </a:r>
            <a:r>
              <a:rPr lang="en-GB" altLang="en-US" dirty="0"/>
              <a:t>– Tobacco whitefly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491F69-1275-47D8-BFE5-B5B039D1108C}"/>
              </a:ext>
            </a:extLst>
          </p:cNvPr>
          <p:cNvSpPr txBox="1">
            <a:spLocks/>
          </p:cNvSpPr>
          <p:nvPr/>
        </p:nvSpPr>
        <p:spPr>
          <a:xfrm>
            <a:off x="611187" y="1773238"/>
            <a:ext cx="4960937" cy="411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defRPr/>
            </a:pPr>
            <a:r>
              <a:rPr lang="en-GB" sz="2200" dirty="0">
                <a:solidFill>
                  <a:srgbClr val="000000"/>
                </a:solidFill>
              </a:rPr>
              <a:t>REGULATED</a:t>
            </a:r>
          </a:p>
          <a:p>
            <a:pPr marL="457200" indent="-457200">
              <a:defRPr/>
            </a:pPr>
            <a:r>
              <a:rPr lang="en-GB" sz="2200" dirty="0">
                <a:solidFill>
                  <a:srgbClr val="000000"/>
                </a:solidFill>
              </a:rPr>
              <a:t>Species Complex (36+ spp.)</a:t>
            </a:r>
          </a:p>
          <a:p>
            <a:pPr marL="457200" indent="-457200">
              <a:defRPr/>
            </a:pPr>
            <a:r>
              <a:rPr lang="en-GB" sz="2200" dirty="0">
                <a:solidFill>
                  <a:srgbClr val="000000"/>
                </a:solidFill>
              </a:rPr>
              <a:t>Major non-indigenous plant pest</a:t>
            </a:r>
          </a:p>
          <a:p>
            <a:pPr marL="457200" indent="-457200">
              <a:defRPr/>
            </a:pPr>
            <a:r>
              <a:rPr lang="en-GB" sz="2200" dirty="0">
                <a:solidFill>
                  <a:srgbClr val="000000"/>
                </a:solidFill>
              </a:rPr>
              <a:t>Vector of 111+ plant viruses</a:t>
            </a:r>
          </a:p>
          <a:p>
            <a:pPr marL="457200" indent="-457200">
              <a:defRPr/>
            </a:pPr>
            <a:r>
              <a:rPr lang="en-GB" sz="2200" dirty="0">
                <a:solidFill>
                  <a:srgbClr val="000000"/>
                </a:solidFill>
              </a:rPr>
              <a:t>Polyphagous (800+ plant spp.)</a:t>
            </a:r>
          </a:p>
          <a:p>
            <a:pPr marL="457200" indent="-457200">
              <a:defRPr/>
            </a:pPr>
            <a:r>
              <a:rPr lang="en-GB" sz="2200" dirty="0">
                <a:solidFill>
                  <a:srgbClr val="000000"/>
                </a:solidFill>
              </a:rPr>
              <a:t>Cosmopolitan</a:t>
            </a:r>
          </a:p>
          <a:p>
            <a:pPr marL="457200" indent="-457200">
              <a:defRPr/>
            </a:pPr>
            <a:r>
              <a:rPr lang="en-GB" sz="2200" dirty="0">
                <a:solidFill>
                  <a:srgbClr val="000000"/>
                </a:solidFill>
              </a:rPr>
              <a:t>Commonly transported in trade</a:t>
            </a:r>
          </a:p>
          <a:p>
            <a:pPr marL="457200" indent="-457200">
              <a:defRPr/>
            </a:pPr>
            <a:r>
              <a:rPr lang="en-GB" sz="2200" dirty="0">
                <a:solidFill>
                  <a:srgbClr val="000000"/>
                </a:solidFill>
              </a:rPr>
              <a:t>Between a quarter and a half of all Fera identifications are </a:t>
            </a:r>
            <a:r>
              <a:rPr lang="en-GB" sz="2200" i="1" dirty="0">
                <a:solidFill>
                  <a:srgbClr val="000000"/>
                </a:solidFill>
              </a:rPr>
              <a:t>Bemisia tabaci</a:t>
            </a:r>
          </a:p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5" name="Picture 3" descr="U:\Current work\Aleyrodidae\Pictures\Colour photographs\Bemisia tabaci\Bemtab adult j10589~05.jpg">
            <a:extLst>
              <a:ext uri="{FF2B5EF4-FFF2-40B4-BE49-F238E27FC236}">
                <a16:creationId xmlns:a16="http://schemas.microsoft.com/office/drawing/2014/main" xmlns="" id="{D30CBBD2-4CB9-45C5-AF86-8D7F3833C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0" t="992" r="999" b="16986"/>
          <a:stretch>
            <a:fillRect/>
          </a:stretch>
        </p:blipFill>
        <p:spPr bwMode="auto">
          <a:xfrm>
            <a:off x="8405812" y="1381001"/>
            <a:ext cx="3400426" cy="215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j10587~02">
            <a:extLst>
              <a:ext uri="{FF2B5EF4-FFF2-40B4-BE49-F238E27FC236}">
                <a16:creationId xmlns:a16="http://schemas.microsoft.com/office/drawing/2014/main" xmlns="" id="{361DBC66-B10A-41F4-A7A0-8FBD1748F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7" t="20807" r="21829" b="9674"/>
          <a:stretch>
            <a:fillRect/>
          </a:stretch>
        </p:blipFill>
        <p:spPr bwMode="auto">
          <a:xfrm>
            <a:off x="5905500" y="2754147"/>
            <a:ext cx="3028951" cy="228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T21">
            <a:extLst>
              <a:ext uri="{FF2B5EF4-FFF2-40B4-BE49-F238E27FC236}">
                <a16:creationId xmlns:a16="http://schemas.microsoft.com/office/drawing/2014/main" xmlns="" id="{0CD3993F-E876-4A5F-B8D8-6BDEBFA6F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3"/>
          <a:stretch/>
        </p:blipFill>
        <p:spPr bwMode="auto">
          <a:xfrm>
            <a:off x="8491538" y="4462693"/>
            <a:ext cx="3314700" cy="223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de 12">
            <a:hlinkClick r:id="" action="ppaction://media"/>
            <a:extLst>
              <a:ext uri="{FF2B5EF4-FFF2-40B4-BE49-F238E27FC236}">
                <a16:creationId xmlns:a16="http://schemas.microsoft.com/office/drawing/2014/main" xmlns="" id="{E6DCB263-C6F2-4F58-8CB2-9A481F1C7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1606">
        <p:fade/>
      </p:transition>
    </mc:Choice>
    <mc:Fallback xmlns="">
      <p:transition spd="med" advTm="1516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  <p14:stopEvt time="150898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42C80BDA-F1C8-47DB-A960-B40DE175C9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277" y="881592"/>
            <a:ext cx="9979048" cy="1003382"/>
          </a:xfrm>
        </p:spPr>
        <p:txBody>
          <a:bodyPr>
            <a:normAutofit/>
          </a:bodyPr>
          <a:lstStyle/>
          <a:p>
            <a:r>
              <a:rPr lang="en-GB" altLang="en-US" i="1" dirty="0"/>
              <a:t>Bemisia tabaci </a:t>
            </a:r>
            <a:r>
              <a:rPr lang="en-GB" altLang="en-US" dirty="0"/>
              <a:t>cf.</a:t>
            </a:r>
            <a:r>
              <a:rPr lang="en-GB" altLang="en-US" i="1" dirty="0"/>
              <a:t> Trialeurodes vaporariorum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0F860A-9561-43C0-AD79-477CA504401F}"/>
              </a:ext>
            </a:extLst>
          </p:cNvPr>
          <p:cNvSpPr txBox="1">
            <a:spLocks/>
          </p:cNvSpPr>
          <p:nvPr/>
        </p:nvSpPr>
        <p:spPr>
          <a:xfrm>
            <a:off x="611188" y="1773238"/>
            <a:ext cx="3503612" cy="411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ct val="20000"/>
              </a:spcAft>
              <a:buSzPct val="75000"/>
              <a:buFont typeface="Arial" panose="020B0604020202020204" pitchFamily="34" charset="0"/>
              <a:buNone/>
            </a:pPr>
            <a:r>
              <a:rPr lang="en-GB" altLang="en-US" sz="2400" b="1" dirty="0">
                <a:solidFill>
                  <a:srgbClr val="000000"/>
                </a:solidFill>
              </a:rPr>
              <a:t>Eggs – key characters</a:t>
            </a:r>
          </a:p>
          <a:p>
            <a:pPr marL="457200" lvl="1" indent="0">
              <a:spcAft>
                <a:spcPct val="20000"/>
              </a:spcAft>
              <a:buSzPct val="75000"/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rgbClr val="000000"/>
                </a:solidFill>
              </a:rPr>
              <a:t>Oviposition Pattern</a:t>
            </a:r>
          </a:p>
          <a:p>
            <a:pPr marL="457200" lvl="1" indent="0">
              <a:spcAft>
                <a:spcPct val="20000"/>
              </a:spcAft>
              <a:buSzPct val="75000"/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rgbClr val="000000"/>
                </a:solidFill>
              </a:rPr>
              <a:t>Colour of mature eggs</a:t>
            </a:r>
          </a:p>
          <a:p>
            <a:pPr marL="457200" lvl="1" indent="0">
              <a:spcAft>
                <a:spcPct val="20000"/>
              </a:spcAft>
              <a:buSzPct val="75000"/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rgbClr val="000000"/>
                </a:solidFill>
              </a:rPr>
              <a:t>Do they remain erect or collapse after hatching</a:t>
            </a:r>
          </a:p>
          <a:p>
            <a:endParaRPr lang="en-GB" altLang="en-US" b="1" dirty="0">
              <a:solidFill>
                <a:srgbClr val="000000"/>
              </a:solidFill>
            </a:endParaRPr>
          </a:p>
        </p:txBody>
      </p:sp>
      <p:pic>
        <p:nvPicPr>
          <p:cNvPr id="5" name="Picture 16" descr="U:\Current work\Aleyrodidae\Pictures\Colour photographs\Bemisia tabaci\J12581~09.jpg">
            <a:extLst>
              <a:ext uri="{FF2B5EF4-FFF2-40B4-BE49-F238E27FC236}">
                <a16:creationId xmlns:a16="http://schemas.microsoft.com/office/drawing/2014/main" xmlns="" id="{45875D38-11EF-4DFA-A64D-403706784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33014" r="33000" b="23991"/>
          <a:stretch>
            <a:fillRect/>
          </a:stretch>
        </p:blipFill>
        <p:spPr bwMode="auto">
          <a:xfrm>
            <a:off x="5183882" y="1798637"/>
            <a:ext cx="2514600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U:\Current work\Aleyrodidae\Pictures\Colour photographs\Trialeurodes vaporariorum\J11175~06 TV egg.jpg">
            <a:extLst>
              <a:ext uri="{FF2B5EF4-FFF2-40B4-BE49-F238E27FC236}">
                <a16:creationId xmlns:a16="http://schemas.microsoft.com/office/drawing/2014/main" xmlns="" id="{F650C126-2CBD-4815-A74D-DBD2534E5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411" y="3641725"/>
            <a:ext cx="25146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U:\Current work\Aleyrodidae\Pictures\Colour photographs\Bemisia afer\j10007~09.jpg">
            <a:extLst>
              <a:ext uri="{FF2B5EF4-FFF2-40B4-BE49-F238E27FC236}">
                <a16:creationId xmlns:a16="http://schemas.microsoft.com/office/drawing/2014/main" xmlns="" id="{FB928769-8F6C-4BD1-8ED6-9BE7A1C16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39999" r="39999" b="26984"/>
          <a:stretch>
            <a:fillRect/>
          </a:stretch>
        </p:blipFill>
        <p:spPr bwMode="auto">
          <a:xfrm>
            <a:off x="5183882" y="3622675"/>
            <a:ext cx="25146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U:\Current work\Aleyrodidae\Pictures\Colour photographs\Trialeurodes vaporariorum\J11253~20.jpg">
            <a:extLst>
              <a:ext uri="{FF2B5EF4-FFF2-40B4-BE49-F238E27FC236}">
                <a16:creationId xmlns:a16="http://schemas.microsoft.com/office/drawing/2014/main" xmlns="" id="{080F47C2-9D1F-43FF-967F-BC30BC777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8304"/>
          <a:stretch>
            <a:fillRect/>
          </a:stretch>
        </p:blipFill>
        <p:spPr bwMode="auto">
          <a:xfrm>
            <a:off x="8180411" y="1775618"/>
            <a:ext cx="25146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xmlns="" id="{51F7C1F2-A76E-4004-A129-30F5E24E4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3432" y="5438487"/>
            <a:ext cx="23050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altLang="en-US" sz="1600" i="1" dirty="0">
                <a:solidFill>
                  <a:srgbClr val="000000"/>
                </a:solidFill>
              </a:rPr>
              <a:t>Bemisia tabaci</a:t>
            </a:r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xmlns="" id="{E9351454-36D7-4663-8E3A-4C58B4372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411" y="5426700"/>
            <a:ext cx="27939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altLang="en-US" sz="1600" i="1" dirty="0">
                <a:solidFill>
                  <a:srgbClr val="000000"/>
                </a:solidFill>
              </a:rPr>
              <a:t>Trialeurodes vaporariorum</a:t>
            </a:r>
          </a:p>
        </p:txBody>
      </p:sp>
      <p:pic>
        <p:nvPicPr>
          <p:cNvPr id="3" name="slide 14">
            <a:hlinkClick r:id="" action="ppaction://media"/>
            <a:extLst>
              <a:ext uri="{FF2B5EF4-FFF2-40B4-BE49-F238E27FC236}">
                <a16:creationId xmlns:a16="http://schemas.microsoft.com/office/drawing/2014/main" xmlns="" id="{C4B0BD2B-F0B6-4BA4-8193-B999DCB24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1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6462">
        <p:fade/>
      </p:transition>
    </mc:Choice>
    <mc:Fallback xmlns="">
      <p:transition spd="med" advTm="76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  <p14:stopEvt time="75104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42C80BDA-F1C8-47DB-A960-B40DE175C9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277" y="881592"/>
            <a:ext cx="9979048" cy="1003382"/>
          </a:xfrm>
        </p:spPr>
        <p:txBody>
          <a:bodyPr>
            <a:normAutofit/>
          </a:bodyPr>
          <a:lstStyle/>
          <a:p>
            <a:r>
              <a:rPr lang="en-GB" altLang="en-US" i="1" dirty="0"/>
              <a:t>Bemisia tabaci </a:t>
            </a:r>
            <a:r>
              <a:rPr lang="en-GB" altLang="en-US" dirty="0"/>
              <a:t>cf.</a:t>
            </a:r>
            <a:r>
              <a:rPr lang="en-GB" altLang="en-US" i="1" dirty="0"/>
              <a:t> Trialeurodes vaporariorum</a:t>
            </a:r>
            <a:endParaRPr lang="en-GB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3D56984-8BFA-4693-949A-3D9DAD36F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76" y="1686699"/>
            <a:ext cx="4637249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spcAft>
                <a:spcPct val="20000"/>
              </a:spcAft>
              <a:buSzPct val="75000"/>
              <a:defRPr/>
            </a:pPr>
            <a:r>
              <a:rPr lang="en-GB" sz="2200" b="1" kern="0" dirty="0">
                <a:solidFill>
                  <a:srgbClr val="000000"/>
                </a:solidFill>
              </a:rPr>
              <a:t>Pupa (Puparium) – key characters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SzPct val="75000"/>
              <a:defRPr/>
            </a:pPr>
            <a:r>
              <a:rPr lang="en-GB" sz="2200" kern="0" dirty="0">
                <a:solidFill>
                  <a:srgbClr val="000000"/>
                </a:solidFill>
              </a:rPr>
              <a:t>Colour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SzPct val="75000"/>
              <a:defRPr/>
            </a:pPr>
            <a:r>
              <a:rPr lang="en-GB" sz="2200" kern="0" dirty="0">
                <a:solidFill>
                  <a:srgbClr val="000000"/>
                </a:solidFill>
              </a:rPr>
              <a:t>Shape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SzPct val="75000"/>
              <a:defRPr/>
            </a:pPr>
            <a:r>
              <a:rPr lang="en-GB" sz="2200" kern="0" dirty="0">
                <a:solidFill>
                  <a:srgbClr val="000000"/>
                </a:solidFill>
              </a:rPr>
              <a:t>Presence of pallisade wall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SzPct val="75000"/>
              <a:defRPr/>
            </a:pPr>
            <a:r>
              <a:rPr lang="en-GB" sz="2200" kern="0" dirty="0">
                <a:solidFill>
                  <a:srgbClr val="000000"/>
                </a:solidFill>
              </a:rPr>
              <a:t>Dorsal wax rods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SzPct val="75000"/>
              <a:defRPr/>
            </a:pPr>
            <a:r>
              <a:rPr lang="en-GB" sz="2200" kern="0" dirty="0">
                <a:solidFill>
                  <a:srgbClr val="000000"/>
                </a:solidFill>
              </a:rPr>
              <a:t>Marginal papillae</a:t>
            </a:r>
          </a:p>
        </p:txBody>
      </p:sp>
      <p:pic>
        <p:nvPicPr>
          <p:cNvPr id="5" name="Picture 10" descr="U:\Current work\Aleyrodidae\Pictures\Colour photographs\Bemisia tabaci\j10589~08.jpg">
            <a:extLst>
              <a:ext uri="{FF2B5EF4-FFF2-40B4-BE49-F238E27FC236}">
                <a16:creationId xmlns:a16="http://schemas.microsoft.com/office/drawing/2014/main" xmlns="" id="{4DF21DDA-EDBD-4764-97C4-96D87B22D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1" t="23993" r="28000" b="38004"/>
          <a:stretch>
            <a:fillRect/>
          </a:stretch>
        </p:blipFill>
        <p:spPr bwMode="auto">
          <a:xfrm>
            <a:off x="6191250" y="3733800"/>
            <a:ext cx="2514600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U:\Current work\Aleyrodidae\Pictures\Colour photographs\Bemisia tabaci\J11284~05.jpg">
            <a:extLst>
              <a:ext uri="{FF2B5EF4-FFF2-40B4-BE49-F238E27FC236}">
                <a16:creationId xmlns:a16="http://schemas.microsoft.com/office/drawing/2014/main" xmlns="" id="{2AAFF450-B1B8-4302-AF77-13C6EE3F7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26999" r="21001" b="20985"/>
          <a:stretch>
            <a:fillRect/>
          </a:stretch>
        </p:blipFill>
        <p:spPr bwMode="auto">
          <a:xfrm>
            <a:off x="6191250" y="1905000"/>
            <a:ext cx="25146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U:\Current work\Aleyrodidae\Pictures\Colour photographs\Trialeurodes vaporariorum\J10596~05.jpg">
            <a:extLst>
              <a:ext uri="{FF2B5EF4-FFF2-40B4-BE49-F238E27FC236}">
                <a16:creationId xmlns:a16="http://schemas.microsoft.com/office/drawing/2014/main" xmlns="" id="{5F32D950-0C42-4379-9552-6CB84A3B3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27992" r="27000" b="26999"/>
          <a:stretch>
            <a:fillRect/>
          </a:stretch>
        </p:blipFill>
        <p:spPr bwMode="auto">
          <a:xfrm>
            <a:off x="9229725" y="3733800"/>
            <a:ext cx="2438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U:\Current work\Aleyrodidae\Pictures\Colour photographs\Trialeurodes vaporariorum\J11002~04.jpg">
            <a:extLst>
              <a:ext uri="{FF2B5EF4-FFF2-40B4-BE49-F238E27FC236}">
                <a16:creationId xmlns:a16="http://schemas.microsoft.com/office/drawing/2014/main" xmlns="" id="{6AC1B646-1B5D-43E4-85EF-E46F44B2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31999" b="42035"/>
          <a:stretch>
            <a:fillRect/>
          </a:stretch>
        </p:blipFill>
        <p:spPr bwMode="auto">
          <a:xfrm>
            <a:off x="9229725" y="1924050"/>
            <a:ext cx="2514600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xmlns="" id="{9CE199D7-A2F4-4F5C-9695-242332147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7" y="4309695"/>
            <a:ext cx="2905126" cy="181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7">
            <a:extLst>
              <a:ext uri="{FF2B5EF4-FFF2-40B4-BE49-F238E27FC236}">
                <a16:creationId xmlns:a16="http://schemas.microsoft.com/office/drawing/2014/main" xmlns="" id="{3A3D4011-D584-4FFE-B4AF-94A28315D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0" y="5445285"/>
            <a:ext cx="15201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altLang="en-US" sz="1600" i="1" dirty="0">
                <a:solidFill>
                  <a:srgbClr val="000000"/>
                </a:solidFill>
              </a:rPr>
              <a:t>Bemisia tabaci</a:t>
            </a: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xmlns="" id="{791735CB-13A0-4C67-998E-54AB6DBFA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9724" y="5437501"/>
            <a:ext cx="26765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altLang="en-US" sz="1600" i="1" dirty="0">
                <a:solidFill>
                  <a:srgbClr val="000000"/>
                </a:solidFill>
              </a:rPr>
              <a:t>Trialeurodes vaporariorum</a:t>
            </a:r>
          </a:p>
        </p:txBody>
      </p:sp>
      <p:sp>
        <p:nvSpPr>
          <p:cNvPr id="12" name="Rectangle 18">
            <a:extLst>
              <a:ext uri="{FF2B5EF4-FFF2-40B4-BE49-F238E27FC236}">
                <a16:creationId xmlns:a16="http://schemas.microsoft.com/office/drawing/2014/main" xmlns="" id="{A170D1EE-1B16-4DDB-85C6-A0FDEB389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7362" y="6285226"/>
            <a:ext cx="26765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altLang="en-US" sz="1600" i="1" dirty="0">
                <a:solidFill>
                  <a:srgbClr val="000000"/>
                </a:solidFill>
              </a:rPr>
              <a:t>Trialeurodes vaporariorum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A144666-9550-48D4-84C9-CF9ECBDB93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897" y="4783313"/>
            <a:ext cx="2165705" cy="142747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xmlns="" id="{A32F6159-9427-4D56-903F-904E38914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6525" y="5926243"/>
            <a:ext cx="5257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altLang="en-US" sz="2000" dirty="0">
                <a:solidFill>
                  <a:srgbClr val="000000"/>
                </a:solidFill>
                <a:latin typeface="Calibri" panose="020F0502020204030204"/>
              </a:rPr>
              <a:t>Mixed populations containing both species are fairly common!</a:t>
            </a:r>
          </a:p>
        </p:txBody>
      </p:sp>
      <p:pic>
        <p:nvPicPr>
          <p:cNvPr id="3" name="slide 15">
            <a:hlinkClick r:id="" action="ppaction://media"/>
            <a:extLst>
              <a:ext uri="{FF2B5EF4-FFF2-40B4-BE49-F238E27FC236}">
                <a16:creationId xmlns:a16="http://schemas.microsoft.com/office/drawing/2014/main" xmlns="" id="{A241D931-3CEC-4225-8BC0-E8EC39DAD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1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445">
        <p:fade/>
      </p:transition>
    </mc:Choice>
    <mc:Fallback xmlns="">
      <p:transition spd="med" advTm="694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" objId="3"/>
        <p14:stopEvt time="68048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42C80BDA-F1C8-47DB-A960-B40DE175C9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277" y="881592"/>
            <a:ext cx="9979048" cy="1003382"/>
          </a:xfrm>
        </p:spPr>
        <p:txBody>
          <a:bodyPr>
            <a:normAutofit/>
          </a:bodyPr>
          <a:lstStyle/>
          <a:p>
            <a:r>
              <a:rPr lang="en-GB" altLang="en-US" i="1" dirty="0"/>
              <a:t>Bemisia tabaci </a:t>
            </a:r>
            <a:r>
              <a:rPr lang="en-GB" altLang="en-US" dirty="0"/>
              <a:t>cf.</a:t>
            </a:r>
            <a:r>
              <a:rPr lang="en-GB" altLang="en-US" i="1" dirty="0"/>
              <a:t> Trialeurodes vaporariorum</a:t>
            </a:r>
            <a:endParaRPr lang="en-GB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EFB2817-7D37-41E2-9EB7-D51150785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81200"/>
            <a:ext cx="2907396" cy="24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spcAft>
                <a:spcPct val="20000"/>
              </a:spcAft>
              <a:buSzPct val="75000"/>
              <a:defRPr/>
            </a:pPr>
            <a:r>
              <a:rPr lang="en-GB" sz="2200" b="1" kern="0" dirty="0">
                <a:solidFill>
                  <a:srgbClr val="000000"/>
                </a:solidFill>
              </a:rPr>
              <a:t>Adults – key characters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SzPct val="75000"/>
              <a:defRPr/>
            </a:pPr>
            <a:r>
              <a:rPr lang="en-GB" sz="2200" kern="0" dirty="0">
                <a:solidFill>
                  <a:srgbClr val="000000"/>
                </a:solidFill>
              </a:rPr>
              <a:t>Size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SzPct val="75000"/>
              <a:defRPr/>
            </a:pPr>
            <a:r>
              <a:rPr lang="en-GB" sz="2200" kern="0" dirty="0">
                <a:solidFill>
                  <a:srgbClr val="000000"/>
                </a:solidFill>
              </a:rPr>
              <a:t>Colour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SzPct val="75000"/>
              <a:defRPr/>
            </a:pPr>
            <a:r>
              <a:rPr lang="en-GB" sz="2200" kern="0" dirty="0">
                <a:solidFill>
                  <a:srgbClr val="000000"/>
                </a:solidFill>
              </a:rPr>
              <a:t>Wing position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SzPct val="75000"/>
              <a:defRPr/>
            </a:pPr>
            <a:r>
              <a:rPr lang="en-GB" sz="2200" kern="0" dirty="0">
                <a:solidFill>
                  <a:srgbClr val="000000"/>
                </a:solidFill>
              </a:rPr>
              <a:t>Flight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SzPct val="75000"/>
              <a:defRPr/>
            </a:pPr>
            <a:endParaRPr lang="en-GB" sz="2200" kern="0" dirty="0">
              <a:solidFill>
                <a:srgbClr val="000000"/>
              </a:solidFill>
            </a:endParaRP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SzPct val="75000"/>
              <a:defRPr/>
            </a:pPr>
            <a:endParaRPr lang="en-GB" sz="2200" kern="0" dirty="0">
              <a:solidFill>
                <a:srgbClr val="000000"/>
              </a:solidFill>
            </a:endParaRPr>
          </a:p>
        </p:txBody>
      </p:sp>
      <p:pic>
        <p:nvPicPr>
          <p:cNvPr id="5" name="Picture 9" descr="U:\Current work\Aleyrodidae\Pictures\Colour photographs\Trialeurodes vaporariorum\j12295~02.jpg">
            <a:extLst>
              <a:ext uri="{FF2B5EF4-FFF2-40B4-BE49-F238E27FC236}">
                <a16:creationId xmlns:a16="http://schemas.microsoft.com/office/drawing/2014/main" xmlns="" id="{A7ABDA79-42FC-4E96-B2B2-6CC0E9062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0006" r="39000" b="24011"/>
          <a:stretch>
            <a:fillRect/>
          </a:stretch>
        </p:blipFill>
        <p:spPr bwMode="auto">
          <a:xfrm>
            <a:off x="7421551" y="3456435"/>
            <a:ext cx="4571515" cy="303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U:\Current work\Aleyrodidae\Pictures\Colour photographs\Bemisia tabaci\Bemtab adult j10589~05.jpg">
            <a:extLst>
              <a:ext uri="{FF2B5EF4-FFF2-40B4-BE49-F238E27FC236}">
                <a16:creationId xmlns:a16="http://schemas.microsoft.com/office/drawing/2014/main" xmlns="" id="{718B3151-AE53-4011-9AA2-E9100AFD8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b="15994"/>
          <a:stretch>
            <a:fillRect/>
          </a:stretch>
        </p:blipFill>
        <p:spPr bwMode="auto">
          <a:xfrm>
            <a:off x="3558994" y="1879015"/>
            <a:ext cx="4657349" cy="303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7">
            <a:extLst>
              <a:ext uri="{FF2B5EF4-FFF2-40B4-BE49-F238E27FC236}">
                <a16:creationId xmlns:a16="http://schemas.microsoft.com/office/drawing/2014/main" xmlns="" id="{7528056B-954E-486C-94FF-A042EF4DD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300" y="4441938"/>
            <a:ext cx="23192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altLang="en-US" sz="1600" i="1" dirty="0">
                <a:solidFill>
                  <a:srgbClr val="FFFFFF"/>
                </a:solidFill>
              </a:rPr>
              <a:t>Bemisia tabaci</a:t>
            </a: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xmlns="" id="{4359B671-D4A1-4DFB-B19C-F6FD0F354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5270" y="6084729"/>
            <a:ext cx="33124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altLang="en-US" sz="1600" i="1" dirty="0">
                <a:solidFill>
                  <a:srgbClr val="FFFFFF"/>
                </a:solidFill>
              </a:rPr>
              <a:t>Trialeurodes vaporariorum</a:t>
            </a: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xmlns="" id="{AB5803F6-2419-42CA-BCCD-6A1933A53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696" y="5468577"/>
            <a:ext cx="5257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altLang="en-US" sz="2000" dirty="0">
                <a:solidFill>
                  <a:srgbClr val="000000"/>
                </a:solidFill>
                <a:latin typeface="Calibri" panose="020F0502020204030204"/>
              </a:rPr>
              <a:t>Identification of adults in the field is not reliable!</a:t>
            </a:r>
          </a:p>
        </p:txBody>
      </p:sp>
      <p:pic>
        <p:nvPicPr>
          <p:cNvPr id="3" name="slide 16">
            <a:hlinkClick r:id="" action="ppaction://media"/>
            <a:extLst>
              <a:ext uri="{FF2B5EF4-FFF2-40B4-BE49-F238E27FC236}">
                <a16:creationId xmlns:a16="http://schemas.microsoft.com/office/drawing/2014/main" xmlns="" id="{A0D96D22-7CD0-40F5-8EC5-4AC4E082A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1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644">
        <p:fade/>
      </p:transition>
    </mc:Choice>
    <mc:Fallback xmlns="">
      <p:transition spd="med" advTm="466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" objId="3"/>
        <p14:stopEvt time="46227" objId="3"/>
      </p14:showEvtLst>
    </p:ext>
  </p:extLst>
</p:sld>
</file>

<file path=ppt/theme/theme1.xml><?xml version="1.0" encoding="utf-8"?>
<a:theme xmlns:a="http://schemas.openxmlformats.org/drawingml/2006/main" name="Fera Corporate">
  <a:themeElements>
    <a:clrScheme name="Custom 2">
      <a:dk1>
        <a:srgbClr val="000000"/>
      </a:dk1>
      <a:lt1>
        <a:srgbClr val="FFFFFF"/>
      </a:lt1>
      <a:dk2>
        <a:srgbClr val="1D2428"/>
      </a:dk2>
      <a:lt2>
        <a:srgbClr val="C3C7A7"/>
      </a:lt2>
      <a:accent1>
        <a:srgbClr val="CF4530"/>
      </a:accent1>
      <a:accent2>
        <a:srgbClr val="00958E"/>
      </a:accent2>
      <a:accent3>
        <a:srgbClr val="497728"/>
      </a:accent3>
      <a:accent4>
        <a:srgbClr val="1D2428"/>
      </a:accent4>
      <a:accent5>
        <a:srgbClr val="C3C7A7"/>
      </a:accent5>
      <a:accent6>
        <a:srgbClr val="497728"/>
      </a:accent6>
      <a:hlink>
        <a:srgbClr val="CF4530"/>
      </a:hlink>
      <a:folHlink>
        <a:srgbClr val="00958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rop Health">
  <a:themeElements>
    <a:clrScheme name="Custom 2">
      <a:dk1>
        <a:srgbClr val="000000"/>
      </a:dk1>
      <a:lt1>
        <a:srgbClr val="FFFFFF"/>
      </a:lt1>
      <a:dk2>
        <a:srgbClr val="1D2428"/>
      </a:dk2>
      <a:lt2>
        <a:srgbClr val="C3C7A7"/>
      </a:lt2>
      <a:accent1>
        <a:srgbClr val="CF4530"/>
      </a:accent1>
      <a:accent2>
        <a:srgbClr val="00958E"/>
      </a:accent2>
      <a:accent3>
        <a:srgbClr val="497728"/>
      </a:accent3>
      <a:accent4>
        <a:srgbClr val="1D2428"/>
      </a:accent4>
      <a:accent5>
        <a:srgbClr val="C3C7A7"/>
      </a:accent5>
      <a:accent6>
        <a:srgbClr val="497728"/>
      </a:accent6>
      <a:hlink>
        <a:srgbClr val="CF4530"/>
      </a:hlink>
      <a:folHlink>
        <a:srgbClr val="00958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247</Words>
  <Application>Microsoft Office PowerPoint</Application>
  <PresentationFormat>Widescreen</PresentationFormat>
  <Paragraphs>64</Paragraphs>
  <Slides>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Lato</vt:lpstr>
      <vt:lpstr>Lato black</vt:lpstr>
      <vt:lpstr>Open Sans</vt:lpstr>
      <vt:lpstr>ヒラギノ角ゴ Pro W3</vt:lpstr>
      <vt:lpstr>Fera Corporate</vt:lpstr>
      <vt:lpstr>Crop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Defra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Pollock, Jason (Defra)</dc:creator>
  <cp:lastModifiedBy>Pollock, Jason (Defra)</cp:lastModifiedBy>
  <cp:revision>3</cp:revision>
  <dcterms:created xsi:type="dcterms:W3CDTF">2020-12-11T18:10:27Z</dcterms:created>
  <dcterms:modified xsi:type="dcterms:W3CDTF">2020-12-12T09:42:26Z</dcterms:modified>
</cp:coreProperties>
</file>