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1"/>
  </p:notes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7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88166-A513-436F-AEF5-BD34A738F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C11967E-DC6B-4081-BA28-6ACA9E17F90A}">
      <dgm:prSet phldrT="[Text]"/>
      <dgm:spPr/>
      <dgm:t>
        <a:bodyPr/>
        <a:lstStyle/>
        <a:p>
          <a:r>
            <a:rPr lang="en-GB" dirty="0"/>
            <a:t>Pre Export</a:t>
          </a:r>
        </a:p>
      </dgm:t>
    </dgm:pt>
    <dgm:pt modelId="{A4CE73F8-B0DA-4711-B731-6A9482B56C94}" type="parTrans" cxnId="{43715118-6C7B-48B5-B73C-D18804A2B5F6}">
      <dgm:prSet/>
      <dgm:spPr/>
      <dgm:t>
        <a:bodyPr/>
        <a:lstStyle/>
        <a:p>
          <a:endParaRPr lang="en-GB"/>
        </a:p>
      </dgm:t>
    </dgm:pt>
    <dgm:pt modelId="{EF156C31-E7CD-44E6-A92E-D22C977BE90C}" type="sibTrans" cxnId="{43715118-6C7B-48B5-B73C-D18804A2B5F6}">
      <dgm:prSet/>
      <dgm:spPr/>
      <dgm:t>
        <a:bodyPr/>
        <a:lstStyle/>
        <a:p>
          <a:endParaRPr lang="en-GB"/>
        </a:p>
      </dgm:t>
    </dgm:pt>
    <dgm:pt modelId="{C8909918-46D9-4DAE-83F4-6B86C6DF1EBD}">
      <dgm:prSet phldrT="[Text]"/>
      <dgm:spPr/>
      <dgm:t>
        <a:bodyPr/>
        <a:lstStyle/>
        <a:p>
          <a:r>
            <a:rPr lang="en-GB" dirty="0"/>
            <a:t>Do my goods need a phytosanitary certificate</a:t>
          </a:r>
        </a:p>
      </dgm:t>
    </dgm:pt>
    <dgm:pt modelId="{8A6158B3-662F-4B2B-A2D2-48391A4D63DD}" type="parTrans" cxnId="{43C43B71-420C-44B0-8A3D-359E83EA8F34}">
      <dgm:prSet/>
      <dgm:spPr/>
      <dgm:t>
        <a:bodyPr/>
        <a:lstStyle/>
        <a:p>
          <a:endParaRPr lang="en-GB"/>
        </a:p>
      </dgm:t>
    </dgm:pt>
    <dgm:pt modelId="{F07ED76D-7211-4B86-90F6-51B7155F567E}" type="sibTrans" cxnId="{43C43B71-420C-44B0-8A3D-359E83EA8F34}">
      <dgm:prSet/>
      <dgm:spPr/>
      <dgm:t>
        <a:bodyPr/>
        <a:lstStyle/>
        <a:p>
          <a:endParaRPr lang="en-GB"/>
        </a:p>
      </dgm:t>
    </dgm:pt>
    <dgm:pt modelId="{717F238B-57C2-4F3A-8476-C3B3271933A9}">
      <dgm:prSet phldrT="[Text]"/>
      <dgm:spPr/>
      <dgm:t>
        <a:bodyPr/>
        <a:lstStyle/>
        <a:p>
          <a:r>
            <a:rPr lang="en-GB" dirty="0"/>
            <a:t>Do I need laboratory tests or growing season inspections</a:t>
          </a:r>
        </a:p>
      </dgm:t>
    </dgm:pt>
    <dgm:pt modelId="{85958F67-0AC6-4905-94BE-F9CCFA30061C}" type="parTrans" cxnId="{1A49E04E-CFA6-46E6-B4A3-EE2A590CB5F6}">
      <dgm:prSet/>
      <dgm:spPr/>
      <dgm:t>
        <a:bodyPr/>
        <a:lstStyle/>
        <a:p>
          <a:endParaRPr lang="en-GB"/>
        </a:p>
      </dgm:t>
    </dgm:pt>
    <dgm:pt modelId="{84ADF0DB-2127-48C5-A7DA-F21328F5156D}" type="sibTrans" cxnId="{1A49E04E-CFA6-46E6-B4A3-EE2A590CB5F6}">
      <dgm:prSet/>
      <dgm:spPr/>
      <dgm:t>
        <a:bodyPr/>
        <a:lstStyle/>
        <a:p>
          <a:endParaRPr lang="en-GB"/>
        </a:p>
      </dgm:t>
    </dgm:pt>
    <dgm:pt modelId="{7659C37C-9F5E-4AD5-AC24-0C96C222F14A}">
      <dgm:prSet phldrT="[Text]"/>
      <dgm:spPr/>
      <dgm:t>
        <a:bodyPr/>
        <a:lstStyle/>
        <a:p>
          <a:r>
            <a:rPr lang="en-GB" dirty="0"/>
            <a:t>What are the import requirements</a:t>
          </a:r>
        </a:p>
      </dgm:t>
    </dgm:pt>
    <dgm:pt modelId="{B3333232-DE19-443B-8EC4-458FB9BDABD3}" type="parTrans" cxnId="{8F8AE4B4-4883-42A8-A256-1BB39F6CA6CC}">
      <dgm:prSet/>
      <dgm:spPr/>
      <dgm:t>
        <a:bodyPr/>
        <a:lstStyle/>
        <a:p>
          <a:endParaRPr lang="en-GB"/>
        </a:p>
      </dgm:t>
    </dgm:pt>
    <dgm:pt modelId="{C565369F-ACB4-48AE-AEE7-11CE91AC0DDF}" type="sibTrans" cxnId="{8F8AE4B4-4883-42A8-A256-1BB39F6CA6CC}">
      <dgm:prSet/>
      <dgm:spPr/>
      <dgm:t>
        <a:bodyPr/>
        <a:lstStyle/>
        <a:p>
          <a:endParaRPr lang="en-GB"/>
        </a:p>
      </dgm:t>
    </dgm:pt>
    <dgm:pt modelId="{C68284F9-9163-4345-8FB0-2EC926EFC68E}" type="pres">
      <dgm:prSet presAssocID="{0AA88166-A513-436F-AEF5-BD34A738F968}" presName="linearFlow" presStyleCnt="0">
        <dgm:presLayoutVars>
          <dgm:dir/>
          <dgm:animLvl val="lvl"/>
          <dgm:resizeHandles val="exact"/>
        </dgm:presLayoutVars>
      </dgm:prSet>
      <dgm:spPr/>
      <dgm:t>
        <a:bodyPr/>
        <a:lstStyle/>
        <a:p>
          <a:endParaRPr lang="en-GB"/>
        </a:p>
      </dgm:t>
    </dgm:pt>
    <dgm:pt modelId="{3608F5D5-546F-4DF1-BE24-7F865B7600BE}" type="pres">
      <dgm:prSet presAssocID="{3C11967E-DC6B-4081-BA28-6ACA9E17F90A}" presName="composite" presStyleCnt="0"/>
      <dgm:spPr/>
    </dgm:pt>
    <dgm:pt modelId="{8D167598-212D-4ADD-9BFF-983CBB574374}" type="pres">
      <dgm:prSet presAssocID="{3C11967E-DC6B-4081-BA28-6ACA9E17F90A}" presName="parentText" presStyleLbl="alignNode1" presStyleIdx="0" presStyleCnt="1">
        <dgm:presLayoutVars>
          <dgm:chMax val="1"/>
          <dgm:bulletEnabled val="1"/>
        </dgm:presLayoutVars>
      </dgm:prSet>
      <dgm:spPr/>
      <dgm:t>
        <a:bodyPr/>
        <a:lstStyle/>
        <a:p>
          <a:endParaRPr lang="en-GB"/>
        </a:p>
      </dgm:t>
    </dgm:pt>
    <dgm:pt modelId="{BAF542FA-8EA8-4820-80F4-A8274122665D}" type="pres">
      <dgm:prSet presAssocID="{3C11967E-DC6B-4081-BA28-6ACA9E17F90A}" presName="descendantText" presStyleLbl="alignAcc1" presStyleIdx="0" presStyleCnt="1">
        <dgm:presLayoutVars>
          <dgm:bulletEnabled val="1"/>
        </dgm:presLayoutVars>
      </dgm:prSet>
      <dgm:spPr/>
      <dgm:t>
        <a:bodyPr/>
        <a:lstStyle/>
        <a:p>
          <a:endParaRPr lang="en-GB"/>
        </a:p>
      </dgm:t>
    </dgm:pt>
  </dgm:ptLst>
  <dgm:cxnLst>
    <dgm:cxn modelId="{FDD35273-DECF-4787-A56C-588B772880B6}" type="presOf" srcId="{0AA88166-A513-436F-AEF5-BD34A738F968}" destId="{C68284F9-9163-4345-8FB0-2EC926EFC68E}" srcOrd="0" destOrd="0" presId="urn:microsoft.com/office/officeart/2005/8/layout/chevron2"/>
    <dgm:cxn modelId="{53C2CF9F-5AAA-40F8-AA1C-83EB30E2D477}" type="presOf" srcId="{C8909918-46D9-4DAE-83F4-6B86C6DF1EBD}" destId="{BAF542FA-8EA8-4820-80F4-A8274122665D}" srcOrd="0" destOrd="0" presId="urn:microsoft.com/office/officeart/2005/8/layout/chevron2"/>
    <dgm:cxn modelId="{D550354D-56DE-4E86-9866-812784C1278D}" type="presOf" srcId="{717F238B-57C2-4F3A-8476-C3B3271933A9}" destId="{BAF542FA-8EA8-4820-80F4-A8274122665D}" srcOrd="0" destOrd="2" presId="urn:microsoft.com/office/officeart/2005/8/layout/chevron2"/>
    <dgm:cxn modelId="{43715118-6C7B-48B5-B73C-D18804A2B5F6}" srcId="{0AA88166-A513-436F-AEF5-BD34A738F968}" destId="{3C11967E-DC6B-4081-BA28-6ACA9E17F90A}" srcOrd="0" destOrd="0" parTransId="{A4CE73F8-B0DA-4711-B731-6A9482B56C94}" sibTransId="{EF156C31-E7CD-44E6-A92E-D22C977BE90C}"/>
    <dgm:cxn modelId="{8F8AE4B4-4883-42A8-A256-1BB39F6CA6CC}" srcId="{3C11967E-DC6B-4081-BA28-6ACA9E17F90A}" destId="{7659C37C-9F5E-4AD5-AC24-0C96C222F14A}" srcOrd="1" destOrd="0" parTransId="{B3333232-DE19-443B-8EC4-458FB9BDABD3}" sibTransId="{C565369F-ACB4-48AE-AEE7-11CE91AC0DDF}"/>
    <dgm:cxn modelId="{5A1DB656-35EA-4351-8296-03E76BE46C98}" type="presOf" srcId="{3C11967E-DC6B-4081-BA28-6ACA9E17F90A}" destId="{8D167598-212D-4ADD-9BFF-983CBB574374}" srcOrd="0" destOrd="0" presId="urn:microsoft.com/office/officeart/2005/8/layout/chevron2"/>
    <dgm:cxn modelId="{6872E88B-5F2C-49C0-B94B-942282228E20}" type="presOf" srcId="{7659C37C-9F5E-4AD5-AC24-0C96C222F14A}" destId="{BAF542FA-8EA8-4820-80F4-A8274122665D}" srcOrd="0" destOrd="1" presId="urn:microsoft.com/office/officeart/2005/8/layout/chevron2"/>
    <dgm:cxn modelId="{43C43B71-420C-44B0-8A3D-359E83EA8F34}" srcId="{3C11967E-DC6B-4081-BA28-6ACA9E17F90A}" destId="{C8909918-46D9-4DAE-83F4-6B86C6DF1EBD}" srcOrd="0" destOrd="0" parTransId="{8A6158B3-662F-4B2B-A2D2-48391A4D63DD}" sibTransId="{F07ED76D-7211-4B86-90F6-51B7155F567E}"/>
    <dgm:cxn modelId="{1A49E04E-CFA6-46E6-B4A3-EE2A590CB5F6}" srcId="{3C11967E-DC6B-4081-BA28-6ACA9E17F90A}" destId="{717F238B-57C2-4F3A-8476-C3B3271933A9}" srcOrd="2" destOrd="0" parTransId="{85958F67-0AC6-4905-94BE-F9CCFA30061C}" sibTransId="{84ADF0DB-2127-48C5-A7DA-F21328F5156D}"/>
    <dgm:cxn modelId="{68CF3D69-0EC0-4C19-A386-839A32139947}" type="presParOf" srcId="{C68284F9-9163-4345-8FB0-2EC926EFC68E}" destId="{3608F5D5-546F-4DF1-BE24-7F865B7600BE}" srcOrd="0" destOrd="0" presId="urn:microsoft.com/office/officeart/2005/8/layout/chevron2"/>
    <dgm:cxn modelId="{746EE1DA-2DA6-4102-9515-5264D3DA2C59}" type="presParOf" srcId="{3608F5D5-546F-4DF1-BE24-7F865B7600BE}" destId="{8D167598-212D-4ADD-9BFF-983CBB574374}" srcOrd="0" destOrd="0" presId="urn:microsoft.com/office/officeart/2005/8/layout/chevron2"/>
    <dgm:cxn modelId="{E2602414-34A8-4ACB-8554-1DC9AEF2423C}" type="presParOf" srcId="{3608F5D5-546F-4DF1-BE24-7F865B7600BE}" destId="{BAF542FA-8EA8-4820-80F4-A8274122665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D9FB1D-C764-4710-B6EC-5A228E42D41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358F159D-D3E1-4EBD-8140-24C019870465}">
      <dgm:prSet phldrT="[Text]"/>
      <dgm:spPr/>
      <dgm:t>
        <a:bodyPr/>
        <a:lstStyle/>
        <a:p>
          <a:r>
            <a:rPr lang="en-GB" dirty="0"/>
            <a:t>Requirements</a:t>
          </a:r>
        </a:p>
      </dgm:t>
    </dgm:pt>
    <dgm:pt modelId="{B52E6CEF-0C29-496B-BE5F-EFBDE67B4A99}" type="parTrans" cxnId="{AAB26F7F-300D-402C-B9D4-20E4F9A57F8A}">
      <dgm:prSet/>
      <dgm:spPr/>
      <dgm:t>
        <a:bodyPr/>
        <a:lstStyle/>
        <a:p>
          <a:endParaRPr lang="en-GB"/>
        </a:p>
      </dgm:t>
    </dgm:pt>
    <dgm:pt modelId="{72D0A3C1-7917-4CC8-8BE8-800CF80EAB3F}" type="sibTrans" cxnId="{AAB26F7F-300D-402C-B9D4-20E4F9A57F8A}">
      <dgm:prSet/>
      <dgm:spPr/>
      <dgm:t>
        <a:bodyPr/>
        <a:lstStyle/>
        <a:p>
          <a:endParaRPr lang="en-GB"/>
        </a:p>
      </dgm:t>
    </dgm:pt>
    <dgm:pt modelId="{60E8063D-0B9C-4DEE-B8DF-6C452F681731}">
      <dgm:prSet phldrT="[Text]"/>
      <dgm:spPr/>
      <dgm:t>
        <a:bodyPr/>
        <a:lstStyle/>
        <a:p>
          <a:r>
            <a:rPr lang="en-GB" dirty="0"/>
            <a:t>How do I know if a PC is required for my goods to be exported to the EU or NI</a:t>
          </a:r>
        </a:p>
      </dgm:t>
    </dgm:pt>
    <dgm:pt modelId="{B551DB43-227F-4468-8519-0090FDAB210A}" type="parTrans" cxnId="{4C66163A-02AA-44A8-9EDC-FA8F360A311B}">
      <dgm:prSet/>
      <dgm:spPr/>
      <dgm:t>
        <a:bodyPr/>
        <a:lstStyle/>
        <a:p>
          <a:endParaRPr lang="en-GB"/>
        </a:p>
      </dgm:t>
    </dgm:pt>
    <dgm:pt modelId="{9EB855AE-71D1-49F9-A377-E9B416EDC950}" type="sibTrans" cxnId="{4C66163A-02AA-44A8-9EDC-FA8F360A311B}">
      <dgm:prSet/>
      <dgm:spPr/>
      <dgm:t>
        <a:bodyPr/>
        <a:lstStyle/>
        <a:p>
          <a:endParaRPr lang="en-GB"/>
        </a:p>
      </dgm:t>
    </dgm:pt>
    <dgm:pt modelId="{89AEB48A-F940-4C5B-9B2A-399AF6C9270C}">
      <dgm:prSet phldrT="[Text]"/>
      <dgm:spPr/>
      <dgm:t>
        <a:bodyPr/>
        <a:lstStyle/>
        <a:p>
          <a:r>
            <a:rPr lang="en-GB" dirty="0"/>
            <a:t>What legislation do I need to be aware of and how do I interpret it</a:t>
          </a:r>
        </a:p>
      </dgm:t>
    </dgm:pt>
    <dgm:pt modelId="{F7A4908F-0C47-4867-B2B6-0F528300FD3E}" type="parTrans" cxnId="{0231A135-6F3C-413D-A57C-664CE6AF4BD4}">
      <dgm:prSet/>
      <dgm:spPr/>
      <dgm:t>
        <a:bodyPr/>
        <a:lstStyle/>
        <a:p>
          <a:endParaRPr lang="en-GB"/>
        </a:p>
      </dgm:t>
    </dgm:pt>
    <dgm:pt modelId="{813CB83E-3BA6-4AFD-9F51-841211FD2CC1}" type="sibTrans" cxnId="{0231A135-6F3C-413D-A57C-664CE6AF4BD4}">
      <dgm:prSet/>
      <dgm:spPr/>
      <dgm:t>
        <a:bodyPr/>
        <a:lstStyle/>
        <a:p>
          <a:endParaRPr lang="en-GB"/>
        </a:p>
      </dgm:t>
    </dgm:pt>
    <dgm:pt modelId="{BBF3C45E-9960-4BF3-AB15-94A03C99166A}">
      <dgm:prSet phldrT="[Text]"/>
      <dgm:spPr/>
      <dgm:t>
        <a:bodyPr/>
        <a:lstStyle/>
        <a:p>
          <a:r>
            <a:rPr lang="en-GB" dirty="0"/>
            <a:t>Verification</a:t>
          </a:r>
        </a:p>
      </dgm:t>
    </dgm:pt>
    <dgm:pt modelId="{E346C2BE-A9DA-4BBF-B227-D27A60DAB46F}" type="parTrans" cxnId="{E6B71CC8-EE8A-46C0-87B9-38BD7F8C24AC}">
      <dgm:prSet/>
      <dgm:spPr/>
      <dgm:t>
        <a:bodyPr/>
        <a:lstStyle/>
        <a:p>
          <a:endParaRPr lang="en-GB"/>
        </a:p>
      </dgm:t>
    </dgm:pt>
    <dgm:pt modelId="{2412F972-F52A-48F0-8D1D-74562102CC48}" type="sibTrans" cxnId="{E6B71CC8-EE8A-46C0-87B9-38BD7F8C24AC}">
      <dgm:prSet/>
      <dgm:spPr/>
      <dgm:t>
        <a:bodyPr/>
        <a:lstStyle/>
        <a:p>
          <a:endParaRPr lang="en-GB"/>
        </a:p>
      </dgm:t>
    </dgm:pt>
    <dgm:pt modelId="{E09DF097-FC0A-4DFF-B6A4-5E8E1581DBCA}">
      <dgm:prSet phldrT="[Text]"/>
      <dgm:spPr/>
      <dgm:t>
        <a:bodyPr/>
        <a:lstStyle/>
        <a:p>
          <a:r>
            <a:rPr lang="en-GB" dirty="0"/>
            <a:t>PHSI or CIT verify the importing country’s requirements </a:t>
          </a:r>
        </a:p>
      </dgm:t>
    </dgm:pt>
    <dgm:pt modelId="{78F12273-D70C-4169-8E0C-F008A33683F6}" type="parTrans" cxnId="{79484404-4FD7-4036-985F-820E6550B761}">
      <dgm:prSet/>
      <dgm:spPr/>
      <dgm:t>
        <a:bodyPr/>
        <a:lstStyle/>
        <a:p>
          <a:endParaRPr lang="en-GB"/>
        </a:p>
      </dgm:t>
    </dgm:pt>
    <dgm:pt modelId="{9D638B45-A9B5-43AB-8EC6-488C39A479AC}" type="sibTrans" cxnId="{79484404-4FD7-4036-985F-820E6550B761}">
      <dgm:prSet/>
      <dgm:spPr/>
      <dgm:t>
        <a:bodyPr/>
        <a:lstStyle/>
        <a:p>
          <a:endParaRPr lang="en-GB"/>
        </a:p>
      </dgm:t>
    </dgm:pt>
    <dgm:pt modelId="{6D7E9818-8971-4094-AAE4-AB22E5A6D005}">
      <dgm:prSet phldrT="[Text]"/>
      <dgm:spPr/>
      <dgm:t>
        <a:bodyPr/>
        <a:lstStyle/>
        <a:p>
          <a:r>
            <a:rPr lang="en-GB" dirty="0"/>
            <a:t>What are the import requirements</a:t>
          </a:r>
        </a:p>
      </dgm:t>
    </dgm:pt>
    <dgm:pt modelId="{46449ABA-2474-440D-A53A-689D7FD0C0BB}" type="parTrans" cxnId="{3327C5AF-5FEA-41EA-A37D-1375D62EB5F3}">
      <dgm:prSet/>
      <dgm:spPr/>
      <dgm:t>
        <a:bodyPr/>
        <a:lstStyle/>
        <a:p>
          <a:endParaRPr lang="en-GB"/>
        </a:p>
      </dgm:t>
    </dgm:pt>
    <dgm:pt modelId="{B747A4CE-5138-465C-9B6F-E64CB48A1090}" type="sibTrans" cxnId="{3327C5AF-5FEA-41EA-A37D-1375D62EB5F3}">
      <dgm:prSet/>
      <dgm:spPr/>
      <dgm:t>
        <a:bodyPr/>
        <a:lstStyle/>
        <a:p>
          <a:endParaRPr lang="en-GB"/>
        </a:p>
      </dgm:t>
    </dgm:pt>
    <dgm:pt modelId="{36963324-C30C-48A2-8EAA-BC1A3957CCF8}">
      <dgm:prSet phldrT="[Text]"/>
      <dgm:spPr/>
      <dgm:t>
        <a:bodyPr/>
        <a:lstStyle/>
        <a:p>
          <a:r>
            <a:rPr lang="en-GB" dirty="0"/>
            <a:t>Do I need any further lab tests or growing season inspections before my export inspection</a:t>
          </a:r>
        </a:p>
      </dgm:t>
    </dgm:pt>
    <dgm:pt modelId="{FFCCB290-8B09-429E-9B64-841FFF30D01E}" type="parTrans" cxnId="{B4785040-2477-4148-8B94-38B0E77A4CC9}">
      <dgm:prSet/>
      <dgm:spPr/>
      <dgm:t>
        <a:bodyPr/>
        <a:lstStyle/>
        <a:p>
          <a:endParaRPr lang="en-GB"/>
        </a:p>
      </dgm:t>
    </dgm:pt>
    <dgm:pt modelId="{BF39C0CE-9C68-4878-BD1A-3FAA981A23D6}" type="sibTrans" cxnId="{B4785040-2477-4148-8B94-38B0E77A4CC9}">
      <dgm:prSet/>
      <dgm:spPr/>
      <dgm:t>
        <a:bodyPr/>
        <a:lstStyle/>
        <a:p>
          <a:endParaRPr lang="en-GB"/>
        </a:p>
      </dgm:t>
    </dgm:pt>
    <dgm:pt modelId="{1F0E6439-03BF-4128-9354-62F4880CE2C4}">
      <dgm:prSet phldrT="[Text]"/>
      <dgm:spPr/>
      <dgm:t>
        <a:bodyPr/>
        <a:lstStyle/>
        <a:p>
          <a:r>
            <a:rPr lang="en-GB" dirty="0"/>
            <a:t>This will include any current prohibitions</a:t>
          </a:r>
        </a:p>
      </dgm:t>
    </dgm:pt>
    <dgm:pt modelId="{82C60ABC-068A-4518-8441-B9895181C2CF}" type="parTrans" cxnId="{A21A03F5-1BF1-4745-A0FD-29608788D017}">
      <dgm:prSet/>
      <dgm:spPr/>
      <dgm:t>
        <a:bodyPr/>
        <a:lstStyle/>
        <a:p>
          <a:endParaRPr lang="en-GB"/>
        </a:p>
      </dgm:t>
    </dgm:pt>
    <dgm:pt modelId="{7C59C8FC-56EB-4625-BF89-B536DD36161C}" type="sibTrans" cxnId="{A21A03F5-1BF1-4745-A0FD-29608788D017}">
      <dgm:prSet/>
      <dgm:spPr/>
      <dgm:t>
        <a:bodyPr/>
        <a:lstStyle/>
        <a:p>
          <a:endParaRPr lang="en-GB"/>
        </a:p>
      </dgm:t>
    </dgm:pt>
    <dgm:pt modelId="{CA9CCF31-4087-43BF-AECF-E1DDC54B7E2B}" type="pres">
      <dgm:prSet presAssocID="{86D9FB1D-C764-4710-B6EC-5A228E42D414}" presName="linearFlow" presStyleCnt="0">
        <dgm:presLayoutVars>
          <dgm:dir/>
          <dgm:animLvl val="lvl"/>
          <dgm:resizeHandles val="exact"/>
        </dgm:presLayoutVars>
      </dgm:prSet>
      <dgm:spPr/>
      <dgm:t>
        <a:bodyPr/>
        <a:lstStyle/>
        <a:p>
          <a:endParaRPr lang="en-GB"/>
        </a:p>
      </dgm:t>
    </dgm:pt>
    <dgm:pt modelId="{310CC5FE-AF5B-4B7C-86AB-19A1B0017794}" type="pres">
      <dgm:prSet presAssocID="{358F159D-D3E1-4EBD-8140-24C019870465}" presName="composite" presStyleCnt="0"/>
      <dgm:spPr/>
    </dgm:pt>
    <dgm:pt modelId="{DB49D2D9-FA6B-4444-9991-E500EFF9543F}" type="pres">
      <dgm:prSet presAssocID="{358F159D-D3E1-4EBD-8140-24C019870465}" presName="parentText" presStyleLbl="alignNode1" presStyleIdx="0" presStyleCnt="2">
        <dgm:presLayoutVars>
          <dgm:chMax val="1"/>
          <dgm:bulletEnabled val="1"/>
        </dgm:presLayoutVars>
      </dgm:prSet>
      <dgm:spPr/>
      <dgm:t>
        <a:bodyPr/>
        <a:lstStyle/>
        <a:p>
          <a:endParaRPr lang="en-GB"/>
        </a:p>
      </dgm:t>
    </dgm:pt>
    <dgm:pt modelId="{86421378-8744-4135-9909-1ED4B7C6B104}" type="pres">
      <dgm:prSet presAssocID="{358F159D-D3E1-4EBD-8140-24C019870465}" presName="descendantText" presStyleLbl="alignAcc1" presStyleIdx="0" presStyleCnt="2">
        <dgm:presLayoutVars>
          <dgm:bulletEnabled val="1"/>
        </dgm:presLayoutVars>
      </dgm:prSet>
      <dgm:spPr/>
      <dgm:t>
        <a:bodyPr/>
        <a:lstStyle/>
        <a:p>
          <a:endParaRPr lang="en-GB"/>
        </a:p>
      </dgm:t>
    </dgm:pt>
    <dgm:pt modelId="{532B9394-9819-4DE4-83CA-86AC27E3F166}" type="pres">
      <dgm:prSet presAssocID="{72D0A3C1-7917-4CC8-8BE8-800CF80EAB3F}" presName="sp" presStyleCnt="0"/>
      <dgm:spPr/>
    </dgm:pt>
    <dgm:pt modelId="{0050CC59-BE87-447F-928F-47824D347224}" type="pres">
      <dgm:prSet presAssocID="{BBF3C45E-9960-4BF3-AB15-94A03C99166A}" presName="composite" presStyleCnt="0"/>
      <dgm:spPr/>
    </dgm:pt>
    <dgm:pt modelId="{962CDA57-5861-4BF1-8065-6E38EE723286}" type="pres">
      <dgm:prSet presAssocID="{BBF3C45E-9960-4BF3-AB15-94A03C99166A}" presName="parentText" presStyleLbl="alignNode1" presStyleIdx="1" presStyleCnt="2">
        <dgm:presLayoutVars>
          <dgm:chMax val="1"/>
          <dgm:bulletEnabled val="1"/>
        </dgm:presLayoutVars>
      </dgm:prSet>
      <dgm:spPr/>
      <dgm:t>
        <a:bodyPr/>
        <a:lstStyle/>
        <a:p>
          <a:endParaRPr lang="en-GB"/>
        </a:p>
      </dgm:t>
    </dgm:pt>
    <dgm:pt modelId="{405357D0-1B26-4777-9315-0891C49AFBD9}" type="pres">
      <dgm:prSet presAssocID="{BBF3C45E-9960-4BF3-AB15-94A03C99166A}" presName="descendantText" presStyleLbl="alignAcc1" presStyleIdx="1" presStyleCnt="2">
        <dgm:presLayoutVars>
          <dgm:bulletEnabled val="1"/>
        </dgm:presLayoutVars>
      </dgm:prSet>
      <dgm:spPr/>
      <dgm:t>
        <a:bodyPr/>
        <a:lstStyle/>
        <a:p>
          <a:endParaRPr lang="en-GB"/>
        </a:p>
      </dgm:t>
    </dgm:pt>
  </dgm:ptLst>
  <dgm:cxnLst>
    <dgm:cxn modelId="{B4785040-2477-4148-8B94-38B0E77A4CC9}" srcId="{358F159D-D3E1-4EBD-8140-24C019870465}" destId="{36963324-C30C-48A2-8EAA-BC1A3957CCF8}" srcOrd="3" destOrd="0" parTransId="{FFCCB290-8B09-429E-9B64-841FFF30D01E}" sibTransId="{BF39C0CE-9C68-4878-BD1A-3FAA981A23D6}"/>
    <dgm:cxn modelId="{9825AAFB-C8CD-4380-8391-2F82985F2844}" type="presOf" srcId="{358F159D-D3E1-4EBD-8140-24C019870465}" destId="{DB49D2D9-FA6B-4444-9991-E500EFF9543F}" srcOrd="0" destOrd="0" presId="urn:microsoft.com/office/officeart/2005/8/layout/chevron2"/>
    <dgm:cxn modelId="{573F3AA7-35A4-46F1-8FE4-8E077519083D}" type="presOf" srcId="{6D7E9818-8971-4094-AAE4-AB22E5A6D005}" destId="{86421378-8744-4135-9909-1ED4B7C6B104}" srcOrd="0" destOrd="2" presId="urn:microsoft.com/office/officeart/2005/8/layout/chevron2"/>
    <dgm:cxn modelId="{A21A03F5-1BF1-4745-A0FD-29608788D017}" srcId="{BBF3C45E-9960-4BF3-AB15-94A03C99166A}" destId="{1F0E6439-03BF-4128-9354-62F4880CE2C4}" srcOrd="1" destOrd="0" parTransId="{82C60ABC-068A-4518-8441-B9895181C2CF}" sibTransId="{7C59C8FC-56EB-4625-BF89-B536DD36161C}"/>
    <dgm:cxn modelId="{05AF9D36-104D-4501-A245-A19FA17AFC93}" type="presOf" srcId="{E09DF097-FC0A-4DFF-B6A4-5E8E1581DBCA}" destId="{405357D0-1B26-4777-9315-0891C49AFBD9}" srcOrd="0" destOrd="0" presId="urn:microsoft.com/office/officeart/2005/8/layout/chevron2"/>
    <dgm:cxn modelId="{A8544E25-5B71-4858-9F26-D646A41998FC}" type="presOf" srcId="{89AEB48A-F940-4C5B-9B2A-399AF6C9270C}" destId="{86421378-8744-4135-9909-1ED4B7C6B104}" srcOrd="0" destOrd="1" presId="urn:microsoft.com/office/officeart/2005/8/layout/chevron2"/>
    <dgm:cxn modelId="{602D079E-7DCA-4C48-A758-5C6CC6886AE1}" type="presOf" srcId="{BBF3C45E-9960-4BF3-AB15-94A03C99166A}" destId="{962CDA57-5861-4BF1-8065-6E38EE723286}" srcOrd="0" destOrd="0" presId="urn:microsoft.com/office/officeart/2005/8/layout/chevron2"/>
    <dgm:cxn modelId="{8BFFD6F7-31A8-46A6-AAA2-536A32F46D4B}" type="presOf" srcId="{36963324-C30C-48A2-8EAA-BC1A3957CCF8}" destId="{86421378-8744-4135-9909-1ED4B7C6B104}" srcOrd="0" destOrd="3" presId="urn:microsoft.com/office/officeart/2005/8/layout/chevron2"/>
    <dgm:cxn modelId="{E6B71CC8-EE8A-46C0-87B9-38BD7F8C24AC}" srcId="{86D9FB1D-C764-4710-B6EC-5A228E42D414}" destId="{BBF3C45E-9960-4BF3-AB15-94A03C99166A}" srcOrd="1" destOrd="0" parTransId="{E346C2BE-A9DA-4BBF-B227-D27A60DAB46F}" sibTransId="{2412F972-F52A-48F0-8D1D-74562102CC48}"/>
    <dgm:cxn modelId="{16CD670B-5E96-4191-AB90-D09C53C15A0B}" type="presOf" srcId="{60E8063D-0B9C-4DEE-B8DF-6C452F681731}" destId="{86421378-8744-4135-9909-1ED4B7C6B104}" srcOrd="0" destOrd="0" presId="urn:microsoft.com/office/officeart/2005/8/layout/chevron2"/>
    <dgm:cxn modelId="{4C66163A-02AA-44A8-9EDC-FA8F360A311B}" srcId="{358F159D-D3E1-4EBD-8140-24C019870465}" destId="{60E8063D-0B9C-4DEE-B8DF-6C452F681731}" srcOrd="0" destOrd="0" parTransId="{B551DB43-227F-4468-8519-0090FDAB210A}" sibTransId="{9EB855AE-71D1-49F9-A377-E9B416EDC950}"/>
    <dgm:cxn modelId="{CC24C27E-89E1-43CB-AFB1-B201EA4FCFFE}" type="presOf" srcId="{86D9FB1D-C764-4710-B6EC-5A228E42D414}" destId="{CA9CCF31-4087-43BF-AECF-E1DDC54B7E2B}" srcOrd="0" destOrd="0" presId="urn:microsoft.com/office/officeart/2005/8/layout/chevron2"/>
    <dgm:cxn modelId="{67A4D881-CD58-49F6-8EFC-0CE9D447CAE4}" type="presOf" srcId="{1F0E6439-03BF-4128-9354-62F4880CE2C4}" destId="{405357D0-1B26-4777-9315-0891C49AFBD9}" srcOrd="0" destOrd="1" presId="urn:microsoft.com/office/officeart/2005/8/layout/chevron2"/>
    <dgm:cxn modelId="{0231A135-6F3C-413D-A57C-664CE6AF4BD4}" srcId="{358F159D-D3E1-4EBD-8140-24C019870465}" destId="{89AEB48A-F940-4C5B-9B2A-399AF6C9270C}" srcOrd="1" destOrd="0" parTransId="{F7A4908F-0C47-4867-B2B6-0F528300FD3E}" sibTransId="{813CB83E-3BA6-4AFD-9F51-841211FD2CC1}"/>
    <dgm:cxn modelId="{3327C5AF-5FEA-41EA-A37D-1375D62EB5F3}" srcId="{358F159D-D3E1-4EBD-8140-24C019870465}" destId="{6D7E9818-8971-4094-AAE4-AB22E5A6D005}" srcOrd="2" destOrd="0" parTransId="{46449ABA-2474-440D-A53A-689D7FD0C0BB}" sibTransId="{B747A4CE-5138-465C-9B6F-E64CB48A1090}"/>
    <dgm:cxn modelId="{79484404-4FD7-4036-985F-820E6550B761}" srcId="{BBF3C45E-9960-4BF3-AB15-94A03C99166A}" destId="{E09DF097-FC0A-4DFF-B6A4-5E8E1581DBCA}" srcOrd="0" destOrd="0" parTransId="{78F12273-D70C-4169-8E0C-F008A33683F6}" sibTransId="{9D638B45-A9B5-43AB-8EC6-488C39A479AC}"/>
    <dgm:cxn modelId="{AAB26F7F-300D-402C-B9D4-20E4F9A57F8A}" srcId="{86D9FB1D-C764-4710-B6EC-5A228E42D414}" destId="{358F159D-D3E1-4EBD-8140-24C019870465}" srcOrd="0" destOrd="0" parTransId="{B52E6CEF-0C29-496B-BE5F-EFBDE67B4A99}" sibTransId="{72D0A3C1-7917-4CC8-8BE8-800CF80EAB3F}"/>
    <dgm:cxn modelId="{E220662B-ECF3-4A28-9143-B6C31C290B8C}" type="presParOf" srcId="{CA9CCF31-4087-43BF-AECF-E1DDC54B7E2B}" destId="{310CC5FE-AF5B-4B7C-86AB-19A1B0017794}" srcOrd="0" destOrd="0" presId="urn:microsoft.com/office/officeart/2005/8/layout/chevron2"/>
    <dgm:cxn modelId="{B4C110ED-51D2-4C3F-A1E0-32D535B58C60}" type="presParOf" srcId="{310CC5FE-AF5B-4B7C-86AB-19A1B0017794}" destId="{DB49D2D9-FA6B-4444-9991-E500EFF9543F}" srcOrd="0" destOrd="0" presId="urn:microsoft.com/office/officeart/2005/8/layout/chevron2"/>
    <dgm:cxn modelId="{35A143E8-EC8B-432E-9CB8-B9BC3804BD73}" type="presParOf" srcId="{310CC5FE-AF5B-4B7C-86AB-19A1B0017794}" destId="{86421378-8744-4135-9909-1ED4B7C6B104}" srcOrd="1" destOrd="0" presId="urn:microsoft.com/office/officeart/2005/8/layout/chevron2"/>
    <dgm:cxn modelId="{F2D5B79D-0CD4-4A4E-846C-044235766FFC}" type="presParOf" srcId="{CA9CCF31-4087-43BF-AECF-E1DDC54B7E2B}" destId="{532B9394-9819-4DE4-83CA-86AC27E3F166}" srcOrd="1" destOrd="0" presId="urn:microsoft.com/office/officeart/2005/8/layout/chevron2"/>
    <dgm:cxn modelId="{C52DD40C-4197-4EDF-B8DF-D6BCD6EF6A0C}" type="presParOf" srcId="{CA9CCF31-4087-43BF-AECF-E1DDC54B7E2B}" destId="{0050CC59-BE87-447F-928F-47824D347224}" srcOrd="2" destOrd="0" presId="urn:microsoft.com/office/officeart/2005/8/layout/chevron2"/>
    <dgm:cxn modelId="{7D632539-CF05-4695-911C-C5B9E39C8700}" type="presParOf" srcId="{0050CC59-BE87-447F-928F-47824D347224}" destId="{962CDA57-5861-4BF1-8065-6E38EE723286}" srcOrd="0" destOrd="0" presId="urn:microsoft.com/office/officeart/2005/8/layout/chevron2"/>
    <dgm:cxn modelId="{708A459D-1ED0-4EEC-8192-C06D0A8F83C4}" type="presParOf" srcId="{0050CC59-BE87-447F-928F-47824D347224}" destId="{405357D0-1B26-4777-9315-0891C49AFBD9}"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A15B8-B933-4D85-A1B3-699919FB3E82}" type="datetimeFigureOut">
              <a:rPr lang="en-GB" smtClean="0"/>
              <a:t>14/12/2020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63C36-944B-40FB-BD3D-5EE8E62442FA}" type="slidenum">
              <a:rPr lang="en-GB" smtClean="0"/>
              <a:t>‹#›</a:t>
            </a:fld>
            <a:endParaRPr lang="en-GB"/>
          </a:p>
        </p:txBody>
      </p:sp>
    </p:spTree>
    <p:extLst>
      <p:ext uri="{BB962C8B-B14F-4D97-AF65-F5344CB8AC3E}">
        <p14:creationId xmlns:p14="http://schemas.microsoft.com/office/powerpoint/2010/main" val="2379343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I will use the term Great Britain since Northern Ireland will have a different status with regards to the EU.</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2B0019-7D0D-4475-861F-25B8DA47B811}" type="slidenum">
              <a:rPr lang="en-GB" altLang="en-US" smtClean="0">
                <a:solidFill>
                  <a:prstClr val="black"/>
                </a:solidFill>
                <a:latin typeface="Calibri" panose="020F0502020204030204" pitchFamily="34" charset="0"/>
              </a:rPr>
              <a:pPr/>
              <a:t>5</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93589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 presentation ‘Introduction to Import Controls’ covered the international basis of plant health legislation under the WTO and briefly covered the requirement for technical justification and Uniformity.</a:t>
            </a:r>
          </a:p>
          <a:p>
            <a:endParaRPr lang="en-GB" altLang="en-US"/>
          </a:p>
          <a:p>
            <a:r>
              <a:rPr lang="en-GB" altLang="en-US"/>
              <a:t>In this presentation we will look at more detail into ‘Transparency’ – the legislation that is publically available and which describes the processes involved in import controls </a:t>
            </a:r>
          </a:p>
          <a:p>
            <a:endParaRPr lang="en-GB" altLang="en-US"/>
          </a:p>
          <a:p>
            <a:r>
              <a:rPr lang="en-GB" altLang="en-US"/>
              <a:t>These are the processes that must be followed by the exporting National Plant Protection organisation (the NPPO), the exporter, the importer and the importing (NPPO)</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7E1BBA-7A4C-4CB3-AE35-24D1C7A31650}" type="slidenum">
              <a:rPr lang="en-GB" altLang="en-US" smtClean="0">
                <a:solidFill>
                  <a:prstClr val="black"/>
                </a:solidFill>
                <a:latin typeface="Calibri" panose="020F0502020204030204" pitchFamily="34" charset="0"/>
              </a:rPr>
              <a:pPr/>
              <a:t>6</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24927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2D7462-E272-4302-8BF8-B6866195C5A6}" type="slidenum">
              <a:rPr lang="en-GB" altLang="en-US" smtClean="0">
                <a:solidFill>
                  <a:srgbClr val="000000"/>
                </a:solidFill>
                <a:latin typeface="Calibri" panose="020F0502020204030204" pitchFamily="34" charset="0"/>
              </a:rPr>
              <a:pPr/>
              <a:t>8</a:t>
            </a:fld>
            <a:endParaRPr lang="en-GB"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737950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467236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8" y="1130401"/>
            <a:ext cx="11019367" cy="300247"/>
          </a:xfrm>
        </p:spPr>
        <p:txBody>
          <a:bodyPr/>
          <a:lstStyle>
            <a:lvl1pPr marL="0" indent="0">
              <a:buNone/>
              <a:defRPr sz="2200" b="0">
                <a:solidFill>
                  <a:srgbClr val="00B050"/>
                </a:solidFill>
              </a:defRPr>
            </a:lvl1pPr>
          </a:lstStyle>
          <a:p>
            <a:pPr lvl="0"/>
            <a:r>
              <a:rPr lang="en-US"/>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1AB323AF-9215-4E23-8471-7F542106FA07}"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3502766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6317" y="1540800"/>
            <a:ext cx="5433483"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199" y="1540800"/>
            <a:ext cx="5433484"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70BD66B5-2951-4DAB-B0C7-93C141C05611}"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532897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85600" y="471896"/>
            <a:ext cx="11020800" cy="4827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5600" y="1130400"/>
            <a:ext cx="5385859"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5600" y="1540800"/>
            <a:ext cx="5385859"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130400"/>
            <a:ext cx="54342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1540800"/>
            <a:ext cx="54342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9" name="Slide Number Placeholder 5"/>
          <p:cNvSpPr>
            <a:spLocks noGrp="1"/>
          </p:cNvSpPr>
          <p:nvPr>
            <p:ph type="sldNum" sz="quarter" idx="11"/>
          </p:nvPr>
        </p:nvSpPr>
        <p:spPr/>
        <p:txBody>
          <a:bodyPr/>
          <a:lstStyle>
            <a:lvl1pPr>
              <a:defRPr/>
            </a:lvl1pPr>
          </a:lstStyle>
          <a:p>
            <a:pPr>
              <a:defRPr/>
            </a:pPr>
            <a:fld id="{897FA66B-99B3-49D9-B456-C8A956F7D0A8}"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787346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Side Ba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319" y="480363"/>
            <a:ext cx="3456000" cy="43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6317" y="1520826"/>
            <a:ext cx="3456000" cy="4651637"/>
          </a:xfrm>
        </p:spPr>
        <p:txBody>
          <a:bodyPr/>
          <a:lstStyle>
            <a:lvl1pPr marL="0" indent="0">
              <a:buNone/>
              <a:defRPr sz="1800"/>
            </a:lvl1pPr>
          </a:lstStyle>
          <a:p>
            <a:pPr lvl="0"/>
            <a:r>
              <a:rPr lang="en-US"/>
              <a:t>Click to edit Master text styles</a:t>
            </a:r>
          </a:p>
        </p:txBody>
      </p:sp>
      <p:sp>
        <p:nvSpPr>
          <p:cNvPr id="4" name="Content Placeholder 3"/>
          <p:cNvSpPr>
            <a:spLocks noGrp="1"/>
          </p:cNvSpPr>
          <p:nvPr>
            <p:ph sz="half" idx="2"/>
          </p:nvPr>
        </p:nvSpPr>
        <p:spPr>
          <a:xfrm>
            <a:off x="4249409" y="476251"/>
            <a:ext cx="7356275" cy="569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5599E0B7-C7CA-4AB6-84D7-0C64011F0A5E}"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05232418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5600" y="479483"/>
            <a:ext cx="3456000" cy="4320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5600" y="1130400"/>
            <a:ext cx="34560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5600" y="1540801"/>
            <a:ext cx="3456000" cy="4668837"/>
          </a:xfrm>
        </p:spPr>
        <p:txBody>
          <a:bodyPr/>
          <a:lstStyle>
            <a:lvl1pPr marL="0" indent="0">
              <a:buNone/>
              <a:defRPr sz="1800"/>
            </a:lvl1pPr>
            <a:lvl2pPr>
              <a:defRPr b="1"/>
            </a:lvl2pPr>
          </a:lstStyle>
          <a:p>
            <a:pPr lvl="0"/>
            <a:r>
              <a:rPr lang="en-US"/>
              <a:t>Click to edit Master text styles</a:t>
            </a:r>
          </a:p>
        </p:txBody>
      </p:sp>
      <p:sp>
        <p:nvSpPr>
          <p:cNvPr id="6" name="Content Placeholder 5"/>
          <p:cNvSpPr>
            <a:spLocks noGrp="1"/>
          </p:cNvSpPr>
          <p:nvPr>
            <p:ph sz="quarter" idx="4"/>
          </p:nvPr>
        </p:nvSpPr>
        <p:spPr>
          <a:xfrm>
            <a:off x="4242341" y="476251"/>
            <a:ext cx="7364059" cy="5713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8" name="Slide Number Placeholder 5"/>
          <p:cNvSpPr>
            <a:spLocks noGrp="1"/>
          </p:cNvSpPr>
          <p:nvPr>
            <p:ph type="sldNum" sz="quarter" idx="11"/>
          </p:nvPr>
        </p:nvSpPr>
        <p:spPr/>
        <p:txBody>
          <a:bodyPr/>
          <a:lstStyle>
            <a:lvl1pPr>
              <a:defRPr/>
            </a:lvl1pPr>
          </a:lstStyle>
          <a:p>
            <a:pPr>
              <a:defRPr/>
            </a:pPr>
            <a:fld id="{17D4AC22-CEC4-4455-A94E-09EE8AD859CA}"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83652297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aption and Content">
    <p:spTree>
      <p:nvGrpSpPr>
        <p:cNvPr id="1" name=""/>
        <p:cNvGrpSpPr/>
        <p:nvPr/>
      </p:nvGrpSpPr>
      <p:grpSpPr>
        <a:xfrm>
          <a:off x="0" y="0"/>
          <a:ext cx="0" cy="0"/>
          <a:chOff x="0" y="0"/>
          <a:chExt cx="0" cy="0"/>
        </a:xfrm>
      </p:grpSpPr>
      <p:sp>
        <p:nvSpPr>
          <p:cNvPr id="5" name="Isosceles Triangle 7"/>
          <p:cNvSpPr/>
          <p:nvPr/>
        </p:nvSpPr>
        <p:spPr>
          <a:xfrm rot="10800000">
            <a:off x="588434" y="5597526"/>
            <a:ext cx="969433"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3" name="Content Placeholder 2"/>
          <p:cNvSpPr>
            <a:spLocks noGrp="1"/>
          </p:cNvSpPr>
          <p:nvPr>
            <p:ph sz="half" idx="1"/>
          </p:nvPr>
        </p:nvSpPr>
        <p:spPr>
          <a:xfrm>
            <a:off x="599017" y="476250"/>
            <a:ext cx="2769600" cy="5334000"/>
          </a:xfrm>
          <a:solidFill>
            <a:schemeClr val="tx2"/>
          </a:solidFill>
        </p:spPr>
        <p:txBody>
          <a:bodyPr/>
          <a:lstStyle>
            <a:lvl1pPr marL="0" indent="0">
              <a:buNone/>
              <a:defRPr b="0">
                <a:solidFill>
                  <a:schemeClr val="bg1"/>
                </a:solidFill>
              </a:defRPr>
            </a:lvl1pPr>
          </a:lstStyle>
          <a:p>
            <a:pPr lvl="0"/>
            <a:r>
              <a:rPr lang="en-US"/>
              <a:t>Click to edit Master text styles</a:t>
            </a:r>
          </a:p>
        </p:txBody>
      </p:sp>
      <p:sp>
        <p:nvSpPr>
          <p:cNvPr id="4" name="Content Placeholder 3"/>
          <p:cNvSpPr>
            <a:spLocks noGrp="1"/>
          </p:cNvSpPr>
          <p:nvPr>
            <p:ph sz="half" idx="2"/>
          </p:nvPr>
        </p:nvSpPr>
        <p:spPr>
          <a:xfrm>
            <a:off x="3566161" y="476250"/>
            <a:ext cx="8039523" cy="569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6"/>
          <p:cNvSpPr>
            <a:spLocks noGrp="1"/>
          </p:cNvSpPr>
          <p:nvPr>
            <p:ph type="sldNum" sz="quarter" idx="11"/>
          </p:nvPr>
        </p:nvSpPr>
        <p:spPr/>
        <p:txBody>
          <a:bodyPr/>
          <a:lstStyle>
            <a:lvl1pPr>
              <a:defRPr/>
            </a:lvl1pPr>
          </a:lstStyle>
          <a:p>
            <a:pPr>
              <a:defRPr/>
            </a:pPr>
            <a:fld id="{4E962ABC-4D91-4383-A628-BDDD249B3DA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4350838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892EE73F-DAF4-4D27-AFDB-5028F90B4F8F}"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406111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3" name="Slide Number Placeholder 5"/>
          <p:cNvSpPr>
            <a:spLocks noGrp="1"/>
          </p:cNvSpPr>
          <p:nvPr>
            <p:ph type="sldNum" sz="quarter" idx="11"/>
          </p:nvPr>
        </p:nvSpPr>
        <p:spPr/>
        <p:txBody>
          <a:bodyPr/>
          <a:lstStyle>
            <a:lvl1pPr>
              <a:defRPr/>
            </a:lvl1pPr>
          </a:lstStyle>
          <a:p>
            <a:pPr>
              <a:defRPr/>
            </a:pPr>
            <a:fld id="{0F5E8A86-F128-480C-B12C-20BE0F862AB9}"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4099476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2209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3434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3956872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2098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253670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5398580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cxnSp>
        <p:nvCxnSpPr>
          <p:cNvPr id="4" name="Straight Connector 3"/>
          <p:cNvCxnSpPr/>
          <p:nvPr/>
        </p:nvCxnSpPr>
        <p:spPr>
          <a:xfrm>
            <a:off x="4709584" y="6215063"/>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09433"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6017"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pic>
        <p:nvPicPr>
          <p:cNvPr id="7"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2200" y="6356351"/>
            <a:ext cx="1212851"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2634" y="6259514"/>
            <a:ext cx="57996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9584" y="6288088"/>
            <a:ext cx="2190749"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0617"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45590117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no graphics) - Whit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2734"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481271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Statistic">
    <p:spTree>
      <p:nvGrpSpPr>
        <p:cNvPr id="1" name=""/>
        <p:cNvGrpSpPr/>
        <p:nvPr/>
      </p:nvGrpSpPr>
      <p:grpSpPr>
        <a:xfrm>
          <a:off x="0" y="0"/>
          <a:ext cx="0" cy="0"/>
          <a:chOff x="0" y="0"/>
          <a:chExt cx="0" cy="0"/>
        </a:xfrm>
      </p:grpSpPr>
      <p:grpSp>
        <p:nvGrpSpPr>
          <p:cNvPr id="3" name="Group 16"/>
          <p:cNvGrpSpPr>
            <a:grpSpLocks/>
          </p:cNvGrpSpPr>
          <p:nvPr/>
        </p:nvGrpSpPr>
        <p:grpSpPr bwMode="auto">
          <a:xfrm>
            <a:off x="0" y="0"/>
            <a:ext cx="12192000" cy="6858000"/>
            <a:chOff x="0" y="0"/>
            <a:chExt cx="9144000" cy="6858001"/>
          </a:xfrm>
        </p:grpSpPr>
        <p:sp>
          <p:nvSpPr>
            <p:cNvPr id="4" name="Rectangle 9"/>
            <p:cNvSpPr/>
            <p:nvPr userDrawn="1"/>
          </p:nvSpPr>
          <p:spPr>
            <a:xfrm>
              <a:off x="0" y="5749926"/>
              <a:ext cx="7342188" cy="1108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5" name="Rectangle 4"/>
            <p:cNvSpPr/>
            <p:nvPr userDrawn="1"/>
          </p:nvSpPr>
          <p:spPr>
            <a:xfrm>
              <a:off x="7342188" y="0"/>
              <a:ext cx="180181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6" name="Isosceles Triangle 11"/>
            <p:cNvSpPr/>
            <p:nvPr userDrawn="1"/>
          </p:nvSpPr>
          <p:spPr>
            <a:xfrm rot="10800000">
              <a:off x="644525" y="5527676"/>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grpSp>
      <p:pic>
        <p:nvPicPr>
          <p:cNvPr id="7"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bg1"/>
                </a:solidFill>
              </a:defRPr>
            </a:lvl1pPr>
          </a:lstStyle>
          <a:p>
            <a:r>
              <a:rPr lang="en-US"/>
              <a:t>Click to edit Master title style</a:t>
            </a:r>
            <a:endParaRPr lang="en-US" dirty="0"/>
          </a:p>
        </p:txBody>
      </p:sp>
      <p:sp>
        <p:nvSpPr>
          <p:cNvPr id="9"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10" name="Slide Number Placeholder 5"/>
          <p:cNvSpPr>
            <a:spLocks noGrp="1"/>
          </p:cNvSpPr>
          <p:nvPr>
            <p:ph type="sldNum" sz="quarter" idx="11"/>
          </p:nvPr>
        </p:nvSpPr>
        <p:spPr/>
        <p:txBody>
          <a:bodyPr/>
          <a:lstStyle>
            <a:lvl1pPr>
              <a:defRPr/>
            </a:lvl1pPr>
          </a:lstStyle>
          <a:p>
            <a:pPr>
              <a:defRPr/>
            </a:pPr>
            <a:fld id="{340DFB8B-CC8A-41DF-ACFD-2F1FFBA71BA4}"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8691313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Statistic Outline">
    <p:spTree>
      <p:nvGrpSpPr>
        <p:cNvPr id="1" name=""/>
        <p:cNvGrpSpPr/>
        <p:nvPr/>
      </p:nvGrpSpPr>
      <p:grpSpPr>
        <a:xfrm>
          <a:off x="0" y="0"/>
          <a:ext cx="0" cy="0"/>
          <a:chOff x="0" y="0"/>
          <a:chExt cx="0" cy="0"/>
        </a:xfrm>
      </p:grpSpPr>
      <p:sp>
        <p:nvSpPr>
          <p:cNvPr id="3" name="Freeform 14"/>
          <p:cNvSpPr/>
          <p:nvPr/>
        </p:nvSpPr>
        <p:spPr>
          <a:xfrm rot="10800000">
            <a:off x="0" y="0"/>
            <a:ext cx="9787467" cy="5924550"/>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pic>
        <p:nvPicPr>
          <p:cNvPr id="4"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tx2"/>
                </a:solidFill>
              </a:defRPr>
            </a:lvl1pPr>
          </a:lstStyle>
          <a:p>
            <a:r>
              <a:rPr lang="en-US"/>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0872339F-58D6-4616-B756-FA1EE5FA3BC0}"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26662697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F98FAC94-DC8B-450E-9A8A-FB5A7FDF4132}"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65467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US"/>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8" y="1129555"/>
            <a:ext cx="11019367" cy="300247"/>
          </a:xfrm>
        </p:spPr>
        <p:txBody>
          <a:bodyPr/>
          <a:lstStyle>
            <a:lvl1pPr marL="0" indent="0">
              <a:buNone/>
              <a:defRPr sz="2200" b="0">
                <a:solidFill>
                  <a:srgbClr val="00AF41"/>
                </a:solidFill>
              </a:defRPr>
            </a:lvl1pPr>
          </a:lstStyle>
          <a:p>
            <a:pPr lvl="0"/>
            <a:r>
              <a:rPr lang="en-US"/>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05DAA2FD-0E1E-4CFF-9CDE-F4E83A3D580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17825430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DD93A267-316C-499F-8961-CEB011D72D3D}"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0331949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86318" y="466725"/>
            <a:ext cx="1101936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86318" y="1539875"/>
            <a:ext cx="11019367"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11717" y="6356351"/>
            <a:ext cx="7567083"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r>
              <a:rPr lang="en-GB">
                <a:solidFill>
                  <a:srgbClr val="00B050"/>
                </a:solidFill>
              </a:rPr>
              <a:t>Text in footer</a:t>
            </a:r>
          </a:p>
        </p:txBody>
      </p:sp>
      <p:sp>
        <p:nvSpPr>
          <p:cNvPr id="6" name="Slide Number Placeholder 5"/>
          <p:cNvSpPr>
            <a:spLocks noGrp="1"/>
          </p:cNvSpPr>
          <p:nvPr>
            <p:ph type="sldNum" sz="quarter" idx="4"/>
          </p:nvPr>
        </p:nvSpPr>
        <p:spPr>
          <a:xfrm>
            <a:off x="11188701" y="6356351"/>
            <a:ext cx="54821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tx2"/>
                </a:solidFill>
              </a:defRPr>
            </a:lvl1pPr>
          </a:lstStyle>
          <a:p>
            <a:pPr fontAlgn="base">
              <a:spcBef>
                <a:spcPct val="0"/>
              </a:spcBef>
              <a:spcAft>
                <a:spcPct val="0"/>
              </a:spcAft>
              <a:defRPr/>
            </a:pPr>
            <a:fld id="{7E76B3DF-336B-484C-98CA-B540BF30E934}" type="slidenum">
              <a:rPr lang="en-GB" altLang="en-US">
                <a:solidFill>
                  <a:srgbClr val="00B050"/>
                </a:solidFill>
                <a:latin typeface="Arial" panose="020B0604020202020204" pitchFamily="34" charset="0"/>
                <a:cs typeface="Arial" panose="020B0604020202020204" pitchFamily="34" charset="0"/>
              </a:rPr>
              <a:pPr fontAlgn="base">
                <a:spcBef>
                  <a:spcPct val="0"/>
                </a:spcBef>
                <a:spcAft>
                  <a:spcPct val="0"/>
                </a:spcAft>
                <a:defRPr/>
              </a:pPr>
              <a:t>‹#›</a:t>
            </a:fld>
            <a:endParaRPr lang="en-GB" altLang="en-US">
              <a:solidFill>
                <a:srgbClr val="00B05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680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rtl="0" eaLnBrk="0" fontAlgn="base" hangingPunct="0">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homepage.html" TargetMode="External"/><Relationship Id="rId7" Type="http://schemas.openxmlformats.org/officeDocument/2006/relationships/image" Target="../media/image17.png"/><Relationship Id="rId2" Type="http://schemas.openxmlformats.org/officeDocument/2006/relationships/hyperlink" Target="https://ec.europa.eu/food/plant/plant_health_biosecurity/legislation/emergency_measures_en" TargetMode="External"/><Relationship Id="rId1" Type="http://schemas.openxmlformats.org/officeDocument/2006/relationships/slideLayout" Target="../slideLayouts/slideLayout8.xml"/><Relationship Id="rId6" Type="http://schemas.openxmlformats.org/officeDocument/2006/relationships/image" Target="../media/image16.png"/><Relationship Id="rId5" Type="http://schemas.openxmlformats.org/officeDocument/2006/relationships/image" Target="../media/image10.png"/><Relationship Id="rId4" Type="http://schemas.openxmlformats.org/officeDocument/2006/relationships/hyperlink" Target="https://www.epingalert.org/e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ec.europa.eu/food/plant/plant_health_biosecurity/legislation/new_eu_rules_en"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forms.office.com/Pages/ResponsePage.aspx?id=UCQKdycCYkyQx044U38RAvJ7GY98IcdOvJfSZ-UDeKFUQzlZV1QyMjJWVTdMNTNYNTlEWERLMlBBRy4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4"/>
          <p:cNvSpPr>
            <a:spLocks noGrp="1"/>
          </p:cNvSpPr>
          <p:nvPr>
            <p:ph type="ctrTitle"/>
          </p:nvPr>
        </p:nvSpPr>
        <p:spPr>
          <a:xfrm>
            <a:off x="1955801" y="1735139"/>
            <a:ext cx="6081713" cy="1216025"/>
          </a:xfrm>
        </p:spPr>
        <p:txBody>
          <a:bodyPr/>
          <a:lstStyle/>
          <a:p>
            <a:r>
              <a:rPr lang="en-GB" altLang="en-US"/>
              <a:t>Exports</a:t>
            </a:r>
          </a:p>
        </p:txBody>
      </p:sp>
      <p:sp>
        <p:nvSpPr>
          <p:cNvPr id="86019" name="Subtitle 5"/>
          <p:cNvSpPr>
            <a:spLocks noGrp="1"/>
          </p:cNvSpPr>
          <p:nvPr>
            <p:ph type="subTitle" idx="1"/>
          </p:nvPr>
        </p:nvSpPr>
        <p:spPr>
          <a:xfrm>
            <a:off x="1955801" y="3043239"/>
            <a:ext cx="6081713" cy="987425"/>
          </a:xfrm>
        </p:spPr>
        <p:txBody>
          <a:bodyPr/>
          <a:lstStyle/>
          <a:p>
            <a:r>
              <a:rPr lang="en-GB" altLang="en-US" dirty="0"/>
              <a:t>The Journey: Legislation, special requirements and pre-export</a:t>
            </a:r>
          </a:p>
        </p:txBody>
      </p:sp>
      <p:sp>
        <p:nvSpPr>
          <p:cNvPr id="86020" name="Slide Number Placeholder 3"/>
          <p:cNvSpPr>
            <a:spLocks noGrp="1"/>
          </p:cNvSpPr>
          <p:nvPr>
            <p:ph type="sldNum" sz="quarter" idx="4294967295"/>
          </p:nvPr>
        </p:nvSpPr>
        <p:spPr bwMode="auto">
          <a:xfrm>
            <a:off x="10256838" y="6356351"/>
            <a:ext cx="41116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750F849-3674-4CB2-9789-D85C24D15CBE}" type="slidenum">
              <a:rPr lang="en-GB" altLang="en-US" sz="1000">
                <a:solidFill>
                  <a:srgbClr val="00B050"/>
                </a:solidFill>
              </a:rPr>
              <a:pPr>
                <a:lnSpc>
                  <a:spcPct val="100000"/>
                </a:lnSpc>
                <a:spcBef>
                  <a:spcPct val="0"/>
                </a:spcBef>
                <a:buFontTx/>
                <a:buNone/>
              </a:pPr>
              <a:t>1</a:t>
            </a:fld>
            <a:endParaRPr lang="en-GB" altLang="en-US" sz="1000">
              <a:solidFill>
                <a:srgbClr val="00B050"/>
              </a:solidFill>
            </a:endParaRPr>
          </a:p>
        </p:txBody>
      </p:sp>
    </p:spTree>
    <p:extLst>
      <p:ext uri="{BB962C8B-B14F-4D97-AF65-F5344CB8AC3E}">
        <p14:creationId xmlns:p14="http://schemas.microsoft.com/office/powerpoint/2010/main" val="297700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GB" altLang="en-US"/>
              <a:t>EU Legislative Structure</a:t>
            </a:r>
          </a:p>
        </p:txBody>
      </p:sp>
      <p:sp>
        <p:nvSpPr>
          <p:cNvPr id="98307" name="Content Placeholder 2"/>
          <p:cNvSpPr>
            <a:spLocks noGrp="1"/>
          </p:cNvSpPr>
          <p:nvPr>
            <p:ph idx="1"/>
          </p:nvPr>
        </p:nvSpPr>
        <p:spPr>
          <a:xfrm>
            <a:off x="365599" y="1599773"/>
            <a:ext cx="8264525" cy="4640262"/>
          </a:xfrm>
        </p:spPr>
        <p:txBody>
          <a:bodyPr/>
          <a:lstStyle/>
          <a:p>
            <a:r>
              <a:rPr lang="en-GB" altLang="en-US" dirty="0"/>
              <a:t>There are several ways to stay up-to-date with EU emergency measures:</a:t>
            </a:r>
          </a:p>
          <a:p>
            <a:pPr lvl="1"/>
            <a:r>
              <a:rPr lang="en-GB" altLang="en-US" dirty="0"/>
              <a:t>Current Emergency Measures can be found the </a:t>
            </a:r>
            <a:r>
              <a:rPr lang="en-GB" altLang="en-US" dirty="0">
                <a:hlinkClick r:id="rId2"/>
              </a:rPr>
              <a:t>EU’s website </a:t>
            </a:r>
            <a:r>
              <a:rPr lang="en-GB" altLang="en-US" dirty="0"/>
              <a:t>(you need to read each one to determine which goods it applies to)</a:t>
            </a:r>
          </a:p>
          <a:p>
            <a:pPr lvl="1"/>
            <a:r>
              <a:rPr lang="en-GB" altLang="en-US" dirty="0"/>
              <a:t>Sign up to the </a:t>
            </a:r>
            <a:r>
              <a:rPr lang="en-GB" altLang="en-US" dirty="0">
                <a:hlinkClick r:id="rId3"/>
              </a:rPr>
              <a:t>EU’s official journal </a:t>
            </a:r>
            <a:r>
              <a:rPr lang="en-GB" altLang="en-US" dirty="0"/>
              <a:t>and sign up for </a:t>
            </a:r>
            <a:r>
              <a:rPr lang="en-GB" altLang="en-US" dirty="0" smtClean="0"/>
              <a:t>notifications. Where possible you should always use a consolidated version</a:t>
            </a:r>
            <a:endParaRPr lang="en-GB" altLang="en-US" dirty="0"/>
          </a:p>
          <a:p>
            <a:pPr lvl="1"/>
            <a:r>
              <a:rPr lang="en-GB" altLang="en-US" dirty="0"/>
              <a:t>Review WTO </a:t>
            </a:r>
            <a:r>
              <a:rPr lang="en-GB" altLang="en-US" dirty="0" smtClean="0"/>
              <a:t>notifications via </a:t>
            </a:r>
            <a:r>
              <a:rPr lang="en-GB" altLang="en-US" dirty="0" smtClean="0">
                <a:hlinkClick r:id="rId4"/>
              </a:rPr>
              <a:t>ePing</a:t>
            </a:r>
            <a:endParaRPr lang="en-GB" altLang="en-US" dirty="0"/>
          </a:p>
        </p:txBody>
      </p:sp>
      <p:sp>
        <p:nvSpPr>
          <p:cNvPr id="98308"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A6C45AF5-E0D3-49B4-B123-1FB2BE6344A7}" type="slidenum">
              <a:rPr lang="en-GB" altLang="en-US" sz="1000">
                <a:solidFill>
                  <a:srgbClr val="00B050"/>
                </a:solidFill>
              </a:rPr>
              <a:pPr>
                <a:lnSpc>
                  <a:spcPct val="100000"/>
                </a:lnSpc>
                <a:spcBef>
                  <a:spcPct val="0"/>
                </a:spcBef>
                <a:buFontTx/>
                <a:buNone/>
              </a:pPr>
              <a:t>10</a:t>
            </a:fld>
            <a:endParaRPr lang="en-GB" altLang="en-US" sz="1000">
              <a:solidFill>
                <a:srgbClr val="00B050"/>
              </a:solidFill>
            </a:endParaRPr>
          </a:p>
        </p:txBody>
      </p:sp>
      <p:pic>
        <p:nvPicPr>
          <p:cNvPr id="98309"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13763" y="39688"/>
            <a:ext cx="17145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0" name="Text Placeholder 3"/>
          <p:cNvSpPr>
            <a:spLocks noGrp="1"/>
          </p:cNvSpPr>
          <p:nvPr>
            <p:ph type="body" sz="quarter" idx="13"/>
          </p:nvPr>
        </p:nvSpPr>
        <p:spPr>
          <a:xfrm>
            <a:off x="586318" y="1124530"/>
            <a:ext cx="8264525" cy="300038"/>
          </a:xfrm>
        </p:spPr>
        <p:txBody>
          <a:bodyPr/>
          <a:lstStyle/>
          <a:p>
            <a:r>
              <a:rPr lang="en-GB" altLang="en-US" dirty="0"/>
              <a:t>Emergency Measures</a:t>
            </a:r>
          </a:p>
          <a:p>
            <a:endParaRPr lang="en-GB" altLang="en-US" dirty="0"/>
          </a:p>
        </p:txBody>
      </p:sp>
      <p:pic>
        <p:nvPicPr>
          <p:cNvPr id="98311"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6931" y="3291591"/>
            <a:ext cx="3425781" cy="2779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2" name="Picture 9"/>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3528" y="3827163"/>
            <a:ext cx="3884333" cy="241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921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1703389" y="153988"/>
            <a:ext cx="8264525" cy="482600"/>
          </a:xfrm>
        </p:spPr>
        <p:txBody>
          <a:bodyPr/>
          <a:lstStyle/>
          <a:p>
            <a:r>
              <a:rPr lang="en-GB" altLang="en-US"/>
              <a:t>EU Legislative Structure</a:t>
            </a:r>
          </a:p>
        </p:txBody>
      </p:sp>
      <p:sp>
        <p:nvSpPr>
          <p:cNvPr id="99331" name="Content Placeholder 2"/>
          <p:cNvSpPr>
            <a:spLocks noGrp="1"/>
          </p:cNvSpPr>
          <p:nvPr>
            <p:ph idx="1"/>
          </p:nvPr>
        </p:nvSpPr>
        <p:spPr>
          <a:xfrm>
            <a:off x="1963739" y="1414463"/>
            <a:ext cx="8264525" cy="4640262"/>
          </a:xfrm>
        </p:spPr>
        <p:txBody>
          <a:bodyPr/>
          <a:lstStyle/>
          <a:p>
            <a:r>
              <a:rPr lang="en-GB" altLang="en-US" dirty="0"/>
              <a:t>The PCR contains most of the requirements needed to exports goods to the EU and includes:</a:t>
            </a:r>
          </a:p>
          <a:p>
            <a:pPr lvl="1"/>
            <a:r>
              <a:rPr lang="en-GB" altLang="en-US" dirty="0"/>
              <a:t>A list of all the quarantine pests and diseases</a:t>
            </a:r>
          </a:p>
          <a:p>
            <a:pPr lvl="1"/>
            <a:r>
              <a:rPr lang="en-GB" altLang="en-US" dirty="0"/>
              <a:t>What goods require a PC and pre-notification</a:t>
            </a:r>
          </a:p>
          <a:p>
            <a:pPr lvl="1"/>
            <a:r>
              <a:rPr lang="en-GB" altLang="en-US" dirty="0"/>
              <a:t>Whether any goods have special requirements that need to be met</a:t>
            </a:r>
          </a:p>
          <a:p>
            <a:pPr lvl="1"/>
            <a:r>
              <a:rPr lang="en-GB" altLang="en-US" dirty="0"/>
              <a:t>A list of EU Member States (MS) that have protected zone status.</a:t>
            </a:r>
          </a:p>
          <a:p>
            <a:r>
              <a:rPr lang="en-GB" altLang="en-US" dirty="0"/>
              <a:t>The PCR can be found by Googling 2019/2072 or from the </a:t>
            </a:r>
            <a:r>
              <a:rPr lang="en-GB" altLang="en-US" dirty="0">
                <a:hlinkClick r:id="rId2"/>
              </a:rPr>
              <a:t>EU’s website</a:t>
            </a:r>
            <a:endParaRPr lang="en-GB" altLang="en-US" dirty="0"/>
          </a:p>
          <a:p>
            <a:r>
              <a:rPr lang="en-GB" altLang="en-US" dirty="0"/>
              <a:t>The PCR is updated to take into account new quarantine pests and diseases as well as new special requirements.</a:t>
            </a:r>
          </a:p>
          <a:p>
            <a:r>
              <a:rPr lang="en-GB" altLang="en-US" dirty="0"/>
              <a:t>The next slide will show all the annexes in the PCR, which you should have some working knowledge of but also the key Annexes that details the EU’s import requirements, which you will have to know how to navigate to find out if goods are eligible for exports.</a:t>
            </a:r>
          </a:p>
        </p:txBody>
      </p:sp>
      <p:sp>
        <p:nvSpPr>
          <p:cNvPr id="99332"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30B125EC-2A31-4C6E-AF94-8150C5EF61CE}" type="slidenum">
              <a:rPr lang="en-GB" altLang="en-US" sz="1000">
                <a:solidFill>
                  <a:srgbClr val="00B050"/>
                </a:solidFill>
              </a:rPr>
              <a:pPr>
                <a:lnSpc>
                  <a:spcPct val="100000"/>
                </a:lnSpc>
                <a:spcBef>
                  <a:spcPct val="0"/>
                </a:spcBef>
                <a:buFontTx/>
                <a:buNone/>
              </a:pPr>
              <a:t>11</a:t>
            </a:fld>
            <a:endParaRPr lang="en-GB" altLang="en-US" sz="1000">
              <a:solidFill>
                <a:srgbClr val="00B050"/>
              </a:solidFill>
            </a:endParaRPr>
          </a:p>
        </p:txBody>
      </p:sp>
      <p:pic>
        <p:nvPicPr>
          <p:cNvPr id="9933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12201" y="39689"/>
            <a:ext cx="151606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4" name="Text Placeholder 3"/>
          <p:cNvSpPr>
            <a:spLocks noGrp="1"/>
          </p:cNvSpPr>
          <p:nvPr>
            <p:ph type="body" sz="quarter" idx="13"/>
          </p:nvPr>
        </p:nvSpPr>
        <p:spPr>
          <a:xfrm>
            <a:off x="1524001" y="727075"/>
            <a:ext cx="8264525" cy="300038"/>
          </a:xfrm>
        </p:spPr>
        <p:txBody>
          <a:bodyPr/>
          <a:lstStyle/>
          <a:p>
            <a:r>
              <a:rPr lang="en-GB" altLang="en-US" sz="2000"/>
              <a:t>Phytosanitary Conditions Regulation (PCR) – 2019/2072</a:t>
            </a:r>
          </a:p>
          <a:p>
            <a:endParaRPr lang="en-GB" altLang="en-US"/>
          </a:p>
        </p:txBody>
      </p:sp>
    </p:spTree>
    <p:extLst>
      <p:ext uri="{BB962C8B-B14F-4D97-AF65-F5344CB8AC3E}">
        <p14:creationId xmlns:p14="http://schemas.microsoft.com/office/powerpoint/2010/main" val="3543428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1963739" y="180975"/>
            <a:ext cx="8264525" cy="482600"/>
          </a:xfrm>
        </p:spPr>
        <p:txBody>
          <a:bodyPr/>
          <a:lstStyle/>
          <a:p>
            <a:r>
              <a:rPr lang="en-GB" altLang="en-US"/>
              <a:t>PCR - Annexes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04217808"/>
              </p:ext>
            </p:extLst>
          </p:nvPr>
        </p:nvGraphicFramePr>
        <p:xfrm>
          <a:off x="1963739" y="969964"/>
          <a:ext cx="8264525" cy="4994273"/>
        </p:xfrm>
        <a:graphic>
          <a:graphicData uri="http://schemas.openxmlformats.org/drawingml/2006/table">
            <a:tbl>
              <a:tblPr firstRow="1" bandRow="1">
                <a:tableStyleId>{5C22544A-7EE6-4342-B048-85BDC9FD1C3A}</a:tableStyleId>
              </a:tblPr>
              <a:tblGrid>
                <a:gridCol w="891902">
                  <a:extLst>
                    <a:ext uri="{9D8B030D-6E8A-4147-A177-3AD203B41FA5}">
                      <a16:colId xmlns="" xmlns:a16="http://schemas.microsoft.com/office/drawing/2014/main" val="20000"/>
                    </a:ext>
                  </a:extLst>
                </a:gridCol>
                <a:gridCol w="7372623">
                  <a:extLst>
                    <a:ext uri="{9D8B030D-6E8A-4147-A177-3AD203B41FA5}">
                      <a16:colId xmlns="" xmlns:a16="http://schemas.microsoft.com/office/drawing/2014/main" val="20001"/>
                    </a:ext>
                  </a:extLst>
                </a:gridCol>
              </a:tblGrid>
              <a:tr h="370887">
                <a:tc>
                  <a:txBody>
                    <a:bodyPr/>
                    <a:lstStyle/>
                    <a:p>
                      <a:r>
                        <a:rPr lang="en-GB" sz="1800" dirty="0"/>
                        <a:t>Annex</a:t>
                      </a:r>
                    </a:p>
                  </a:txBody>
                  <a:tcPr marT="45726" marB="45726"/>
                </a:tc>
                <a:tc>
                  <a:txBody>
                    <a:bodyPr/>
                    <a:lstStyle/>
                    <a:p>
                      <a:r>
                        <a:rPr lang="en-GB" sz="1800" dirty="0"/>
                        <a:t>Common Description</a:t>
                      </a:r>
                    </a:p>
                  </a:txBody>
                  <a:tcPr marT="45726" marB="45726"/>
                </a:tc>
                <a:extLst>
                  <a:ext uri="{0D108BD9-81ED-4DB2-BD59-A6C34878D82A}">
                    <a16:rowId xmlns="" xmlns:a16="http://schemas.microsoft.com/office/drawing/2014/main" val="10000"/>
                  </a:ext>
                </a:extLst>
              </a:tr>
              <a:tr h="370887">
                <a:tc>
                  <a:txBody>
                    <a:bodyPr/>
                    <a:lstStyle/>
                    <a:p>
                      <a:r>
                        <a:rPr lang="en-GB" sz="1800" dirty="0"/>
                        <a:t>I</a:t>
                      </a:r>
                    </a:p>
                  </a:txBody>
                  <a:tcPr marT="45726" marB="45726"/>
                </a:tc>
                <a:tc>
                  <a:txBody>
                    <a:bodyPr/>
                    <a:lstStyle/>
                    <a:p>
                      <a:r>
                        <a:rPr lang="en-GB" sz="1800" dirty="0"/>
                        <a:t>Definitions</a:t>
                      </a:r>
                    </a:p>
                  </a:txBody>
                  <a:tcPr marT="45726" marB="45726"/>
                </a:tc>
                <a:extLst>
                  <a:ext uri="{0D108BD9-81ED-4DB2-BD59-A6C34878D82A}">
                    <a16:rowId xmlns="" xmlns:a16="http://schemas.microsoft.com/office/drawing/2014/main" val="10001"/>
                  </a:ext>
                </a:extLst>
              </a:tr>
              <a:tr h="370887">
                <a:tc>
                  <a:txBody>
                    <a:bodyPr/>
                    <a:lstStyle/>
                    <a:p>
                      <a:r>
                        <a:rPr lang="en-GB" sz="1800" b="1" dirty="0"/>
                        <a:t>II</a:t>
                      </a:r>
                    </a:p>
                  </a:txBody>
                  <a:tcPr marT="45726" marB="45726"/>
                </a:tc>
                <a:tc>
                  <a:txBody>
                    <a:bodyPr/>
                    <a:lstStyle/>
                    <a:p>
                      <a:r>
                        <a:rPr lang="en-GB" sz="1800" b="1" dirty="0"/>
                        <a:t>List of Union quarantine</a:t>
                      </a:r>
                      <a:r>
                        <a:rPr lang="en-GB" sz="1800" b="1" baseline="0" dirty="0"/>
                        <a:t> pests</a:t>
                      </a:r>
                      <a:endParaRPr lang="en-GB" sz="1800" b="1" dirty="0"/>
                    </a:p>
                  </a:txBody>
                  <a:tcPr marT="45726" marB="45726"/>
                </a:tc>
                <a:extLst>
                  <a:ext uri="{0D108BD9-81ED-4DB2-BD59-A6C34878D82A}">
                    <a16:rowId xmlns="" xmlns:a16="http://schemas.microsoft.com/office/drawing/2014/main" val="10002"/>
                  </a:ext>
                </a:extLst>
              </a:tr>
              <a:tr h="370887">
                <a:tc>
                  <a:txBody>
                    <a:bodyPr/>
                    <a:lstStyle/>
                    <a:p>
                      <a:r>
                        <a:rPr lang="en-GB" sz="1800" dirty="0"/>
                        <a:t>III</a:t>
                      </a:r>
                    </a:p>
                  </a:txBody>
                  <a:tcPr marT="45726" marB="45726"/>
                </a:tc>
                <a:tc>
                  <a:txBody>
                    <a:bodyPr/>
                    <a:lstStyle/>
                    <a:p>
                      <a:r>
                        <a:rPr lang="en-GB" sz="1800" dirty="0"/>
                        <a:t>List of protected</a:t>
                      </a:r>
                      <a:r>
                        <a:rPr lang="en-GB" sz="1800" baseline="0" dirty="0"/>
                        <a:t> zones and their quarantine Pests</a:t>
                      </a:r>
                      <a:endParaRPr lang="en-GB" sz="1800" dirty="0"/>
                    </a:p>
                  </a:txBody>
                  <a:tcPr marT="45726" marB="45726"/>
                </a:tc>
                <a:extLst>
                  <a:ext uri="{0D108BD9-81ED-4DB2-BD59-A6C34878D82A}">
                    <a16:rowId xmlns="" xmlns:a16="http://schemas.microsoft.com/office/drawing/2014/main" val="10003"/>
                  </a:ext>
                </a:extLst>
              </a:tr>
              <a:tr h="370887">
                <a:tc>
                  <a:txBody>
                    <a:bodyPr/>
                    <a:lstStyle/>
                    <a:p>
                      <a:r>
                        <a:rPr lang="en-GB" sz="1800" dirty="0"/>
                        <a:t>IV</a:t>
                      </a:r>
                    </a:p>
                  </a:txBody>
                  <a:tcPr marT="45726" marB="45726"/>
                </a:tc>
                <a:tc>
                  <a:txBody>
                    <a:bodyPr/>
                    <a:lstStyle/>
                    <a:p>
                      <a:r>
                        <a:rPr lang="en-GB" sz="1800" dirty="0"/>
                        <a:t>List of Regulated</a:t>
                      </a:r>
                      <a:r>
                        <a:rPr lang="en-GB" sz="1800" baseline="0" dirty="0"/>
                        <a:t> Non-Quarantine Pests (RNQPs) and their hosts</a:t>
                      </a:r>
                      <a:endParaRPr lang="en-GB" sz="1800" dirty="0"/>
                    </a:p>
                  </a:txBody>
                  <a:tcPr marT="45726" marB="45726"/>
                </a:tc>
                <a:extLst>
                  <a:ext uri="{0D108BD9-81ED-4DB2-BD59-A6C34878D82A}">
                    <a16:rowId xmlns="" xmlns:a16="http://schemas.microsoft.com/office/drawing/2014/main" val="10004"/>
                  </a:ext>
                </a:extLst>
              </a:tr>
              <a:tr h="370887">
                <a:tc>
                  <a:txBody>
                    <a:bodyPr/>
                    <a:lstStyle/>
                    <a:p>
                      <a:r>
                        <a:rPr lang="en-GB" sz="1800" b="0" dirty="0"/>
                        <a:t>V</a:t>
                      </a:r>
                    </a:p>
                  </a:txBody>
                  <a:tcPr marT="45726" marB="45726"/>
                </a:tc>
                <a:tc>
                  <a:txBody>
                    <a:bodyPr/>
                    <a:lstStyle/>
                    <a:p>
                      <a:r>
                        <a:rPr lang="en-GB" sz="1800" b="0" dirty="0"/>
                        <a:t>measures</a:t>
                      </a:r>
                      <a:r>
                        <a:rPr lang="en-GB" sz="1800" b="0" baseline="0" dirty="0"/>
                        <a:t> to prevent the presence of RNQPs</a:t>
                      </a:r>
                      <a:endParaRPr lang="en-GB" sz="1800" b="0" dirty="0"/>
                    </a:p>
                  </a:txBody>
                  <a:tcPr marT="45726" marB="45726"/>
                </a:tc>
                <a:extLst>
                  <a:ext uri="{0D108BD9-81ED-4DB2-BD59-A6C34878D82A}">
                    <a16:rowId xmlns="" xmlns:a16="http://schemas.microsoft.com/office/drawing/2014/main" val="10005"/>
                  </a:ext>
                </a:extLst>
              </a:tr>
              <a:tr h="370887">
                <a:tc>
                  <a:txBody>
                    <a:bodyPr/>
                    <a:lstStyle/>
                    <a:p>
                      <a:r>
                        <a:rPr lang="en-GB" sz="1800" b="1" dirty="0"/>
                        <a:t>VI</a:t>
                      </a:r>
                    </a:p>
                  </a:txBody>
                  <a:tcPr marT="45726" marB="45726"/>
                </a:tc>
                <a:tc>
                  <a:txBody>
                    <a:bodyPr/>
                    <a:lstStyle/>
                    <a:p>
                      <a:r>
                        <a:rPr lang="en-GB" sz="1800" b="1" dirty="0"/>
                        <a:t>Prohibitions</a:t>
                      </a:r>
                    </a:p>
                  </a:txBody>
                  <a:tcPr marT="45726" marB="45726"/>
                </a:tc>
                <a:extLst>
                  <a:ext uri="{0D108BD9-81ED-4DB2-BD59-A6C34878D82A}">
                    <a16:rowId xmlns="" xmlns:a16="http://schemas.microsoft.com/office/drawing/2014/main" val="10006"/>
                  </a:ext>
                </a:extLst>
              </a:tr>
              <a:tr h="370887">
                <a:tc>
                  <a:txBody>
                    <a:bodyPr/>
                    <a:lstStyle/>
                    <a:p>
                      <a:r>
                        <a:rPr lang="en-GB" sz="1800" b="1" dirty="0"/>
                        <a:t>VII</a:t>
                      </a:r>
                    </a:p>
                  </a:txBody>
                  <a:tcPr marT="45726" marB="45726"/>
                </a:tc>
                <a:tc>
                  <a:txBody>
                    <a:bodyPr/>
                    <a:lstStyle/>
                    <a:p>
                      <a:r>
                        <a:rPr lang="en-GB" sz="1800" b="1" dirty="0"/>
                        <a:t>Special requirements for</a:t>
                      </a:r>
                      <a:r>
                        <a:rPr lang="en-GB" sz="1800" b="1" baseline="0" dirty="0"/>
                        <a:t> goods being imported to the EU</a:t>
                      </a:r>
                      <a:endParaRPr lang="en-GB" sz="1800" b="1" dirty="0"/>
                    </a:p>
                  </a:txBody>
                  <a:tcPr marT="45726" marB="45726"/>
                </a:tc>
                <a:extLst>
                  <a:ext uri="{0D108BD9-81ED-4DB2-BD59-A6C34878D82A}">
                    <a16:rowId xmlns="" xmlns:a16="http://schemas.microsoft.com/office/drawing/2014/main" val="10007"/>
                  </a:ext>
                </a:extLst>
              </a:tr>
              <a:tr h="370887">
                <a:tc>
                  <a:txBody>
                    <a:bodyPr/>
                    <a:lstStyle/>
                    <a:p>
                      <a:r>
                        <a:rPr lang="en-GB" sz="1800" dirty="0"/>
                        <a:t>VIII</a:t>
                      </a:r>
                    </a:p>
                  </a:txBody>
                  <a:tcPr marT="45726" marB="45726"/>
                </a:tc>
                <a:tc>
                  <a:txBody>
                    <a:bodyPr/>
                    <a:lstStyle/>
                    <a:p>
                      <a:r>
                        <a:rPr lang="en-GB" sz="1800" dirty="0"/>
                        <a:t>Special requirements</a:t>
                      </a:r>
                      <a:r>
                        <a:rPr lang="en-GB" sz="1800" baseline="0" dirty="0"/>
                        <a:t> for goods originating in the EU</a:t>
                      </a:r>
                      <a:endParaRPr lang="en-GB" sz="1800" dirty="0"/>
                    </a:p>
                  </a:txBody>
                  <a:tcPr marT="45726" marB="45726"/>
                </a:tc>
                <a:extLst>
                  <a:ext uri="{0D108BD9-81ED-4DB2-BD59-A6C34878D82A}">
                    <a16:rowId xmlns="" xmlns:a16="http://schemas.microsoft.com/office/drawing/2014/main" val="10008"/>
                  </a:ext>
                </a:extLst>
              </a:tr>
              <a:tr h="370887">
                <a:tc>
                  <a:txBody>
                    <a:bodyPr/>
                    <a:lstStyle/>
                    <a:p>
                      <a:r>
                        <a:rPr lang="en-GB" sz="1800" dirty="0"/>
                        <a:t>IX</a:t>
                      </a:r>
                    </a:p>
                  </a:txBody>
                  <a:tcPr marT="45726" marB="45726"/>
                </a:tc>
                <a:tc>
                  <a:txBody>
                    <a:bodyPr/>
                    <a:lstStyle/>
                    <a:p>
                      <a:r>
                        <a:rPr lang="en-GB" sz="1800" dirty="0"/>
                        <a:t>List</a:t>
                      </a:r>
                      <a:r>
                        <a:rPr lang="en-GB" sz="1800" baseline="0" dirty="0"/>
                        <a:t> of plants and plant products prohibited from entering protected zones</a:t>
                      </a:r>
                      <a:endParaRPr lang="en-GB" sz="1800" dirty="0"/>
                    </a:p>
                  </a:txBody>
                  <a:tcPr marT="45726" marB="45726"/>
                </a:tc>
                <a:extLst>
                  <a:ext uri="{0D108BD9-81ED-4DB2-BD59-A6C34878D82A}">
                    <a16:rowId xmlns="" xmlns:a16="http://schemas.microsoft.com/office/drawing/2014/main" val="10009"/>
                  </a:ext>
                </a:extLst>
              </a:tr>
              <a:tr h="370887">
                <a:tc>
                  <a:txBody>
                    <a:bodyPr/>
                    <a:lstStyle/>
                    <a:p>
                      <a:r>
                        <a:rPr lang="en-GB" sz="1800" b="1" dirty="0"/>
                        <a:t>X</a:t>
                      </a:r>
                    </a:p>
                  </a:txBody>
                  <a:tcPr marT="45726" marB="45726"/>
                </a:tc>
                <a:tc>
                  <a:txBody>
                    <a:bodyPr/>
                    <a:lstStyle/>
                    <a:p>
                      <a:r>
                        <a:rPr lang="en-GB" sz="1800" b="1" dirty="0"/>
                        <a:t>Special requirements</a:t>
                      </a:r>
                      <a:r>
                        <a:rPr lang="en-GB" sz="1800" b="1" baseline="0" dirty="0"/>
                        <a:t> for certain goods moving into protected zones</a:t>
                      </a:r>
                      <a:endParaRPr lang="en-GB" sz="1800" b="1" dirty="0"/>
                    </a:p>
                  </a:txBody>
                  <a:tcPr marT="45726" marB="45726"/>
                </a:tc>
                <a:extLst>
                  <a:ext uri="{0D108BD9-81ED-4DB2-BD59-A6C34878D82A}">
                    <a16:rowId xmlns="" xmlns:a16="http://schemas.microsoft.com/office/drawing/2014/main" val="10010"/>
                  </a:ext>
                </a:extLst>
              </a:tr>
              <a:tr h="914516">
                <a:tc>
                  <a:txBody>
                    <a:bodyPr/>
                    <a:lstStyle/>
                    <a:p>
                      <a:r>
                        <a:rPr lang="en-GB" sz="1800" b="1" dirty="0"/>
                        <a:t>XI</a:t>
                      </a:r>
                    </a:p>
                  </a:txBody>
                  <a:tcPr marT="45726" marB="45726"/>
                </a:tc>
                <a:tc>
                  <a:txBody>
                    <a:bodyPr/>
                    <a:lstStyle/>
                    <a:p>
                      <a:r>
                        <a:rPr lang="en-GB" sz="1800" b="1" dirty="0"/>
                        <a:t>Part A – Which goods require a PC and pre-notification</a:t>
                      </a:r>
                      <a:r>
                        <a:rPr lang="en-GB" sz="1800" b="1" baseline="0" dirty="0"/>
                        <a:t> </a:t>
                      </a:r>
                    </a:p>
                    <a:p>
                      <a:r>
                        <a:rPr lang="en-GB" sz="1800" b="1" baseline="0" dirty="0"/>
                        <a:t>Part B – Which goods require a PC</a:t>
                      </a:r>
                    </a:p>
                    <a:p>
                      <a:r>
                        <a:rPr lang="en-GB" sz="1800" b="1" baseline="0" dirty="0"/>
                        <a:t>Part C – Which goods do not require a PC</a:t>
                      </a:r>
                      <a:endParaRPr lang="en-GB" sz="1800" b="1" dirty="0"/>
                    </a:p>
                  </a:txBody>
                  <a:tcPr marT="45726" marB="45726"/>
                </a:tc>
                <a:extLst>
                  <a:ext uri="{0D108BD9-81ED-4DB2-BD59-A6C34878D82A}">
                    <a16:rowId xmlns="" xmlns:a16="http://schemas.microsoft.com/office/drawing/2014/main" val="10011"/>
                  </a:ext>
                </a:extLst>
              </a:tr>
            </a:tbl>
          </a:graphicData>
        </a:graphic>
      </p:graphicFrame>
      <p:sp>
        <p:nvSpPr>
          <p:cNvPr id="100396"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5465228F-7278-4B86-8191-8EC54E9F8318}" type="slidenum">
              <a:rPr lang="en-GB" altLang="en-US" sz="1000">
                <a:solidFill>
                  <a:srgbClr val="00B050"/>
                </a:solidFill>
              </a:rPr>
              <a:pPr>
                <a:lnSpc>
                  <a:spcPct val="100000"/>
                </a:lnSpc>
                <a:spcBef>
                  <a:spcPct val="0"/>
                </a:spcBef>
                <a:buFontTx/>
                <a:buNone/>
              </a:pPr>
              <a:t>12</a:t>
            </a:fld>
            <a:endParaRPr lang="en-GB" altLang="en-US" sz="1000">
              <a:solidFill>
                <a:srgbClr val="00B050"/>
              </a:solidFill>
            </a:endParaRPr>
          </a:p>
        </p:txBody>
      </p:sp>
      <p:sp>
        <p:nvSpPr>
          <p:cNvPr id="100397" name="TextBox 7"/>
          <p:cNvSpPr txBox="1">
            <a:spLocks noChangeArrowheads="1"/>
          </p:cNvSpPr>
          <p:nvPr/>
        </p:nvSpPr>
        <p:spPr bwMode="auto">
          <a:xfrm>
            <a:off x="1919289" y="6021389"/>
            <a:ext cx="8308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buFontTx/>
              <a:buNone/>
            </a:pPr>
            <a:r>
              <a:rPr lang="en-GB" altLang="en-US" sz="1800" b="1">
                <a:solidFill>
                  <a:prstClr val="black"/>
                </a:solidFill>
              </a:rPr>
              <a:t>Bold</a:t>
            </a:r>
            <a:r>
              <a:rPr lang="en-GB" altLang="en-US" sz="1800">
                <a:solidFill>
                  <a:prstClr val="black"/>
                </a:solidFill>
              </a:rPr>
              <a:t> denotes relevance for exports</a:t>
            </a:r>
          </a:p>
        </p:txBody>
      </p:sp>
    </p:spTree>
    <p:extLst>
      <p:ext uri="{BB962C8B-B14F-4D97-AF65-F5344CB8AC3E}">
        <p14:creationId xmlns:p14="http://schemas.microsoft.com/office/powerpoint/2010/main" val="608694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GB" altLang="en-US"/>
              <a:t>PCR - Annexes</a:t>
            </a:r>
          </a:p>
        </p:txBody>
      </p:sp>
      <p:sp>
        <p:nvSpPr>
          <p:cNvPr id="101380"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E23D9526-56E3-4463-AFF6-7B011DC0CFBD}" type="slidenum">
              <a:rPr lang="en-GB" altLang="en-US" sz="1000">
                <a:solidFill>
                  <a:srgbClr val="00B050"/>
                </a:solidFill>
              </a:rPr>
              <a:pPr>
                <a:lnSpc>
                  <a:spcPct val="100000"/>
                </a:lnSpc>
                <a:spcBef>
                  <a:spcPct val="0"/>
                </a:spcBef>
                <a:buFontTx/>
                <a:buNone/>
              </a:pPr>
              <a:t>13</a:t>
            </a:fld>
            <a:endParaRPr lang="en-GB" altLang="en-US" sz="1000">
              <a:solidFill>
                <a:srgbClr val="00B05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7948301"/>
              </p:ext>
            </p:extLst>
          </p:nvPr>
        </p:nvGraphicFramePr>
        <p:xfrm>
          <a:off x="719825" y="1516749"/>
          <a:ext cx="8264525" cy="1752600"/>
        </p:xfrm>
        <a:graphic>
          <a:graphicData uri="http://schemas.openxmlformats.org/drawingml/2006/table">
            <a:tbl>
              <a:tblPr firstRow="1" bandRow="1">
                <a:tableStyleId>{5C22544A-7EE6-4342-B048-85BDC9FD1C3A}</a:tableStyleId>
              </a:tblPr>
              <a:tblGrid>
                <a:gridCol w="891902">
                  <a:extLst>
                    <a:ext uri="{9D8B030D-6E8A-4147-A177-3AD203B41FA5}">
                      <a16:colId xmlns="" xmlns:a16="http://schemas.microsoft.com/office/drawing/2014/main" val="20000"/>
                    </a:ext>
                  </a:extLst>
                </a:gridCol>
                <a:gridCol w="7372623">
                  <a:extLst>
                    <a:ext uri="{9D8B030D-6E8A-4147-A177-3AD203B41FA5}">
                      <a16:colId xmlns="" xmlns:a16="http://schemas.microsoft.com/office/drawing/2014/main" val="20001"/>
                    </a:ext>
                  </a:extLst>
                </a:gridCol>
              </a:tblGrid>
              <a:tr h="370840">
                <a:tc>
                  <a:txBody>
                    <a:bodyPr/>
                    <a:lstStyle/>
                    <a:p>
                      <a:r>
                        <a:rPr lang="en-GB" sz="1800" kern="1200" dirty="0">
                          <a:solidFill>
                            <a:schemeClr val="bg1"/>
                          </a:solidFill>
                          <a:latin typeface="+mn-lt"/>
                          <a:ea typeface="+mn-ea"/>
                          <a:cs typeface="+mn-cs"/>
                        </a:rPr>
                        <a:t>Annex</a:t>
                      </a:r>
                    </a:p>
                  </a:txBody>
                  <a:tcPr/>
                </a:tc>
                <a:tc>
                  <a:txBody>
                    <a:bodyPr/>
                    <a:lstStyle/>
                    <a:p>
                      <a:r>
                        <a:rPr lang="en-GB" sz="1800" kern="1200" dirty="0">
                          <a:solidFill>
                            <a:schemeClr val="bg1"/>
                          </a:solidFill>
                          <a:latin typeface="+mn-lt"/>
                          <a:ea typeface="+mn-ea"/>
                          <a:cs typeface="+mn-cs"/>
                        </a:rPr>
                        <a:t>Common Description</a:t>
                      </a:r>
                    </a:p>
                  </a:txBody>
                  <a:tcPr/>
                </a:tc>
                <a:extLst>
                  <a:ext uri="{0D108BD9-81ED-4DB2-BD59-A6C34878D82A}">
                    <a16:rowId xmlns="" xmlns:a16="http://schemas.microsoft.com/office/drawing/2014/main" val="10000"/>
                  </a:ext>
                </a:extLst>
              </a:tr>
              <a:tr h="370840">
                <a:tc>
                  <a:txBody>
                    <a:bodyPr/>
                    <a:lstStyle/>
                    <a:p>
                      <a:r>
                        <a:rPr lang="en-GB" sz="1800" kern="1200" dirty="0">
                          <a:solidFill>
                            <a:schemeClr val="dk1"/>
                          </a:solidFill>
                          <a:latin typeface="+mn-lt"/>
                          <a:ea typeface="+mn-ea"/>
                          <a:cs typeface="+mn-cs"/>
                        </a:rPr>
                        <a:t>XII</a:t>
                      </a:r>
                    </a:p>
                  </a:txBody>
                  <a:tcPr/>
                </a:tc>
                <a:tc>
                  <a:txBody>
                    <a:bodyPr/>
                    <a:lstStyle/>
                    <a:p>
                      <a:r>
                        <a:rPr lang="en-GB" sz="1800" kern="1200" dirty="0">
                          <a:solidFill>
                            <a:schemeClr val="dk1"/>
                          </a:solidFill>
                          <a:latin typeface="+mn-lt"/>
                          <a:ea typeface="+mn-ea"/>
                          <a:cs typeface="+mn-cs"/>
                        </a:rPr>
                        <a:t>List of goods that require a PC for introduction into a PZ from certain countries</a:t>
                      </a:r>
                    </a:p>
                  </a:txBody>
                  <a:tcPr/>
                </a:tc>
                <a:extLst>
                  <a:ext uri="{0D108BD9-81ED-4DB2-BD59-A6C34878D82A}">
                    <a16:rowId xmlns="" xmlns:a16="http://schemas.microsoft.com/office/drawing/2014/main" val="10001"/>
                  </a:ext>
                </a:extLst>
              </a:tr>
              <a:tr h="370840">
                <a:tc>
                  <a:txBody>
                    <a:bodyPr/>
                    <a:lstStyle/>
                    <a:p>
                      <a:r>
                        <a:rPr lang="en-GB" dirty="0"/>
                        <a:t>XIII</a:t>
                      </a:r>
                    </a:p>
                  </a:txBody>
                  <a:tcPr/>
                </a:tc>
                <a:tc>
                  <a:txBody>
                    <a:bodyPr/>
                    <a:lstStyle/>
                    <a:p>
                      <a:r>
                        <a:rPr lang="en-GB" dirty="0"/>
                        <a:t>What goods</a:t>
                      </a:r>
                      <a:r>
                        <a:rPr lang="en-GB" baseline="0" dirty="0"/>
                        <a:t> require a plant passport</a:t>
                      </a:r>
                      <a:endParaRPr lang="en-GB" dirty="0"/>
                    </a:p>
                  </a:txBody>
                  <a:tcPr/>
                </a:tc>
                <a:extLst>
                  <a:ext uri="{0D108BD9-81ED-4DB2-BD59-A6C34878D82A}">
                    <a16:rowId xmlns="" xmlns:a16="http://schemas.microsoft.com/office/drawing/2014/main" val="10002"/>
                  </a:ext>
                </a:extLst>
              </a:tr>
              <a:tr h="370840">
                <a:tc>
                  <a:txBody>
                    <a:bodyPr/>
                    <a:lstStyle/>
                    <a:p>
                      <a:r>
                        <a:rPr lang="en-GB" dirty="0"/>
                        <a:t>XIV</a:t>
                      </a:r>
                    </a:p>
                  </a:txBody>
                  <a:tcPr/>
                </a:tc>
                <a:tc>
                  <a:txBody>
                    <a:bodyPr/>
                    <a:lstStyle/>
                    <a:p>
                      <a:r>
                        <a:rPr lang="en-GB" dirty="0"/>
                        <a:t>What goods require a PZ plant passport</a:t>
                      </a:r>
                    </a:p>
                  </a:txBody>
                  <a:tcPr/>
                </a:tc>
                <a:extLst>
                  <a:ext uri="{0D108BD9-81ED-4DB2-BD59-A6C34878D82A}">
                    <a16:rowId xmlns="" xmlns:a16="http://schemas.microsoft.com/office/drawing/2014/main" val="10003"/>
                  </a:ext>
                </a:extLst>
              </a:tr>
            </a:tbl>
          </a:graphicData>
        </a:graphic>
      </p:graphicFrame>
      <p:sp>
        <p:nvSpPr>
          <p:cNvPr id="101398" name="TextBox 7"/>
          <p:cNvSpPr txBox="1">
            <a:spLocks noChangeArrowheads="1"/>
          </p:cNvSpPr>
          <p:nvPr/>
        </p:nvSpPr>
        <p:spPr bwMode="auto">
          <a:xfrm>
            <a:off x="586318" y="3494029"/>
            <a:ext cx="82645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pPr>
            <a:r>
              <a:rPr lang="en-GB" altLang="en-US" sz="1800" dirty="0">
                <a:solidFill>
                  <a:prstClr val="black"/>
                </a:solidFill>
              </a:rPr>
              <a:t>All fruit, vegetables and cut flowers will require a PC, as stated by Annex XI Part A and Part B. (except for those 5 fruits mentioned in Part C)</a:t>
            </a:r>
          </a:p>
          <a:p>
            <a:pPr eaLnBrk="0" fontAlgn="base" hangingPunct="0">
              <a:lnSpc>
                <a:spcPct val="100000"/>
              </a:lnSpc>
              <a:spcBef>
                <a:spcPct val="0"/>
              </a:spcBef>
              <a:spcAft>
                <a:spcPct val="0"/>
              </a:spcAft>
            </a:pPr>
            <a:r>
              <a:rPr lang="en-GB" altLang="en-US" sz="1800" dirty="0">
                <a:solidFill>
                  <a:prstClr val="black"/>
                </a:solidFill>
              </a:rPr>
              <a:t>This means that all goods being exported to the EU will require a phytosanitary inspection.</a:t>
            </a:r>
          </a:p>
          <a:p>
            <a:pPr eaLnBrk="0" fontAlgn="base" hangingPunct="0">
              <a:lnSpc>
                <a:spcPct val="100000"/>
              </a:lnSpc>
              <a:spcBef>
                <a:spcPct val="0"/>
              </a:spcBef>
              <a:spcAft>
                <a:spcPct val="0"/>
              </a:spcAft>
            </a:pPr>
            <a:r>
              <a:rPr lang="en-GB" altLang="en-US" sz="1800" dirty="0">
                <a:solidFill>
                  <a:prstClr val="black"/>
                </a:solidFill>
              </a:rPr>
              <a:t>Note: All goods and pests will be referenced by their </a:t>
            </a:r>
            <a:r>
              <a:rPr lang="en-GB" altLang="en-US" sz="1800" dirty="0" smtClean="0">
                <a:solidFill>
                  <a:prstClr val="black"/>
                </a:solidFill>
              </a:rPr>
              <a:t>scientific names in Latin. </a:t>
            </a:r>
            <a:r>
              <a:rPr lang="en-GB" altLang="en-US" sz="1800" dirty="0">
                <a:solidFill>
                  <a:prstClr val="black"/>
                </a:solidFill>
              </a:rPr>
              <a:t>You may have to Google their </a:t>
            </a:r>
            <a:r>
              <a:rPr lang="en-GB" altLang="en-US" sz="1800" dirty="0" smtClean="0">
                <a:solidFill>
                  <a:prstClr val="black"/>
                </a:solidFill>
              </a:rPr>
              <a:t>name, to know what it is. The scientific name will </a:t>
            </a:r>
            <a:r>
              <a:rPr lang="en-GB" altLang="en-US" sz="1800" dirty="0">
                <a:solidFill>
                  <a:prstClr val="black"/>
                </a:solidFill>
              </a:rPr>
              <a:t>be required on the PC.</a:t>
            </a:r>
          </a:p>
          <a:p>
            <a:pPr lvl="1" eaLnBrk="0" fontAlgn="base" hangingPunct="0">
              <a:lnSpc>
                <a:spcPct val="100000"/>
              </a:lnSpc>
              <a:spcBef>
                <a:spcPct val="0"/>
              </a:spcBef>
              <a:spcAft>
                <a:spcPct val="0"/>
              </a:spcAft>
            </a:pPr>
            <a:r>
              <a:rPr lang="en-GB" altLang="en-US" i="1" dirty="0">
                <a:solidFill>
                  <a:prstClr val="black"/>
                </a:solidFill>
              </a:rPr>
              <a:t>Malus</a:t>
            </a:r>
            <a:r>
              <a:rPr lang="en-GB" altLang="en-US" dirty="0">
                <a:solidFill>
                  <a:prstClr val="black"/>
                </a:solidFill>
              </a:rPr>
              <a:t> = Apples</a:t>
            </a:r>
          </a:p>
          <a:p>
            <a:pPr lvl="1" eaLnBrk="0" fontAlgn="base" hangingPunct="0">
              <a:lnSpc>
                <a:spcPct val="100000"/>
              </a:lnSpc>
              <a:spcBef>
                <a:spcPct val="0"/>
              </a:spcBef>
              <a:spcAft>
                <a:spcPct val="0"/>
              </a:spcAft>
            </a:pPr>
            <a:r>
              <a:rPr lang="en-GB" altLang="en-US" i="1" dirty="0" err="1">
                <a:solidFill>
                  <a:prstClr val="black"/>
                </a:solidFill>
              </a:rPr>
              <a:t>Pyrus</a:t>
            </a:r>
            <a:r>
              <a:rPr lang="en-GB" altLang="en-US" dirty="0">
                <a:solidFill>
                  <a:prstClr val="black"/>
                </a:solidFill>
              </a:rPr>
              <a:t> = Pears</a:t>
            </a:r>
          </a:p>
          <a:p>
            <a:pPr lvl="1" eaLnBrk="0" fontAlgn="base" hangingPunct="0">
              <a:lnSpc>
                <a:spcPct val="100000"/>
              </a:lnSpc>
              <a:spcBef>
                <a:spcPct val="0"/>
              </a:spcBef>
              <a:spcAft>
                <a:spcPct val="0"/>
              </a:spcAft>
            </a:pPr>
            <a:r>
              <a:rPr lang="en-GB" altLang="en-US" i="1" dirty="0" err="1">
                <a:solidFill>
                  <a:prstClr val="black"/>
                </a:solidFill>
              </a:rPr>
              <a:t>Rubus</a:t>
            </a:r>
            <a:r>
              <a:rPr lang="en-GB" altLang="en-US" dirty="0">
                <a:solidFill>
                  <a:prstClr val="black"/>
                </a:solidFill>
              </a:rPr>
              <a:t> = Raspberries</a:t>
            </a:r>
          </a:p>
        </p:txBody>
      </p:sp>
    </p:spTree>
    <p:extLst>
      <p:ext uri="{BB962C8B-B14F-4D97-AF65-F5344CB8AC3E}">
        <p14:creationId xmlns:p14="http://schemas.microsoft.com/office/powerpoint/2010/main" val="3151746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1881189" y="2708275"/>
            <a:ext cx="8264525" cy="482600"/>
          </a:xfrm>
        </p:spPr>
        <p:txBody>
          <a:bodyPr/>
          <a:lstStyle/>
          <a:p>
            <a:pPr algn="ctr"/>
            <a:r>
              <a:rPr lang="en-GB" altLang="en-US"/>
              <a:t>Knowledge Test</a:t>
            </a:r>
          </a:p>
        </p:txBody>
      </p:sp>
      <p:sp>
        <p:nvSpPr>
          <p:cNvPr id="10240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AD35F41-2D77-4A62-B5AF-3AC6E6F94368}" type="slidenum">
              <a:rPr lang="en-GB" altLang="en-US" sz="1000">
                <a:solidFill>
                  <a:srgbClr val="00B050"/>
                </a:solidFill>
              </a:rPr>
              <a:pPr>
                <a:lnSpc>
                  <a:spcPct val="100000"/>
                </a:lnSpc>
                <a:spcBef>
                  <a:spcPct val="0"/>
                </a:spcBef>
                <a:buFontTx/>
                <a:buNone/>
              </a:pPr>
              <a:t>14</a:t>
            </a:fld>
            <a:endParaRPr lang="en-GB" altLang="en-US" sz="1000">
              <a:solidFill>
                <a:srgbClr val="00B050"/>
              </a:solidFill>
            </a:endParaRPr>
          </a:p>
        </p:txBody>
      </p:sp>
    </p:spTree>
    <p:extLst>
      <p:ext uri="{BB962C8B-B14F-4D97-AF65-F5344CB8AC3E}">
        <p14:creationId xmlns:p14="http://schemas.microsoft.com/office/powerpoint/2010/main" val="3238800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655226" y="394733"/>
            <a:ext cx="8264525" cy="482600"/>
          </a:xfrm>
        </p:spPr>
        <p:txBody>
          <a:bodyPr/>
          <a:lstStyle/>
          <a:p>
            <a:pPr algn="ctr"/>
            <a:r>
              <a:rPr lang="en-GB" altLang="en-US" dirty="0" smtClean="0"/>
              <a:t>Knowledge Test</a:t>
            </a:r>
          </a:p>
        </p:txBody>
      </p:sp>
      <p:sp>
        <p:nvSpPr>
          <p:cNvPr id="614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B74C52A-0782-4A53-8602-4BFDF7D72A77}" type="slidenum">
              <a:rPr lang="en-GB" altLang="en-US" sz="1000">
                <a:solidFill>
                  <a:srgbClr val="00B050"/>
                </a:solidFill>
              </a:rPr>
              <a:pPr>
                <a:lnSpc>
                  <a:spcPct val="100000"/>
                </a:lnSpc>
                <a:spcBef>
                  <a:spcPct val="0"/>
                </a:spcBef>
                <a:buFontTx/>
                <a:buNone/>
              </a:pPr>
              <a:t>15</a:t>
            </a:fld>
            <a:endParaRPr lang="en-GB" altLang="en-US" sz="1000">
              <a:solidFill>
                <a:srgbClr val="00B050"/>
              </a:solidFill>
            </a:endParaRPr>
          </a:p>
        </p:txBody>
      </p:sp>
      <p:sp>
        <p:nvSpPr>
          <p:cNvPr id="2" name="TextBox 1"/>
          <p:cNvSpPr txBox="1"/>
          <p:nvPr/>
        </p:nvSpPr>
        <p:spPr>
          <a:xfrm>
            <a:off x="418641" y="1244906"/>
            <a:ext cx="11318277" cy="2031325"/>
          </a:xfrm>
          <a:prstGeom prst="rect">
            <a:avLst/>
          </a:prstGeom>
          <a:noFill/>
        </p:spPr>
        <p:txBody>
          <a:bodyPr wrap="square" rtlCol="0">
            <a:spAutoFit/>
          </a:bodyPr>
          <a:lstStyle/>
          <a:p>
            <a:r>
              <a:rPr lang="en-GB" dirty="0" smtClean="0"/>
              <a:t>Please visit the below link to complete the knowledge test for this module:</a:t>
            </a:r>
          </a:p>
          <a:p>
            <a:pPr algn="ctr"/>
            <a:endParaRPr lang="en-GB" dirty="0"/>
          </a:p>
          <a:p>
            <a:pPr algn="ctr"/>
            <a:r>
              <a:rPr lang="en-GB" dirty="0" smtClean="0"/>
              <a:t>PHEATS – </a:t>
            </a:r>
            <a:r>
              <a:rPr lang="en-GB" altLang="en-US" dirty="0"/>
              <a:t>Legislation, special requirements and </a:t>
            </a:r>
            <a:r>
              <a:rPr lang="en-GB" altLang="en-US"/>
              <a:t>pre-export</a:t>
            </a:r>
            <a:r>
              <a:rPr lang="en-GB" smtClean="0"/>
              <a:t> </a:t>
            </a:r>
            <a:endParaRPr lang="en-GB" smtClean="0"/>
          </a:p>
          <a:p>
            <a:pPr algn="ctr"/>
            <a:endParaRPr lang="en-GB" dirty="0" smtClean="0"/>
          </a:p>
          <a:p>
            <a:pPr algn="ctr"/>
            <a:r>
              <a:rPr lang="en-GB" u="sng" dirty="0">
                <a:hlinkClick r:id="rId2"/>
              </a:rPr>
              <a:t>https://forms.office.com/Pages/ResponsePage.aspx?id=UCQKdycCYkyQx044U38RAvJ7GY98IcdOvJfSZ-UDeKFUQzlZV1QyMjJWVTdMNTNYNTlEWERLMlBBRy4u</a:t>
            </a:r>
            <a:r>
              <a:rPr lang="en-GB" dirty="0"/>
              <a:t> </a:t>
            </a:r>
          </a:p>
          <a:p>
            <a:pPr algn="ctr"/>
            <a:endParaRPr lang="en-GB" dirty="0"/>
          </a:p>
        </p:txBody>
      </p:sp>
    </p:spTree>
    <p:extLst>
      <p:ext uri="{BB962C8B-B14F-4D97-AF65-F5344CB8AC3E}">
        <p14:creationId xmlns:p14="http://schemas.microsoft.com/office/powerpoint/2010/main" val="358888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00601" y="800100"/>
            <a:ext cx="1636713" cy="503238"/>
          </a:xfrm>
        </p:spPr>
        <p:txBody>
          <a:bodyPr vert="horz" wrap="square" lIns="0" tIns="10001" rIns="0" bIns="0" numCol="1" rtlCol="0" anchor="t" anchorCtr="0" compatLnSpc="1">
            <a:prstTxWarp prst="textNoShape">
              <a:avLst/>
            </a:prstTxWarp>
            <a:spAutoFit/>
          </a:bodyPr>
          <a:lstStyle/>
          <a:p>
            <a:pPr marL="9525">
              <a:lnSpc>
                <a:spcPct val="100000"/>
              </a:lnSpc>
              <a:spcBef>
                <a:spcPts val="79"/>
              </a:spcBef>
              <a:defRPr/>
            </a:pPr>
            <a:r>
              <a:rPr spc="-4" dirty="0"/>
              <a:t>Content</a:t>
            </a:r>
          </a:p>
        </p:txBody>
      </p:sp>
      <p:sp>
        <p:nvSpPr>
          <p:cNvPr id="87043" name="TextBox 2"/>
          <p:cNvSpPr txBox="1">
            <a:spLocks noChangeArrowheads="1"/>
          </p:cNvSpPr>
          <p:nvPr/>
        </p:nvSpPr>
        <p:spPr bwMode="auto">
          <a:xfrm>
            <a:off x="2208213" y="1916114"/>
            <a:ext cx="74168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buFontTx/>
              <a:buNone/>
            </a:pPr>
            <a:r>
              <a:rPr lang="en-GB" altLang="en-US" sz="1800">
                <a:solidFill>
                  <a:prstClr val="black"/>
                </a:solidFill>
              </a:rPr>
              <a:t>This module will cover the basic principles of the current EU legislation that covers plant health as well as where to find any emergency or official notifications to any changes in the EU’s import requirements.</a:t>
            </a:r>
          </a:p>
          <a:p>
            <a:pPr eaLnBrk="0" fontAlgn="base" hangingPunct="0">
              <a:lnSpc>
                <a:spcPct val="100000"/>
              </a:lnSpc>
              <a:spcBef>
                <a:spcPct val="0"/>
              </a:spcBef>
              <a:spcAft>
                <a:spcPct val="0"/>
              </a:spcAft>
              <a:buFontTx/>
              <a:buNone/>
            </a:pPr>
            <a:endParaRPr lang="en-GB" altLang="en-US" sz="1800">
              <a:solidFill>
                <a:prstClr val="black"/>
              </a:solidFill>
            </a:endParaRPr>
          </a:p>
          <a:p>
            <a:pPr eaLnBrk="0" fontAlgn="base" hangingPunct="0">
              <a:lnSpc>
                <a:spcPct val="100000"/>
              </a:lnSpc>
              <a:spcBef>
                <a:spcPct val="0"/>
              </a:spcBef>
              <a:spcAft>
                <a:spcPct val="0"/>
              </a:spcAft>
              <a:buFontTx/>
              <a:buNone/>
            </a:pPr>
            <a:r>
              <a:rPr lang="en-GB" altLang="en-US" sz="1800">
                <a:solidFill>
                  <a:prstClr val="black"/>
                </a:solidFill>
              </a:rPr>
              <a:t>It will also look at the first steps in the export journey and what you need to do to prepare for an export.  </a:t>
            </a:r>
          </a:p>
        </p:txBody>
      </p:sp>
    </p:spTree>
    <p:extLst>
      <p:ext uri="{BB962C8B-B14F-4D97-AF65-F5344CB8AC3E}">
        <p14:creationId xmlns:p14="http://schemas.microsoft.com/office/powerpoint/2010/main" val="47375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3613" y="333376"/>
            <a:ext cx="4895850" cy="994503"/>
          </a:xfrm>
        </p:spPr>
        <p:txBody>
          <a:bodyPr vert="horz" wrap="square" lIns="0" tIns="9525" rIns="0" bIns="0" numCol="1" rtlCol="0" anchor="t" anchorCtr="0" compatLnSpc="1">
            <a:prstTxWarp prst="textNoShape">
              <a:avLst/>
            </a:prstTxWarp>
            <a:spAutoFit/>
          </a:bodyPr>
          <a:lstStyle/>
          <a:p>
            <a:pPr marL="9525" algn="ctr">
              <a:lnSpc>
                <a:spcPct val="100000"/>
              </a:lnSpc>
              <a:spcBef>
                <a:spcPts val="75"/>
              </a:spcBef>
              <a:defRPr/>
            </a:pPr>
            <a:r>
              <a:rPr dirty="0"/>
              <a:t> </a:t>
            </a:r>
            <a:r>
              <a:rPr spc="-4" dirty="0"/>
              <a:t>International </a:t>
            </a:r>
            <a:r>
              <a:rPr lang="en-GB" spc="-4" dirty="0" smtClean="0"/>
              <a:t>p</a:t>
            </a:r>
            <a:r>
              <a:rPr spc="-4" dirty="0" err="1" smtClean="0"/>
              <a:t>lant</a:t>
            </a:r>
            <a:r>
              <a:rPr spc="-45" dirty="0" smtClean="0"/>
              <a:t> </a:t>
            </a:r>
            <a:r>
              <a:rPr spc="-4" dirty="0"/>
              <a:t>health</a:t>
            </a:r>
            <a:br>
              <a:rPr spc="-4" dirty="0"/>
            </a:br>
            <a:r>
              <a:rPr lang="en-GB" spc="-4" dirty="0" smtClean="0"/>
              <a:t>l</a:t>
            </a:r>
            <a:r>
              <a:rPr spc="-4" dirty="0" smtClean="0"/>
              <a:t>earning</a:t>
            </a:r>
            <a:r>
              <a:rPr spc="-23" dirty="0" smtClean="0"/>
              <a:t> </a:t>
            </a:r>
            <a:r>
              <a:rPr dirty="0"/>
              <a:t>objectives</a:t>
            </a:r>
          </a:p>
        </p:txBody>
      </p:sp>
      <p:sp>
        <p:nvSpPr>
          <p:cNvPr id="5" name="TextBox 4"/>
          <p:cNvSpPr txBox="1"/>
          <p:nvPr/>
        </p:nvSpPr>
        <p:spPr>
          <a:xfrm>
            <a:off x="2279650" y="1916113"/>
            <a:ext cx="7920038" cy="2309812"/>
          </a:xfrm>
          <a:prstGeom prst="rect">
            <a:avLst/>
          </a:prstGeom>
          <a:noFill/>
        </p:spPr>
        <p:txBody>
          <a:bodyPr>
            <a:spAutoFit/>
          </a:bodyPr>
          <a:lstStyle/>
          <a:p>
            <a:pPr eaLnBrk="0" fontAlgn="base" hangingPunct="0">
              <a:spcBef>
                <a:spcPct val="0"/>
              </a:spcBef>
              <a:spcAft>
                <a:spcPct val="0"/>
              </a:spcAft>
              <a:defRPr/>
            </a:pPr>
            <a:r>
              <a:rPr lang="en-GB" dirty="0">
                <a:solidFill>
                  <a:prstClr val="black"/>
                </a:solidFill>
                <a:latin typeface="Arial" panose="020B0604020202020204" pitchFamily="34" charset="0"/>
                <a:cs typeface="Arial" panose="020B0604020202020204" pitchFamily="34" charset="0"/>
              </a:rPr>
              <a:t>Understand:</a:t>
            </a:r>
          </a:p>
          <a:p>
            <a:pPr eaLnBrk="0" fontAlgn="base" hangingPunct="0">
              <a:spcBef>
                <a:spcPct val="0"/>
              </a:spcBef>
              <a:spcAft>
                <a:spcPct val="0"/>
              </a:spcAft>
              <a:defRPr/>
            </a:pPr>
            <a:endParaRPr lang="en-GB"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Legislative purpose and principles</a:t>
            </a:r>
          </a:p>
          <a:p>
            <a:pPr marL="285750" indent="-285750" eaLnBrk="0" fontAlgn="base" hangingPunct="0">
              <a:spcBef>
                <a:spcPct val="0"/>
              </a:spcBef>
              <a:spcAft>
                <a:spcPct val="0"/>
              </a:spcAft>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What goods don’t require a </a:t>
            </a:r>
            <a:r>
              <a:rPr lang="en-GB" dirty="0" smtClean="0">
                <a:solidFill>
                  <a:prstClr val="black"/>
                </a:solidFill>
                <a:latin typeface="Arial" panose="020B0604020202020204" pitchFamily="34" charset="0"/>
                <a:cs typeface="Arial" panose="020B0604020202020204" pitchFamily="34" charset="0"/>
              </a:rPr>
              <a:t>Phytosanitary Certificate (PC)</a:t>
            </a:r>
            <a:endParaRPr lang="en-GB"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Which pieces of legislation can be used to determine the import requirements of the EU.</a:t>
            </a:r>
          </a:p>
          <a:p>
            <a:pPr marL="285750" indent="-285750" eaLnBrk="0" fontAlgn="base" hangingPunct="0">
              <a:spcBef>
                <a:spcPct val="0"/>
              </a:spcBef>
              <a:spcAft>
                <a:spcPct val="0"/>
              </a:spcAft>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27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GB" altLang="en-US"/>
              <a:t>Export Journeys</a:t>
            </a:r>
          </a:p>
        </p:txBody>
      </p:sp>
      <p:graphicFrame>
        <p:nvGraphicFramePr>
          <p:cNvPr id="5" name="Content Placeholder 4"/>
          <p:cNvGraphicFramePr>
            <a:graphicFrameLocks noGrp="1"/>
          </p:cNvGraphicFramePr>
          <p:nvPr>
            <p:ph idx="1"/>
          </p:nvPr>
        </p:nvGraphicFramePr>
        <p:xfrm>
          <a:off x="7915908" y="399161"/>
          <a:ext cx="2309406" cy="880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9092" name="Text Placeholder 2"/>
          <p:cNvSpPr>
            <a:spLocks noGrp="1"/>
          </p:cNvSpPr>
          <p:nvPr>
            <p:ph type="body" sz="quarter" idx="13"/>
          </p:nvPr>
        </p:nvSpPr>
        <p:spPr>
          <a:xfrm>
            <a:off x="1960564" y="1030289"/>
            <a:ext cx="8264525" cy="301625"/>
          </a:xfrm>
        </p:spPr>
        <p:txBody>
          <a:bodyPr/>
          <a:lstStyle/>
          <a:p>
            <a:r>
              <a:rPr lang="en-GB" altLang="en-US"/>
              <a:t>Pre Export:</a:t>
            </a:r>
          </a:p>
        </p:txBody>
      </p:sp>
      <p:sp>
        <p:nvSpPr>
          <p:cNvPr id="89093"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333552FB-39EC-40AB-9A32-C909EB6CAB8C}" type="slidenum">
              <a:rPr lang="en-GB" altLang="en-US" sz="1000">
                <a:solidFill>
                  <a:srgbClr val="00B050"/>
                </a:solidFill>
              </a:rPr>
              <a:pPr>
                <a:lnSpc>
                  <a:spcPct val="100000"/>
                </a:lnSpc>
                <a:spcBef>
                  <a:spcPct val="0"/>
                </a:spcBef>
                <a:buFontTx/>
                <a:buNone/>
              </a:pPr>
              <a:t>4</a:t>
            </a:fld>
            <a:endParaRPr lang="en-GB" altLang="en-US" sz="1000">
              <a:solidFill>
                <a:srgbClr val="00B050"/>
              </a:solidFill>
            </a:endParaRPr>
          </a:p>
        </p:txBody>
      </p:sp>
      <p:sp>
        <p:nvSpPr>
          <p:cNvPr id="89094" name="TextBox 5"/>
          <p:cNvSpPr txBox="1">
            <a:spLocks noChangeArrowheads="1"/>
          </p:cNvSpPr>
          <p:nvPr/>
        </p:nvSpPr>
        <p:spPr bwMode="auto">
          <a:xfrm>
            <a:off x="2135188" y="1628775"/>
            <a:ext cx="80899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eaLnBrk="0" fontAlgn="base" hangingPunct="0">
              <a:lnSpc>
                <a:spcPct val="100000"/>
              </a:lnSpc>
              <a:spcBef>
                <a:spcPct val="0"/>
              </a:spcBef>
              <a:spcAft>
                <a:spcPct val="0"/>
              </a:spcAft>
              <a:buFontTx/>
              <a:buNone/>
            </a:pPr>
            <a:endParaRPr lang="en-GB" altLang="en-US" sz="1800">
              <a:solidFill>
                <a:prstClr val="black"/>
              </a:solidFill>
            </a:endParaRPr>
          </a:p>
        </p:txBody>
      </p:sp>
      <p:graphicFrame>
        <p:nvGraphicFramePr>
          <p:cNvPr id="7" name="Diagram 6"/>
          <p:cNvGraphicFramePr/>
          <p:nvPr/>
        </p:nvGraphicFramePr>
        <p:xfrm>
          <a:off x="2063552" y="1484784"/>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2244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GB" altLang="en-US"/>
              <a:t>Legislation - Purpose</a:t>
            </a:r>
          </a:p>
        </p:txBody>
      </p:sp>
      <p:sp>
        <p:nvSpPr>
          <p:cNvPr id="90115" name="Content Placeholder 2"/>
          <p:cNvSpPr>
            <a:spLocks noGrp="1"/>
          </p:cNvSpPr>
          <p:nvPr>
            <p:ph idx="1"/>
          </p:nvPr>
        </p:nvSpPr>
        <p:spPr>
          <a:xfrm>
            <a:off x="1963739" y="1541463"/>
            <a:ext cx="8264525" cy="4640262"/>
          </a:xfrm>
        </p:spPr>
        <p:txBody>
          <a:bodyPr/>
          <a:lstStyle/>
          <a:p>
            <a:pPr eaLnBrk="1" hangingPunct="1">
              <a:lnSpc>
                <a:spcPct val="100000"/>
              </a:lnSpc>
              <a:spcBef>
                <a:spcPct val="0"/>
              </a:spcBef>
            </a:pPr>
            <a:r>
              <a:rPr lang="en-GB" altLang="en-US">
                <a:solidFill>
                  <a:schemeClr val="tx1"/>
                </a:solidFill>
                <a:ea typeface="ヒラギノ角ゴ Pro W3"/>
                <a:cs typeface="ヒラギノ角ゴ Pro W3"/>
              </a:rPr>
              <a:t>To prevent the </a:t>
            </a:r>
            <a:r>
              <a:rPr lang="en-GB" altLang="en-US" b="1">
                <a:solidFill>
                  <a:schemeClr val="tx1"/>
                </a:solidFill>
                <a:ea typeface="ヒラギノ角ゴ Pro W3"/>
                <a:cs typeface="ヒラギノ角ゴ Pro W3"/>
              </a:rPr>
              <a:t>introduction</a:t>
            </a:r>
            <a:r>
              <a:rPr lang="en-GB" altLang="en-US">
                <a:solidFill>
                  <a:schemeClr val="tx1"/>
                </a:solidFill>
                <a:ea typeface="ヒラギノ角ゴ Pro W3"/>
                <a:cs typeface="ヒラギノ角ゴ Pro W3"/>
              </a:rPr>
              <a:t> into of organisms harmful to plants and plant products and to prevent their </a:t>
            </a:r>
            <a:r>
              <a:rPr lang="en-GB" altLang="en-US" b="1">
                <a:solidFill>
                  <a:schemeClr val="tx1"/>
                </a:solidFill>
                <a:ea typeface="ヒラギノ角ゴ Pro W3"/>
                <a:cs typeface="ヒラギノ角ゴ Pro W3"/>
              </a:rPr>
              <a:t>spread within</a:t>
            </a:r>
            <a:r>
              <a:rPr lang="en-GB" altLang="en-US">
                <a:solidFill>
                  <a:schemeClr val="tx1"/>
                </a:solidFill>
                <a:ea typeface="ヒラギノ角ゴ Pro W3"/>
                <a:cs typeface="ヒラギノ角ゴ Pro W3"/>
              </a:rPr>
              <a:t> a country.</a:t>
            </a:r>
          </a:p>
          <a:p>
            <a:pPr eaLnBrk="1" hangingPunct="1">
              <a:lnSpc>
                <a:spcPct val="100000"/>
              </a:lnSpc>
              <a:spcBef>
                <a:spcPct val="0"/>
              </a:spcBef>
              <a:buFontTx/>
              <a:buNone/>
            </a:pPr>
            <a:endParaRPr lang="en-GB" altLang="en-US">
              <a:solidFill>
                <a:schemeClr val="tx1"/>
              </a:solidFill>
              <a:ea typeface="ヒラギノ角ゴ Pro W3"/>
              <a:cs typeface="ヒラギノ角ゴ Pro W3"/>
            </a:endParaRPr>
          </a:p>
          <a:p>
            <a:pPr eaLnBrk="1" hangingPunct="1">
              <a:lnSpc>
                <a:spcPct val="100000"/>
              </a:lnSpc>
              <a:spcBef>
                <a:spcPct val="0"/>
              </a:spcBef>
            </a:pPr>
            <a:r>
              <a:rPr lang="en-GB" altLang="en-US">
                <a:solidFill>
                  <a:schemeClr val="tx1"/>
                </a:solidFill>
                <a:ea typeface="ヒラギノ角ゴ Pro W3"/>
                <a:cs typeface="ヒラギノ角ゴ Pro W3"/>
              </a:rPr>
              <a:t>In order to protect agriculture and the environment and to facilitate international trade of plant and plant products</a:t>
            </a:r>
          </a:p>
        </p:txBody>
      </p:sp>
      <p:sp>
        <p:nvSpPr>
          <p:cNvPr id="9011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2B76007A-2F53-408C-BE5D-3EE8B3B4EEF4}" type="slidenum">
              <a:rPr lang="en-GB" altLang="en-US" sz="1000">
                <a:solidFill>
                  <a:srgbClr val="00B050"/>
                </a:solidFill>
              </a:rPr>
              <a:pPr>
                <a:lnSpc>
                  <a:spcPct val="100000"/>
                </a:lnSpc>
                <a:spcBef>
                  <a:spcPct val="0"/>
                </a:spcBef>
                <a:buFontTx/>
                <a:buNone/>
              </a:pPr>
              <a:t>5</a:t>
            </a:fld>
            <a:endParaRPr lang="en-GB" altLang="en-US" sz="1000">
              <a:solidFill>
                <a:srgbClr val="00B050"/>
              </a:solidFill>
            </a:endParaRPr>
          </a:p>
        </p:txBody>
      </p:sp>
    </p:spTree>
    <p:extLst>
      <p:ext uri="{BB962C8B-B14F-4D97-AF65-F5344CB8AC3E}">
        <p14:creationId xmlns:p14="http://schemas.microsoft.com/office/powerpoint/2010/main" val="263380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GB" altLang="en-US" dirty="0"/>
              <a:t>Fundamental </a:t>
            </a:r>
            <a:r>
              <a:rPr lang="en-GB" altLang="en-US" dirty="0" smtClean="0"/>
              <a:t>Requirements</a:t>
            </a:r>
            <a:endParaRPr lang="en-GB" altLang="en-US" dirty="0"/>
          </a:p>
        </p:txBody>
      </p:sp>
      <p:sp>
        <p:nvSpPr>
          <p:cNvPr id="3" name="Content Placeholder 2"/>
          <p:cNvSpPr>
            <a:spLocks noGrp="1"/>
          </p:cNvSpPr>
          <p:nvPr>
            <p:ph idx="1"/>
          </p:nvPr>
        </p:nvSpPr>
        <p:spPr>
          <a:xfrm>
            <a:off x="695112" y="1236663"/>
            <a:ext cx="8264525" cy="4640262"/>
          </a:xfrm>
        </p:spPr>
        <p:txBody>
          <a:bodyPr/>
          <a:lstStyle/>
          <a:p>
            <a:pPr marL="0" indent="0">
              <a:buNone/>
              <a:defRPr/>
            </a:pPr>
            <a:r>
              <a:rPr lang="en-GB" dirty="0"/>
              <a:t>Under IPPC rules any controls must be:</a:t>
            </a:r>
          </a:p>
          <a:p>
            <a:pPr>
              <a:defRPr/>
            </a:pPr>
            <a:r>
              <a:rPr lang="en-GB" b="1" dirty="0"/>
              <a:t>Technically </a:t>
            </a:r>
            <a:r>
              <a:rPr lang="en-GB" b="1" dirty="0" smtClean="0"/>
              <a:t>justified</a:t>
            </a:r>
            <a:r>
              <a:rPr lang="en-GB" dirty="0"/>
              <a:t> </a:t>
            </a:r>
            <a:r>
              <a:rPr lang="en-GB" dirty="0" smtClean="0"/>
              <a:t>- normally this is done by completing </a:t>
            </a:r>
            <a:r>
              <a:rPr lang="en-GB" dirty="0"/>
              <a:t>P</a:t>
            </a:r>
            <a:r>
              <a:rPr lang="en-GB" dirty="0" smtClean="0"/>
              <a:t>est </a:t>
            </a:r>
            <a:r>
              <a:rPr lang="en-GB" dirty="0"/>
              <a:t>R</a:t>
            </a:r>
            <a:r>
              <a:rPr lang="en-GB" dirty="0" smtClean="0"/>
              <a:t>isk Analysis (PRA). A PRA is an </a:t>
            </a:r>
            <a:r>
              <a:rPr lang="en-GB" dirty="0"/>
              <a:t>evaluation of evidence to determine whether an organism is a </a:t>
            </a:r>
            <a:r>
              <a:rPr lang="en-GB" dirty="0" smtClean="0"/>
              <a:t>pest and </a:t>
            </a:r>
            <a:r>
              <a:rPr lang="en-GB" dirty="0"/>
              <a:t>whether it should be </a:t>
            </a:r>
            <a:r>
              <a:rPr lang="en-GB" dirty="0" smtClean="0"/>
              <a:t>regulated and if </a:t>
            </a:r>
            <a:r>
              <a:rPr lang="en-GB" dirty="0"/>
              <a:t>so the strength of any phytosanitary measures to be taken.</a:t>
            </a:r>
          </a:p>
          <a:p>
            <a:pPr>
              <a:defRPr/>
            </a:pPr>
            <a:r>
              <a:rPr lang="en-GB" b="1" dirty="0" smtClean="0"/>
              <a:t>Uniform</a:t>
            </a:r>
            <a:r>
              <a:rPr lang="en-GB" dirty="0"/>
              <a:t> </a:t>
            </a:r>
            <a:r>
              <a:rPr lang="en-GB" dirty="0" smtClean="0"/>
              <a:t>- </a:t>
            </a:r>
            <a:r>
              <a:rPr lang="en-GB" dirty="0"/>
              <a:t>by following internationally agreed definitions  under International Plant Protection Convention (IPPC) and internal Standard Operating Procedures (SOPs)</a:t>
            </a:r>
          </a:p>
          <a:p>
            <a:pPr>
              <a:defRPr/>
            </a:pPr>
            <a:r>
              <a:rPr lang="en-GB" b="1" dirty="0" smtClean="0"/>
              <a:t>Transparent - </a:t>
            </a:r>
            <a:r>
              <a:rPr lang="en-GB" dirty="0" smtClean="0"/>
              <a:t> </a:t>
            </a:r>
            <a:r>
              <a:rPr lang="en-GB" dirty="0"/>
              <a:t>by the publication of import standards (legislation)</a:t>
            </a:r>
          </a:p>
          <a:p>
            <a:pPr>
              <a:defRPr/>
            </a:pPr>
            <a:endParaRPr lang="en-GB" dirty="0"/>
          </a:p>
          <a:p>
            <a:pPr>
              <a:defRPr/>
            </a:pPr>
            <a:r>
              <a:rPr lang="en-GB" dirty="0"/>
              <a:t>To be able to export goods to the EU you will have to know which EU legislation is applicable and where to look up requirements.</a:t>
            </a:r>
          </a:p>
          <a:p>
            <a:pPr>
              <a:defRPr/>
            </a:pPr>
            <a:endParaRPr lang="en-GB" dirty="0"/>
          </a:p>
          <a:p>
            <a:pPr>
              <a:defRPr/>
            </a:pPr>
            <a:endParaRPr lang="en-GB" dirty="0"/>
          </a:p>
          <a:p>
            <a:pPr marL="0" indent="0">
              <a:buNone/>
              <a:defRPr/>
            </a:pPr>
            <a:endParaRPr lang="en-GB" dirty="0"/>
          </a:p>
          <a:p>
            <a:pPr>
              <a:defRPr/>
            </a:pPr>
            <a:endParaRPr lang="en-GB" dirty="0"/>
          </a:p>
          <a:p>
            <a:pPr>
              <a:defRPr/>
            </a:pPr>
            <a:endParaRPr lang="en-GB" dirty="0"/>
          </a:p>
          <a:p>
            <a:pPr marL="457200" lvl="1" indent="0" eaLnBrk="1" hangingPunct="1">
              <a:buNone/>
              <a:defRPr/>
            </a:pPr>
            <a:endParaRPr lang="en-GB" dirty="0"/>
          </a:p>
          <a:p>
            <a:pPr lvl="1" eaLnBrk="1" hangingPunct="1">
              <a:defRPr/>
            </a:pPr>
            <a:endParaRPr lang="en-GB" dirty="0"/>
          </a:p>
          <a:p>
            <a:pPr marL="914400" lvl="2" indent="0" eaLnBrk="1" hangingPunct="1">
              <a:buNone/>
              <a:defRPr/>
            </a:pPr>
            <a:endParaRPr lang="en-GB" dirty="0"/>
          </a:p>
          <a:p>
            <a:pPr lvl="2" eaLnBrk="1" hangingPunct="1">
              <a:defRPr/>
            </a:pPr>
            <a:endParaRPr lang="en-GB" dirty="0"/>
          </a:p>
          <a:p>
            <a:pPr marL="457200" lvl="1" indent="0" eaLnBrk="1" hangingPunct="1">
              <a:buNone/>
              <a:defRPr/>
            </a:pPr>
            <a:endParaRPr lang="en-GB" dirty="0"/>
          </a:p>
          <a:p>
            <a:pPr eaLnBrk="1" hangingPunct="1">
              <a:buFont typeface="Arial" charset="0"/>
              <a:buChar char="•"/>
              <a:defRPr/>
            </a:pPr>
            <a:endParaRPr lang="en-GB" dirty="0"/>
          </a:p>
        </p:txBody>
      </p:sp>
      <p:pic>
        <p:nvPicPr>
          <p:cNvPr id="4" name="leg slide 5">
            <a:hlinkClick r:id="" action="ppaction://media"/>
          </p:cNvPr>
          <p:cNvPicPr>
            <a:picLocks noRot="1"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18663" y="5572125"/>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91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GB" altLang="en-US"/>
              <a:t>EU Legislative Structure</a:t>
            </a:r>
          </a:p>
        </p:txBody>
      </p:sp>
      <p:sp>
        <p:nvSpPr>
          <p:cNvPr id="94211" name="Content Placeholder 2"/>
          <p:cNvSpPr>
            <a:spLocks noGrp="1"/>
          </p:cNvSpPr>
          <p:nvPr>
            <p:ph idx="1"/>
          </p:nvPr>
        </p:nvSpPr>
        <p:spPr>
          <a:xfrm>
            <a:off x="670397" y="1576388"/>
            <a:ext cx="8264525" cy="4640262"/>
          </a:xfrm>
        </p:spPr>
        <p:txBody>
          <a:bodyPr/>
          <a:lstStyle/>
          <a:p>
            <a:r>
              <a:rPr lang="en-GB" altLang="en-US" dirty="0"/>
              <a:t>The SRSF package includes 3 principal EU regulations, each piece of legislation listed below will also contain various implementing and delegated acts that provide further detailed information about a particular area:</a:t>
            </a:r>
          </a:p>
          <a:p>
            <a:pPr lvl="1"/>
            <a:r>
              <a:rPr lang="en-GB" altLang="en-US" dirty="0"/>
              <a:t>Official Controls Regulation (EU) 2017/625: how controls across the </a:t>
            </a:r>
            <a:r>
              <a:rPr lang="en-GB" altLang="en-US" dirty="0" err="1"/>
              <a:t>agri</a:t>
            </a:r>
            <a:r>
              <a:rPr lang="en-GB" altLang="en-US" dirty="0"/>
              <a:t>-food chain will be monitored and enforced </a:t>
            </a:r>
          </a:p>
          <a:p>
            <a:pPr lvl="1"/>
            <a:r>
              <a:rPr lang="en-GB" altLang="en-US" b="1" u="sng" dirty="0"/>
              <a:t>Plant Health Regulation (EU) 2016/2031: controls for protecting plants from disease and pests </a:t>
            </a:r>
          </a:p>
          <a:p>
            <a:pPr lvl="1"/>
            <a:r>
              <a:rPr lang="en-GB" altLang="en-US" dirty="0"/>
              <a:t>Animal Health Regulation (EU) 2016/429: a framework for the principles of European animal health</a:t>
            </a:r>
          </a:p>
          <a:p>
            <a:r>
              <a:rPr lang="en-GB" altLang="en-US" dirty="0"/>
              <a:t>The new Plant Health and Official Controls Regulations, </a:t>
            </a:r>
            <a:r>
              <a:rPr lang="en-GB" altLang="en-US" dirty="0" smtClean="0"/>
              <a:t>became </a:t>
            </a:r>
            <a:r>
              <a:rPr lang="en-GB" altLang="en-US" dirty="0"/>
              <a:t>applicable on 14 December 2019 and collectively replaced a number of existing regulations, which modernised and improved plant health controls. These regulations, which apply across the EU.</a:t>
            </a:r>
          </a:p>
          <a:p>
            <a:pPr lvl="1"/>
            <a:endParaRPr lang="en-GB" altLang="en-US" dirty="0"/>
          </a:p>
        </p:txBody>
      </p:sp>
      <p:sp>
        <p:nvSpPr>
          <p:cNvPr id="94212"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5709DDB5-FF5D-43A2-9AB3-8CFA518BCF4E}" type="slidenum">
              <a:rPr lang="en-GB" altLang="en-US" sz="1000">
                <a:solidFill>
                  <a:srgbClr val="00B050"/>
                </a:solidFill>
              </a:rPr>
              <a:pPr>
                <a:lnSpc>
                  <a:spcPct val="100000"/>
                </a:lnSpc>
                <a:spcBef>
                  <a:spcPct val="0"/>
                </a:spcBef>
                <a:buFontTx/>
                <a:buNone/>
              </a:pPr>
              <a:t>7</a:t>
            </a:fld>
            <a:endParaRPr lang="en-GB" altLang="en-US" sz="1000">
              <a:solidFill>
                <a:srgbClr val="00B050"/>
              </a:solidFill>
            </a:endParaRPr>
          </a:p>
        </p:txBody>
      </p:sp>
      <p:sp>
        <p:nvSpPr>
          <p:cNvPr id="94213" name="Text Placeholder 5"/>
          <p:cNvSpPr>
            <a:spLocks noGrp="1"/>
          </p:cNvSpPr>
          <p:nvPr>
            <p:ph type="body" sz="quarter" idx="13"/>
          </p:nvPr>
        </p:nvSpPr>
        <p:spPr>
          <a:xfrm>
            <a:off x="670398" y="1095375"/>
            <a:ext cx="8264525" cy="300038"/>
          </a:xfrm>
        </p:spPr>
        <p:txBody>
          <a:bodyPr/>
          <a:lstStyle/>
          <a:p>
            <a:r>
              <a:rPr lang="en-GB" altLang="en-US" dirty="0"/>
              <a:t>Smarter Rules for Safer Food (SRSF)</a:t>
            </a:r>
          </a:p>
        </p:txBody>
      </p:sp>
      <p:pic>
        <p:nvPicPr>
          <p:cNvPr id="9421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13763" y="39688"/>
            <a:ext cx="17145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396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6814" y="1604963"/>
            <a:ext cx="2143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Title 1"/>
          <p:cNvSpPr>
            <a:spLocks noGrp="1"/>
          </p:cNvSpPr>
          <p:nvPr>
            <p:ph type="title"/>
          </p:nvPr>
        </p:nvSpPr>
        <p:spPr>
          <a:xfrm>
            <a:off x="2058989" y="195264"/>
            <a:ext cx="8383587" cy="676275"/>
          </a:xfrm>
        </p:spPr>
        <p:txBody>
          <a:bodyPr/>
          <a:lstStyle/>
          <a:p>
            <a:pPr algn="ctr"/>
            <a:r>
              <a:rPr lang="en-GB" altLang="en-US" sz="2700" b="1">
                <a:solidFill>
                  <a:srgbClr val="00B050"/>
                </a:solidFill>
              </a:rPr>
              <a:t>Extended scope of phytosanitary certificate (PC) requirements</a:t>
            </a:r>
          </a:p>
        </p:txBody>
      </p:sp>
      <p:sp>
        <p:nvSpPr>
          <p:cNvPr id="39939" name="Content Placeholder 2"/>
          <p:cNvSpPr>
            <a:spLocks noGrp="1"/>
          </p:cNvSpPr>
          <p:nvPr>
            <p:ph idx="1"/>
          </p:nvPr>
        </p:nvSpPr>
        <p:spPr>
          <a:xfrm>
            <a:off x="931991" y="1193006"/>
            <a:ext cx="4738688" cy="3443288"/>
          </a:xfrm>
        </p:spPr>
        <p:txBody>
          <a:bodyPr/>
          <a:lstStyle/>
          <a:p>
            <a:pPr algn="just">
              <a:buClr>
                <a:schemeClr val="tx1">
                  <a:lumMod val="50000"/>
                  <a:lumOff val="50000"/>
                </a:schemeClr>
              </a:buClr>
              <a:defRPr/>
            </a:pPr>
            <a:r>
              <a:rPr lang="en-GB" altLang="en-US" dirty="0"/>
              <a:t>With the introduction of the new Plant Health Regulation (PHR) and its accompanying acts it meant that the scope of the goods requiring a PC significantly increased.</a:t>
            </a:r>
          </a:p>
          <a:p>
            <a:pPr algn="just">
              <a:buClr>
                <a:schemeClr val="tx1">
                  <a:lumMod val="50000"/>
                  <a:lumOff val="50000"/>
                </a:schemeClr>
              </a:buClr>
              <a:defRPr/>
            </a:pPr>
            <a:r>
              <a:rPr lang="en-GB" altLang="en-US" dirty="0"/>
              <a:t>PCs now needed for almost all plants and living parts of plants, including seeds intended for planting. </a:t>
            </a:r>
          </a:p>
          <a:p>
            <a:pPr marL="0" indent="0" algn="just">
              <a:buNone/>
              <a:defRPr/>
            </a:pPr>
            <a:r>
              <a:rPr lang="en-GB" altLang="en-US" dirty="0"/>
              <a:t>Exemptions</a:t>
            </a:r>
          </a:p>
          <a:p>
            <a:pPr marL="0" indent="0" algn="just">
              <a:buNone/>
              <a:defRPr/>
            </a:pPr>
            <a:r>
              <a:rPr lang="en-GB" altLang="en-US" dirty="0"/>
              <a:t>Only five tropical fruits do not require a PC:</a:t>
            </a:r>
          </a:p>
          <a:p>
            <a:pPr lvl="2" algn="just">
              <a:defRPr/>
            </a:pPr>
            <a:r>
              <a:rPr lang="en-GB" altLang="en-US" sz="2000" dirty="0"/>
              <a:t>Pineapple</a:t>
            </a:r>
          </a:p>
          <a:p>
            <a:pPr lvl="2" algn="just">
              <a:defRPr/>
            </a:pPr>
            <a:r>
              <a:rPr lang="en-GB" altLang="en-US" sz="2000" dirty="0"/>
              <a:t>Coconut</a:t>
            </a:r>
          </a:p>
          <a:p>
            <a:pPr lvl="2" algn="just">
              <a:defRPr/>
            </a:pPr>
            <a:r>
              <a:rPr lang="en-GB" altLang="en-US" sz="2000" dirty="0"/>
              <a:t>Durian</a:t>
            </a:r>
          </a:p>
          <a:p>
            <a:pPr lvl="2" algn="just">
              <a:defRPr/>
            </a:pPr>
            <a:r>
              <a:rPr lang="en-GB" altLang="en-US" sz="2000" dirty="0"/>
              <a:t>Banana (Musa sp.)</a:t>
            </a:r>
          </a:p>
          <a:p>
            <a:pPr lvl="2" algn="just">
              <a:defRPr/>
            </a:pPr>
            <a:r>
              <a:rPr lang="en-GB" altLang="en-US" sz="2000" dirty="0"/>
              <a:t>Dates</a:t>
            </a:r>
          </a:p>
          <a:p>
            <a:pPr algn="just">
              <a:defRPr/>
            </a:pPr>
            <a:endParaRPr lang="en-GB" altLang="en-US" sz="1650" dirty="0">
              <a:solidFill>
                <a:schemeClr val="tx1"/>
              </a:solidFill>
            </a:endParaRPr>
          </a:p>
          <a:p>
            <a:pPr algn="just">
              <a:defRPr/>
            </a:pPr>
            <a:endParaRPr lang="en-GB" altLang="en-US" sz="1650" dirty="0">
              <a:solidFill>
                <a:schemeClr val="tx1"/>
              </a:solidFill>
            </a:endParaRPr>
          </a:p>
        </p:txBody>
      </p:sp>
      <p:pic>
        <p:nvPicPr>
          <p:cNvPr id="95237"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2276" y="2914650"/>
            <a:ext cx="1406525"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8"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20088" y="2914650"/>
            <a:ext cx="21145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9" name="Picture 8"/>
          <p:cNvPicPr>
            <a:picLocks noChangeAspect="1"/>
          </p:cNvPicPr>
          <p:nvPr/>
        </p:nvPicPr>
        <p:blipFill>
          <a:blip r:embed="rId6">
            <a:extLst>
              <a:ext uri="{28A0092B-C50C-407E-A947-70E740481C1C}">
                <a14:useLocalDpi xmlns:a14="http://schemas.microsoft.com/office/drawing/2010/main" val="0"/>
              </a:ext>
            </a:extLst>
          </a:blip>
          <a:srcRect l="18452" t="9602"/>
          <a:stretch>
            <a:fillRect/>
          </a:stretch>
        </p:blipFill>
        <p:spPr bwMode="auto">
          <a:xfrm>
            <a:off x="8896351" y="4202113"/>
            <a:ext cx="1527175"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0" name="Picture 9"/>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772276" y="4213225"/>
            <a:ext cx="1992313"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677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GB" altLang="en-US"/>
              <a:t>EU Legislative Structure</a:t>
            </a:r>
          </a:p>
        </p:txBody>
      </p:sp>
      <p:sp>
        <p:nvSpPr>
          <p:cNvPr id="3" name="Content Placeholder 2"/>
          <p:cNvSpPr>
            <a:spLocks noGrp="1"/>
          </p:cNvSpPr>
          <p:nvPr>
            <p:ph idx="1"/>
          </p:nvPr>
        </p:nvSpPr>
        <p:spPr>
          <a:xfrm>
            <a:off x="586318" y="1611313"/>
            <a:ext cx="8264525" cy="4640262"/>
          </a:xfrm>
        </p:spPr>
        <p:txBody>
          <a:bodyPr/>
          <a:lstStyle/>
          <a:p>
            <a:pPr>
              <a:defRPr/>
            </a:pPr>
            <a:r>
              <a:rPr lang="en-GB" dirty="0"/>
              <a:t>For phytosanitary requirements there are also a few other pieces of legislation that you will need to be aware of for exports:</a:t>
            </a:r>
          </a:p>
          <a:p>
            <a:pPr lvl="1">
              <a:defRPr/>
            </a:pPr>
            <a:r>
              <a:rPr lang="en-GB" dirty="0"/>
              <a:t>Phytosanitary Conditions Regulation (PCR) – 2019/2072</a:t>
            </a:r>
          </a:p>
          <a:p>
            <a:pPr lvl="1">
              <a:defRPr/>
            </a:pPr>
            <a:r>
              <a:rPr lang="en-GB" dirty="0"/>
              <a:t>Emergency Measures</a:t>
            </a:r>
          </a:p>
          <a:p>
            <a:pPr marL="0" indent="0">
              <a:buNone/>
              <a:defRPr/>
            </a:pPr>
            <a:r>
              <a:rPr lang="en-GB" sz="2200" dirty="0">
                <a:solidFill>
                  <a:srgbClr val="00AF41"/>
                </a:solidFill>
              </a:rPr>
              <a:t>What is an Emergency Measure</a:t>
            </a:r>
          </a:p>
          <a:p>
            <a:pPr>
              <a:defRPr/>
            </a:pPr>
            <a:r>
              <a:rPr lang="en-GB" dirty="0"/>
              <a:t>Where the </a:t>
            </a:r>
            <a:r>
              <a:rPr lang="en-GB" dirty="0" smtClean="0"/>
              <a:t>EU has </a:t>
            </a:r>
            <a:r>
              <a:rPr lang="en-GB" dirty="0"/>
              <a:t>justified grounds and as a matter </a:t>
            </a:r>
            <a:r>
              <a:rPr lang="en-GB" dirty="0" smtClean="0"/>
              <a:t>of urgency need </a:t>
            </a:r>
            <a:r>
              <a:rPr lang="en-GB" dirty="0"/>
              <a:t>to address a serious pest risk the EU can adopt measures to implement the necessary risk mitigation measures in a harmonised manner at the Union level.</a:t>
            </a:r>
          </a:p>
          <a:p>
            <a:pPr>
              <a:defRPr/>
            </a:pPr>
            <a:r>
              <a:rPr lang="en-GB" dirty="0"/>
              <a:t>This enables the EU to react fast to new and novel pests diseases without having to go through the full legislative process. They often tend to be time limited </a:t>
            </a:r>
            <a:r>
              <a:rPr lang="en-GB" dirty="0" smtClean="0"/>
              <a:t>and any </a:t>
            </a:r>
            <a:r>
              <a:rPr lang="en-GB" dirty="0"/>
              <a:t>measures need to be justified.</a:t>
            </a:r>
          </a:p>
          <a:p>
            <a:pPr>
              <a:defRPr/>
            </a:pPr>
            <a:r>
              <a:rPr lang="en-GB" dirty="0"/>
              <a:t>Emergency Measures can be implemented at any time, so exporters need to be aware of any changes of legislation, as it may </a:t>
            </a:r>
            <a:r>
              <a:rPr lang="en-GB" dirty="0" smtClean="0"/>
              <a:t>affect </a:t>
            </a:r>
            <a:r>
              <a:rPr lang="en-GB" dirty="0"/>
              <a:t>certain commodities that are exported.</a:t>
            </a:r>
          </a:p>
          <a:p>
            <a:pPr lvl="1">
              <a:defRPr/>
            </a:pPr>
            <a:endParaRPr lang="en-GB" dirty="0"/>
          </a:p>
        </p:txBody>
      </p:sp>
      <p:sp>
        <p:nvSpPr>
          <p:cNvPr id="97284"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FA29760C-FE2E-4739-9147-A4049D4ED767}" type="slidenum">
              <a:rPr lang="en-GB" altLang="en-US" sz="1000">
                <a:solidFill>
                  <a:srgbClr val="00B050"/>
                </a:solidFill>
              </a:rPr>
              <a:pPr>
                <a:lnSpc>
                  <a:spcPct val="100000"/>
                </a:lnSpc>
                <a:spcBef>
                  <a:spcPct val="0"/>
                </a:spcBef>
                <a:buFontTx/>
                <a:buNone/>
              </a:pPr>
              <a:t>9</a:t>
            </a:fld>
            <a:endParaRPr lang="en-GB" altLang="en-US" sz="1000">
              <a:solidFill>
                <a:srgbClr val="00B050"/>
              </a:solidFill>
            </a:endParaRPr>
          </a:p>
        </p:txBody>
      </p:sp>
      <p:sp>
        <p:nvSpPr>
          <p:cNvPr id="97285" name="Text Placeholder 5"/>
          <p:cNvSpPr>
            <a:spLocks noGrp="1"/>
          </p:cNvSpPr>
          <p:nvPr>
            <p:ph type="body" sz="quarter" idx="13"/>
          </p:nvPr>
        </p:nvSpPr>
        <p:spPr>
          <a:xfrm>
            <a:off x="586318" y="1130300"/>
            <a:ext cx="8264525" cy="300038"/>
          </a:xfrm>
        </p:spPr>
        <p:txBody>
          <a:bodyPr/>
          <a:lstStyle/>
          <a:p>
            <a:r>
              <a:rPr lang="en-GB" altLang="en-US" dirty="0"/>
              <a:t>Smarter Rules for Safer Food (SRSF)</a:t>
            </a:r>
          </a:p>
        </p:txBody>
      </p:sp>
      <p:pic>
        <p:nvPicPr>
          <p:cNvPr id="9728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13763" y="39688"/>
            <a:ext cx="17145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5804031"/>
      </p:ext>
    </p:extLst>
  </p:cSld>
  <p:clrMapOvr>
    <a:masterClrMapping/>
  </p:clrMapOvr>
</p:sld>
</file>

<file path=ppt/theme/theme1.xml><?xml version="1.0" encoding="utf-8"?>
<a:theme xmlns:a="http://schemas.openxmlformats.org/drawingml/2006/main" name="Defra">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efra document" ma:contentTypeID="0x010100A5BF1C78D9F64B679A5EBDE1C6598EBC01008CF7C149F9C47D4A9061557054DE881E" ma:contentTypeVersion="68" ma:contentTypeDescription="new Document or upload" ma:contentTypeScope="" ma:versionID="804ceb51aecd95627576428459db5a6f">
  <xsd:schema xmlns:xsd="http://www.w3.org/2001/XMLSchema" xmlns:xs="http://www.w3.org/2001/XMLSchema" xmlns:p="http://schemas.microsoft.com/office/2006/metadata/properties" xmlns:ns2="6dfd283e-d7c6-4db4-b263-522c893cd078" xmlns:ns3="662745e8-e224-48e8-a2e3-254862b8c2f5" targetNamespace="http://schemas.microsoft.com/office/2006/metadata/properties" ma:root="true" ma:fieldsID="7b36c6fb4d997c08f007fbbeed6d4163" ns2:_="" ns3:_="">
    <xsd:import namespace="6dfd283e-d7c6-4db4-b263-522c893cd078"/>
    <xsd:import namespace="662745e8-e224-48e8-a2e3-254862b8c2f5"/>
    <xsd:element name="properties">
      <xsd:complexType>
        <xsd:sequence>
          <xsd:element name="documentManagement">
            <xsd:complexType>
              <xsd:all>
                <xsd:element ref="ns2:dlc_EmailSubject" minOccurs="0"/>
                <xsd:element ref="ns2:dlc_EmailTo" minOccurs="0"/>
                <xsd:element ref="ns2:dlc_EmailFrom" minOccurs="0"/>
                <xsd:element ref="ns2:dlc_EmailCC" minOccurs="0"/>
                <xsd:element ref="ns2:dlc_EmailSentUTC" minOccurs="0"/>
                <xsd:element ref="ns2:dlc_EmailReceivedUTC" minOccurs="0"/>
                <xsd:element ref="ns3:HOMigrated" minOccurs="0"/>
                <xsd:element ref="ns3:Team" minOccurs="0"/>
                <xsd:element ref="ns3:Topic" minOccurs="0"/>
                <xsd:element ref="ns3:ddeb1fd0a9ad4436a96525d34737dc44" minOccurs="0"/>
                <xsd:element ref="ns3:k85d23755b3a46b5a51451cf336b2e9b" minOccurs="0"/>
                <xsd:element ref="ns3:fe59e9859d6a491389c5b03567f5dda5" minOccurs="0"/>
                <xsd:element ref="ns3:n7493b4506bf40e28c373b1e51a33445" minOccurs="0"/>
                <xsd:element ref="ns3:TaxCatchAllLabel" minOccurs="0"/>
                <xsd:element ref="ns3:cf401361b24e474cb011be6eb76c0e76" minOccurs="0"/>
                <xsd:element ref="ns2:bcb1675984d34ae3a1ed6b6e433c98de" minOccurs="0"/>
                <xsd:element ref="ns3:lae2bfa7b6474897ab4a53f76ea236c7" minOccurs="0"/>
                <xsd:element ref="ns2:peb8f3fab875401ca34a9f28cac46400"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d283e-d7c6-4db4-b263-522c893cd078" elementFormDefault="qualified">
    <xsd:import namespace="http://schemas.microsoft.com/office/2006/documentManagement/types"/>
    <xsd:import namespace="http://schemas.microsoft.com/office/infopath/2007/PartnerControls"/>
    <xsd:element name="dlc_EmailSubject" ma:index="4" nillable="true" ma:displayName="Subject" ma:internalName="dlc_EmailSubject" ma:readOnly="false">
      <xsd:simpleType>
        <xsd:restriction base="dms:Note"/>
      </xsd:simpleType>
    </xsd:element>
    <xsd:element name="dlc_EmailTo" ma:index="5" nillable="true" ma:displayName="To" ma:internalName="dlc_EmailTo" ma:readOnly="false">
      <xsd:simpleType>
        <xsd:restriction base="dms:Note"/>
      </xsd:simpleType>
    </xsd:element>
    <xsd:element name="dlc_EmailFrom" ma:index="6" nillable="true" ma:displayName="From" ma:internalName="dlc_EmailFrom" ma:readOnly="false">
      <xsd:simpleType>
        <xsd:restriction base="dms:Text">
          <xsd:maxLength value="255"/>
        </xsd:restriction>
      </xsd:simpleType>
    </xsd:element>
    <xsd:element name="dlc_EmailCC" ma:index="7" nillable="true" ma:displayName="CC" ma:internalName="dlc_EmailCC" ma:readOnly="false">
      <xsd:simpleType>
        <xsd:restriction base="dms:Note">
          <xsd:maxLength value="255"/>
        </xsd:restriction>
      </xsd:simpleType>
    </xsd:element>
    <xsd:element name="dlc_EmailSentUTC" ma:index="8" nillable="true" ma:displayName="Date Sent" ma:format="DateTime" ma:internalName="dlc_EmailSentUTC" ma:readOnly="false">
      <xsd:simpleType>
        <xsd:restriction base="dms:DateTime"/>
      </xsd:simpleType>
    </xsd:element>
    <xsd:element name="dlc_EmailReceivedUTC" ma:index="9" nillable="true" ma:displayName="Date Received" ma:format="DateTime" ma:internalName="dlc_EmailReceivedUTC" ma:readOnly="false">
      <xsd:simpleType>
        <xsd:restriction base="dms:DateTime"/>
      </xsd:simpleType>
    </xsd:element>
    <xsd:element name="bcb1675984d34ae3a1ed6b6e433c98de" ma:index="31" nillable="true" ma:taxonomy="true" ma:internalName="bcb1675984d34ae3a1ed6b6e433c98de" ma:taxonomyFieldName="Directorate" ma:displayName="Directorate" ma:readOnly="false" ma:fieldId="{bcb16759-84d3-4ae3-a1ed-6b6e433c98de}" ma:sspId="d1117845-93f6-4da3-abaa-fcb4fa669c78" ma:termSetId="a3042207-bc74-4e42-93b3-dbb4e6115b83" ma:anchorId="00000000-0000-0000-0000-000000000000" ma:open="false" ma:isKeyword="false">
      <xsd:complexType>
        <xsd:sequence>
          <xsd:element ref="pc:Terms" minOccurs="0" maxOccurs="1"/>
        </xsd:sequence>
      </xsd:complexType>
    </xsd:element>
    <xsd:element name="peb8f3fab875401ca34a9f28cac46400" ma:index="33" nillable="true" ma:taxonomy="true" ma:internalName="peb8f3fab875401ca34a9f28cac46400" ma:taxonomyFieldName="SecurityClassification" ma:displayName="SecurityClassification" ma:readOnly="false" ma:fieldId="{9eb8f3fa-b875-401c-a34a-9f28cac46400}" ma:sspId="d1117845-93f6-4da3-abaa-fcb4fa669c78" ma:termSetId="cb8bbbf2-2a11-43af-a18e-40ed7c8e4b1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HOMigrated" ma:index="15" nillable="true" ma:displayName="Migrated" ma:default="0" ma:internalName="HOMigrated">
      <xsd:simpleType>
        <xsd:restriction base="dms:Boolean"/>
      </xsd:simpleType>
    </xsd:element>
    <xsd:element name="Team" ma:index="17" nillable="true" ma:displayName="Team" ma:default="Intl and EU PH" ma:internalName="Team">
      <xsd:simpleType>
        <xsd:restriction base="dms:Text"/>
      </xsd:simpleType>
    </xsd:element>
    <xsd:element name="Topic" ma:index="18" nillable="true" ma:displayName="Topic" ma:default="EU" ma:internalName="Topic">
      <xsd:simpleType>
        <xsd:restriction base="dms:Text"/>
      </xsd:simpleType>
    </xsd:element>
    <xsd:element name="ddeb1fd0a9ad4436a96525d34737dc44" ma:index="21" nillable="true" ma:taxonomy="true" ma:internalName="ddeb1fd0a9ad4436a96525d34737dc44" ma:taxonomyFieldName="Distribution" ma:displayName="Distribution" ma:readOnly="false" ma:default="9;#Internal Defra Group|0867f7b3-e76e-40ca-bb1f-5ba341a49230" ma:fieldId="{ddeb1fd0-a9ad-4436-a965-25d34737dc44}" ma:sspId="d1117845-93f6-4da3-abaa-fcb4fa669c78" ma:termSetId="9c8b5dbf-8bad-46e4-8055-6e01c16178d6" ma:anchorId="00000000-0000-0000-0000-000000000000" ma:open="false" ma:isKeyword="false">
      <xsd:complexType>
        <xsd:sequence>
          <xsd:element ref="pc:Terms" minOccurs="0" maxOccurs="1"/>
        </xsd:sequence>
      </xsd:complexType>
    </xsd:element>
    <xsd:element name="k85d23755b3a46b5a51451cf336b2e9b" ma:index="22" nillable="true" ma:taxonomy="true" ma:internalName="k85d23755b3a46b5a51451cf336b2e9b" ma:taxonomyFieldName="InformationType" ma:displayName="Information Type" ma:readOnly="false" ma:fieldId="{485d2375-5b3a-46b5-a514-51cf336b2e9b}" ma:sspId="d1117845-93f6-4da3-abaa-fcb4fa669c78" ma:termSetId="75cb3767-2327-4339-b999-281b3f58ac0a" ma:anchorId="00000000-0000-0000-0000-000000000000" ma:open="false" ma:isKeyword="false">
      <xsd:complexType>
        <xsd:sequence>
          <xsd:element ref="pc:Terms" minOccurs="0" maxOccurs="1"/>
        </xsd:sequence>
      </xsd:complexType>
    </xsd:element>
    <xsd:element name="fe59e9859d6a491389c5b03567f5dda5" ma:index="23" nillable="true" ma:taxonomy="true" ma:internalName="fe59e9859d6a491389c5b03567f5dda5" ma:taxonomyFieldName="OrganisationalUnit" ma:displayName="Organisational Unit" ma:readOnly="false" ma:default="8;#Core Defra|026223dd-2e56-4615-868d-7c5bfd566810" ma:fieldId="{fe59e985-9d6a-4913-89c5-b03567f5dda5}" ma:sspId="d1117845-93f6-4da3-abaa-fcb4fa669c78"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24" nillable="true" ma:taxonomy="true" ma:internalName="n7493b4506bf40e28c373b1e51a33445" ma:taxonomyFieldName="HOSiteType" ma:displayName="Site type" ma:readOnly="false" ma:default="10;#Team|ff0485df-0575-416f-802f-e999165821b7" ma:fieldId="{77493b45-06bf-40e2-8c37-3b1e51a33445}" ma:sspId="d1117845-93f6-4da3-abaa-fcb4fa669c78" ma:termSetId="4518b03a-1a05-49af-8bf2-e5548589f21b" ma:anchorId="00000000-0000-0000-0000-000000000000" ma:open="false" ma:isKeyword="false">
      <xsd:complexType>
        <xsd:sequence>
          <xsd:element ref="pc:Terms" minOccurs="0" maxOccurs="1"/>
        </xsd:sequence>
      </xsd:complexType>
    </xsd:element>
    <xsd:element name="TaxCatchAllLabel" ma:index="26" nillable="true" ma:displayName="Taxonomy Catch All Column1" ma:hidden="true" ma:list="{4eed7f50-5844-46e3-a441-577cfa6b7fa0}" ma:internalName="TaxCatchAllLabel" ma:readOnly="false" ma:showField="CatchAllDataLabel" ma:web="6dfd283e-d7c6-4db4-b263-522c893cd078">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28" ma:taxonomy="true" ma:internalName="cf401361b24e474cb011be6eb76c0e76" ma:taxonomyFieldName="HOCopyrightLevel" ma:displayName="Copyright level" ma:readOnly="false" ma:default="7;#Crown|69589897-2828-4761-976e-717fd8e631c9" ma:fieldId="{cf401361-b24e-474c-b011-be6eb76c0e76}" ma:sspId="d1117845-93f6-4da3-abaa-fcb4fa669c78" ma:termSetId="bdd694c6-7266-48f2-93d6-d15992cd203e" ma:anchorId="00000000-0000-0000-0000-000000000000" ma:open="false" ma:isKeyword="false">
      <xsd:complexType>
        <xsd:sequence>
          <xsd:element ref="pc:Terms" minOccurs="0" maxOccurs="1"/>
        </xsd:sequence>
      </xsd:complexType>
    </xsd:element>
    <xsd:element name="lae2bfa7b6474897ab4a53f76ea236c7" ma:index="32" ma:taxonomy="true" ma:internalName="lae2bfa7b6474897ab4a53f76ea236c7" ma:taxonomyFieldName="HOGovernmentSecurityClassification" ma:displayName="Government Security Classification" ma:readOnly="false" ma:default="6;#Official|14c80daa-741b-422c-9722-f71693c9ede4" ma:fieldId="{5ae2bfa7-b647-4897-ab4a-53f76ea236c7}" ma:sspId="d1117845-93f6-4da3-abaa-fcb4fa669c78" ma:termSetId="56209604-fc17-4ace-9b7b-f45f0f17d50b" ma:anchorId="00000000-0000-0000-0000-000000000000" ma:open="false" ma:isKeyword="false">
      <xsd:complexType>
        <xsd:sequence>
          <xsd:element ref="pc:Terms" minOccurs="0" maxOccurs="1"/>
        </xsd:sequence>
      </xsd:complexType>
    </xsd:element>
    <xsd:element name="TaxCatchAll" ma:index="34" nillable="true" ma:displayName="Taxonomy Catch All Column" ma:hidden="true" ma:list="{4eed7f50-5844-46e3-a441-577cfa6b7fa0}" ma:internalName="TaxCatchAll" ma:readOnly="false" ma:showField="CatchAllData" ma:web="6dfd283e-d7c6-4db4-b263-522c893cd0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lc_EmailReceivedUTC xmlns="6dfd283e-d7c6-4db4-b263-522c893cd078" xsi:nil="true"/>
    <dlc_EmailTo xmlns="6dfd283e-d7c6-4db4-b263-522c893cd078" xsi:nil="true"/>
    <cf401361b24e474cb011be6eb76c0e76 xmlns="662745e8-e224-48e8-a2e3-254862b8c2f5">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dlc_EmailSubject xmlns="6dfd283e-d7c6-4db4-b263-522c893cd078" xsi:nil="true"/>
    <dlc_EmailSentUTC xmlns="6dfd283e-d7c6-4db4-b263-522c893cd078" xsi:nil="true"/>
    <k85d23755b3a46b5a51451cf336b2e9b xmlns="662745e8-e224-48e8-a2e3-254862b8c2f5">
      <Terms xmlns="http://schemas.microsoft.com/office/infopath/2007/PartnerControls"/>
    </k85d23755b3a46b5a51451cf336b2e9b>
    <TaxCatchAllLabel xmlns="662745e8-e224-48e8-a2e3-254862b8c2f5"/>
    <bcb1675984d34ae3a1ed6b6e433c98de xmlns="6dfd283e-d7c6-4db4-b263-522c893cd078">
      <Terms xmlns="http://schemas.microsoft.com/office/infopath/2007/PartnerControls"/>
    </bcb1675984d34ae3a1ed6b6e433c98de>
    <Topic xmlns="662745e8-e224-48e8-a2e3-254862b8c2f5">EU</Topic>
    <HOMigrated xmlns="662745e8-e224-48e8-a2e3-254862b8c2f5">false</HOMigrated>
    <ddeb1fd0a9ad4436a96525d34737dc44 xmlns="662745e8-e224-48e8-a2e3-254862b8c2f5">
      <Terms xmlns="http://schemas.microsoft.com/office/infopath/2007/PartnerControls">
        <TermInfo xmlns="http://schemas.microsoft.com/office/infopath/2007/PartnerControls">
          <TermName xmlns="http://schemas.microsoft.com/office/infopath/2007/PartnerControls">Internal Defra Group</TermName>
          <TermId xmlns="http://schemas.microsoft.com/office/infopath/2007/PartnerControls">0867f7b3-e76e-40ca-bb1f-5ba341a49230</TermId>
        </TermInfo>
      </Terms>
    </ddeb1fd0a9ad4436a96525d34737dc44>
    <lae2bfa7b6474897ab4a53f76ea236c7 xmlns="662745e8-e224-48e8-a2e3-254862b8c2f5">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peb8f3fab875401ca34a9f28cac46400 xmlns="6dfd283e-d7c6-4db4-b263-522c893cd078">
      <Terms xmlns="http://schemas.microsoft.com/office/infopath/2007/PartnerControls"/>
    </peb8f3fab875401ca34a9f28cac46400>
    <TaxCatchAll xmlns="662745e8-e224-48e8-a2e3-254862b8c2f5">
      <Value>10</Value>
      <Value>9</Value>
      <Value>8</Value>
      <Value>7</Value>
      <Value>6</Value>
    </TaxCatchAll>
    <dlc_EmailCC xmlns="6dfd283e-d7c6-4db4-b263-522c893cd078" xsi:nil="true"/>
    <fe59e9859d6a491389c5b03567f5dda5 xmlns="662745e8-e224-48e8-a2e3-254862b8c2f5">
      <Terms xmlns="http://schemas.microsoft.com/office/infopath/2007/PartnerControls">
        <TermInfo xmlns="http://schemas.microsoft.com/office/infopath/2007/PartnerControls">
          <TermName xmlns="http://schemas.microsoft.com/office/infopath/2007/PartnerControls">Core Defra</TermName>
          <TermId xmlns="http://schemas.microsoft.com/office/infopath/2007/PartnerControls">026223dd-2e56-4615-868d-7c5bfd566810</TermId>
        </TermInfo>
      </Terms>
    </fe59e9859d6a491389c5b03567f5dda5>
    <dlc_EmailFrom xmlns="6dfd283e-d7c6-4db4-b263-522c893cd078" xsi:nil="true"/>
    <Team xmlns="662745e8-e224-48e8-a2e3-254862b8c2f5">Intl and EU PH</Team>
    <n7493b4506bf40e28c373b1e51a33445 xmlns="662745e8-e224-48e8-a2e3-254862b8c2f5">
      <Terms xmlns="http://schemas.microsoft.com/office/infopath/2007/PartnerControls">
        <TermInfo xmlns="http://schemas.microsoft.com/office/infopath/2007/PartnerControls">
          <TermName xmlns="http://schemas.microsoft.com/office/infopath/2007/PartnerControls">Team</TermName>
          <TermId xmlns="http://schemas.microsoft.com/office/infopath/2007/PartnerControls">ff0485df-0575-416f-802f-e999165821b7</TermId>
        </TermInfo>
      </Terms>
    </n7493b4506bf40e28c373b1e51a33445>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d1117845-93f6-4da3-abaa-fcb4fa669c78" ContentTypeId="0x010100A5BF1C78D9F64B679A5EBDE1C6598EBC01" PreviousValue="false"/>
</file>

<file path=customXml/itemProps1.xml><?xml version="1.0" encoding="utf-8"?>
<ds:datastoreItem xmlns:ds="http://schemas.openxmlformats.org/officeDocument/2006/customXml" ds:itemID="{178C985D-3678-4D9E-BC12-7FFC4E3BA2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d283e-d7c6-4db4-b263-522c893cd078"/>
    <ds:schemaRef ds:uri="662745e8-e224-48e8-a2e3-254862b8c2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FBE4A9-65CD-4DB6-979D-258DB1AAA199}">
  <ds:schemaRefs>
    <ds:schemaRef ds:uri="662745e8-e224-48e8-a2e3-254862b8c2f5"/>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6dfd283e-d7c6-4db4-b263-522c893cd078"/>
    <ds:schemaRef ds:uri="http://purl.org/dc/dcmitype/"/>
    <ds:schemaRef ds:uri="http://purl.org/dc/terms/"/>
  </ds:schemaRefs>
</ds:datastoreItem>
</file>

<file path=customXml/itemProps3.xml><?xml version="1.0" encoding="utf-8"?>
<ds:datastoreItem xmlns:ds="http://schemas.openxmlformats.org/officeDocument/2006/customXml" ds:itemID="{5F65630A-F98F-4F1C-983C-8E2C6D91F156}">
  <ds:schemaRefs>
    <ds:schemaRef ds:uri="http://schemas.microsoft.com/sharepoint/v3/contenttype/forms"/>
  </ds:schemaRefs>
</ds:datastoreItem>
</file>

<file path=customXml/itemProps4.xml><?xml version="1.0" encoding="utf-8"?>
<ds:datastoreItem xmlns:ds="http://schemas.openxmlformats.org/officeDocument/2006/customXml" ds:itemID="{3242A454-8605-447B-9C4C-DD2B3B0C7B8C}">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69</TotalTime>
  <Words>1373</Words>
  <Application>Microsoft Office PowerPoint</Application>
  <PresentationFormat>Widescreen</PresentationFormat>
  <Paragraphs>158</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ヒラギノ角ゴ Pro W3</vt:lpstr>
      <vt:lpstr>Defra</vt:lpstr>
      <vt:lpstr>Exports</vt:lpstr>
      <vt:lpstr>Content</vt:lpstr>
      <vt:lpstr> International plant health learning objectives</vt:lpstr>
      <vt:lpstr>Export Journeys</vt:lpstr>
      <vt:lpstr>Legislation - Purpose</vt:lpstr>
      <vt:lpstr>Fundamental Requirements</vt:lpstr>
      <vt:lpstr>EU Legislative Structure</vt:lpstr>
      <vt:lpstr>Extended scope of phytosanitary certificate (PC) requirements</vt:lpstr>
      <vt:lpstr>EU Legislative Structure</vt:lpstr>
      <vt:lpstr>EU Legislative Structure</vt:lpstr>
      <vt:lpstr>EU Legislative Structure</vt:lpstr>
      <vt:lpstr>PCR - Annexes</vt:lpstr>
      <vt:lpstr>PCR - Annexes</vt:lpstr>
      <vt:lpstr>Knowledge Test</vt:lpstr>
      <vt:lpstr>Knowledge Test</vt:lpstr>
    </vt:vector>
  </TitlesOfParts>
  <Company>Defra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Pollock, Jason (Defra)</dc:creator>
  <cp:lastModifiedBy>Pollock, Jason (Defra)</cp:lastModifiedBy>
  <cp:revision>15</cp:revision>
  <dcterms:created xsi:type="dcterms:W3CDTF">2020-11-25T22:02:09Z</dcterms:created>
  <dcterms:modified xsi:type="dcterms:W3CDTF">2020-12-14T11:34:57Z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0x010100A5BF1C78D9F64B679A5EBDE1C6598EBC01008CF7C149F9C47D4A9061557054DE881E</vt:lpwstr>
  </property>
</Properties>
</file>