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89" r:id="rId2"/>
    <p:sldMasterId id="2147483709" r:id="rId3"/>
  </p:sldMasterIdLst>
  <p:notesMasterIdLst>
    <p:notesMasterId r:id="rId12"/>
  </p:notesMasterIdLst>
  <p:sldIdLst>
    <p:sldId id="450" r:id="rId4"/>
    <p:sldId id="294" r:id="rId5"/>
    <p:sldId id="295" r:id="rId6"/>
    <p:sldId id="447" r:id="rId7"/>
    <p:sldId id="448" r:id="rId8"/>
    <p:sldId id="449" r:id="rId9"/>
    <p:sldId id="332" r:id="rId10"/>
    <p:sldId id="33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F19"/>
    <a:srgbClr val="CF4531"/>
    <a:srgbClr val="1D2529"/>
    <a:srgbClr val="0E978F"/>
    <a:srgbClr val="4A7729"/>
    <a:srgbClr val="C3C7A8"/>
    <a:srgbClr val="929291"/>
    <a:srgbClr val="000000"/>
    <a:srgbClr val="4B4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40"/>
    <p:restoredTop sz="74047" autoAdjust="0"/>
  </p:normalViewPr>
  <p:slideViewPr>
    <p:cSldViewPr snapToGrid="0" snapToObjects="1">
      <p:cViewPr varScale="1">
        <p:scale>
          <a:sx n="103" d="100"/>
          <a:sy n="103" d="100"/>
        </p:scale>
        <p:origin x="192" y="3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2781-DAC6-DA49-8244-84DB59783C35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98698-C06E-614B-B616-FC3CC012DC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6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0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5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ECC985-AB26-4FD6-9123-B0FE79E7422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7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ヒラギノ角ゴ Pro W3"/>
            </a:endParaRPr>
          </a:p>
        </p:txBody>
      </p:sp>
      <p:sp>
        <p:nvSpPr>
          <p:cNvPr id="73733" name="Slide Number Placeholder 3"/>
          <p:cNvSpPr txBox="1">
            <a:spLocks noGrp="1"/>
          </p:cNvSpPr>
          <p:nvPr/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2F4BD-10DE-4EC5-BF50-E3C08A14457C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5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2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See another brown moth!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80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12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CDA8-A1C4-493D-B11E-844CBF8E06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3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144D059-9C64-47CF-A10E-6AC390B14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36" t="-58" r="29619"/>
          <a:stretch/>
        </p:blipFill>
        <p:spPr>
          <a:xfrm>
            <a:off x="5466392" y="202581"/>
            <a:ext cx="6464200" cy="6436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343312" y="202581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FDD4E0-6740-4B46-9A9F-5E024F0C1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2228" y="2712417"/>
            <a:ext cx="2031889" cy="14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19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5347D244-B200-8542-BD21-0C4C83C7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3052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42748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79B63422-341E-9F4A-A896-961DB9725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8921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="" xmlns:a16="http://schemas.microsoft.com/office/drawing/2014/main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425048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939FEFB2-9CEF-5846-9C6F-A6D4BE4B5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98006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CF4531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912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8036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025914"/>
            <a:ext cx="3661261" cy="2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171662-123B-4848-859D-EE1846320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923" y="730540"/>
            <a:ext cx="2265232" cy="1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91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7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65D472-AB03-BA46-897C-89F533E71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="" xmlns:a16="http://schemas.microsoft.com/office/drawing/2014/main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1F2298-C640-8E49-B1FA-10C9F6A18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802640"/>
            <a:ext cx="1648609" cy="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93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8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1003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789403-1FA8-8445-BE46-C83B5D13E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3307" y="264539"/>
            <a:ext cx="1144716" cy="628965"/>
          </a:xfrm>
          <a:prstGeom prst="rect">
            <a:avLst/>
          </a:prstGeom>
        </p:spPr>
      </p:pic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979107BB-D1AF-574D-AD5B-9F151BFECB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521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12357-0E28-6942-9208-EDF1B3745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89499F4F-62C3-3E4B-99F3-CDD41022B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91431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7444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B04B46C5-FCF7-D545-A259-DC88D120D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12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26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605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4FC547-FC8D-6E49-BFD6-F6F6FDE6D303}"/>
              </a:ext>
            </a:extLst>
          </p:cNvPr>
          <p:cNvSpPr/>
          <p:nvPr userDrawn="1"/>
        </p:nvSpPr>
        <p:spPr>
          <a:xfrm>
            <a:off x="0" y="600431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41BB50-CF27-C444-A22A-C5AD62D8C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4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5AD75241-6FA8-6147-9A48-A9352D2D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8657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4846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18524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="" xmlns:a16="http://schemas.microsoft.com/office/drawing/2014/main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101231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F7F5CB8-31FE-CC47-BBAD-DF44176E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5806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8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4A77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609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416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302513"/>
            <a:ext cx="3661261" cy="20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2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0E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56BDD9-891A-3044-926B-93EF14836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3092" y="2717440"/>
            <a:ext cx="2017572" cy="14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2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0BB3E9-9DC9-7044-A34E-5CAEA32D1E73}"/>
              </a:ext>
            </a:extLst>
          </p:cNvPr>
          <p:cNvSpPr/>
          <p:nvPr userDrawn="1"/>
        </p:nvSpPr>
        <p:spPr>
          <a:xfrm>
            <a:off x="0" y="589280"/>
            <a:ext cx="2387600" cy="1341915"/>
          </a:xfrm>
          <a:prstGeom prst="rect">
            <a:avLst/>
          </a:prstGeom>
          <a:solidFill>
            <a:srgbClr val="CF4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="" xmlns:a16="http://schemas.microsoft.com/office/drawing/2014/main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8F7986E-EBBE-DA49-8B21-BFF536EEB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363" y="657362"/>
            <a:ext cx="1682062" cy="11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7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0E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7EE0D1-0ECD-7F4A-85F1-F86E268CB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071" y="633127"/>
            <a:ext cx="2307463" cy="16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52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1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23B5D25-8C79-3144-A6CD-DBF779983A41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95F595B-E25A-F748-9C82-6E717C970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="" xmlns:a16="http://schemas.microsoft.com/office/drawing/2014/main" id="{695501E9-2B09-084B-BFAF-24E4805266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4FC547-FC8D-6E49-BFD6-F6F6FDE6D303}"/>
              </a:ext>
            </a:extLst>
          </p:cNvPr>
          <p:cNvSpPr/>
          <p:nvPr userDrawn="1"/>
        </p:nvSpPr>
        <p:spPr>
          <a:xfrm>
            <a:off x="0" y="584596"/>
            <a:ext cx="2387600" cy="1341915"/>
          </a:xfrm>
          <a:prstGeom prst="rect">
            <a:avLst/>
          </a:prstGeom>
          <a:solidFill>
            <a:srgbClr val="0E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A7288E-5E24-F141-844E-110DFFDB5A3D}"/>
              </a:ext>
            </a:extLst>
          </p:cNvPr>
          <p:cNvSpPr txBox="1"/>
          <p:nvPr userDrawn="1"/>
        </p:nvSpPr>
        <p:spPr>
          <a:xfrm>
            <a:off x="3738880" y="43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336C11D2-8721-5C42-AA99-DAE4C9BA5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BB2F1F6-58BA-C54E-A5B8-3DB750F4D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061" y="655429"/>
            <a:ext cx="1693213" cy="11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3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section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695BDF-9B9B-DA44-BBEE-4A0964C73982}"/>
              </a:ext>
            </a:extLst>
          </p:cNvPr>
          <p:cNvSpPr/>
          <p:nvPr userDrawn="1"/>
        </p:nvSpPr>
        <p:spPr>
          <a:xfrm>
            <a:off x="198120" y="207883"/>
            <a:ext cx="11795760" cy="6442235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0BB3E9-9DC9-7044-A34E-5CAEA32D1E73}"/>
              </a:ext>
            </a:extLst>
          </p:cNvPr>
          <p:cNvSpPr/>
          <p:nvPr userDrawn="1"/>
        </p:nvSpPr>
        <p:spPr>
          <a:xfrm>
            <a:off x="0" y="576401"/>
            <a:ext cx="2387600" cy="1341915"/>
          </a:xfrm>
          <a:prstGeom prst="rect">
            <a:avLst/>
          </a:prstGeom>
          <a:solidFill>
            <a:srgbClr val="0E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6AF618-98A5-B248-9479-F04C40C1A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9549" y="212725"/>
            <a:ext cx="4938395" cy="6437393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="" xmlns:a16="http://schemas.microsoft.com/office/drawing/2014/main" id="{97E83B55-77ED-F344-AD92-BA360CD7C4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="" xmlns:a16="http://schemas.microsoft.com/office/drawing/2014/main" id="{8A49751C-98D2-0E45-8C49-25B57E9BB9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408413-2805-1B44-953A-4E577D21F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061" y="655429"/>
            <a:ext cx="1693213" cy="11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84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0E9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5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1003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9164D34-5303-A64F-9BC5-D16EF672C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5665" y="162097"/>
            <a:ext cx="1179999" cy="8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0E9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5F4594-3E6C-774A-B80C-2842A80D4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6781" y="163987"/>
            <a:ext cx="1172393" cy="828472"/>
          </a:xfrm>
          <a:prstGeom prst="rect">
            <a:avLst/>
          </a:prstGeom>
        </p:spPr>
      </p:pic>
      <p:sp>
        <p:nvSpPr>
          <p:cNvPr id="11" name="Text Placeholder 20">
            <a:extLst>
              <a:ext uri="{FF2B5EF4-FFF2-40B4-BE49-F238E27FC236}">
                <a16:creationId xmlns="" xmlns:a16="http://schemas.microsoft.com/office/drawing/2014/main" id="{BF910A3C-5F71-8141-AB38-140A8CA6E3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078183"/>
            <a:ext cx="9630669" cy="3888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45054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05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2"/>
            <a:ext cx="10738449" cy="50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8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3248683" cy="1051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67200" y="595745"/>
            <a:ext cx="7416800" cy="56621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0C8C631C-6D3C-4546-BC2A-DFF8363058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105891"/>
            <a:ext cx="3247921" cy="3860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32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emplate 3 ">
    <p:bg>
      <p:bgPr>
        <a:solidFill>
          <a:srgbClr val="CF4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ADDDB6-1683-E147-878B-A77BBAC63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0091" y="191881"/>
            <a:ext cx="1164478" cy="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2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1200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744095"/>
            <a:ext cx="11060961" cy="629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="" xmlns:a16="http://schemas.microsoft.com/office/drawing/2014/main" id="{2D4C7497-ED3E-5141-9116-A2D85A1C668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5519" y="526186"/>
            <a:ext cx="11060962" cy="50820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953DB247-D9D9-1B47-93E1-D3B4CDD2F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20" y="545176"/>
            <a:ext cx="11060961" cy="57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233A4BF6-204D-9D47-BB87-05C3F7DD83CA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65150" y="1267691"/>
            <a:ext cx="11061700" cy="501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6540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8" y="670032"/>
            <a:ext cx="5046662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978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7ED9F945-3484-504A-9562-27FFC05DB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1448972"/>
            <a:ext cx="5046662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7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64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2">
    <p:bg>
      <p:bgPr>
        <a:solidFill>
          <a:srgbClr val="0E9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3731D6-250A-E449-A07F-F7B0ACCECB93}"/>
              </a:ext>
            </a:extLst>
          </p:cNvPr>
          <p:cNvSpPr/>
          <p:nvPr userDrawn="1"/>
        </p:nvSpPr>
        <p:spPr>
          <a:xfrm>
            <a:off x="3788229" y="0"/>
            <a:ext cx="8403771" cy="6858000"/>
          </a:xfrm>
          <a:prstGeom prst="rect">
            <a:avLst/>
          </a:prstGeom>
          <a:solidFill>
            <a:srgbClr val="1D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="" xmlns:a16="http://schemas.microsoft.com/office/drawing/2014/main" id="{26A7BD46-2099-BE45-B4AE-68CF03560C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9549" y="456835"/>
            <a:ext cx="8397892" cy="586794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="" xmlns:a16="http://schemas.microsoft.com/office/drawing/2014/main" id="{90AAAE26-F29F-2D45-927D-D712F7DF7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8600" y="2235200"/>
            <a:ext cx="2682240" cy="40895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161873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3"/>
            <a:ext cx="11795760" cy="6442235"/>
          </a:xfrm>
          <a:prstGeom prst="rect">
            <a:avLst/>
          </a:prstGeom>
          <a:solidFill>
            <a:srgbClr val="0E9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2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3525" y="207963"/>
            <a:ext cx="2632837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2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="" xmlns:a16="http://schemas.microsoft.com/office/drawing/2014/main" id="{F9FBB5FC-3B0B-AE47-B0AC-E4A134312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2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4438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B3536E-DC07-0542-B1F1-840A000A8F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00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maplte 5 - Add 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47ED26-B390-474B-B28E-85B569698534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8A0AFDB-1219-9E46-BB34-29D32F9AE690}"/>
              </a:ext>
            </a:extLst>
          </p:cNvPr>
          <p:cNvSpPr/>
          <p:nvPr userDrawn="1"/>
        </p:nvSpPr>
        <p:spPr>
          <a:xfrm>
            <a:off x="247136" y="1087395"/>
            <a:ext cx="4164226" cy="4683211"/>
          </a:xfrm>
          <a:prstGeom prst="rect">
            <a:avLst/>
          </a:prstGeom>
          <a:solidFill>
            <a:srgbClr val="0E978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="" xmlns:a16="http://schemas.microsoft.com/office/drawing/2014/main" id="{B93100D8-A954-AB40-A114-2C97AA2CE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1988249"/>
            <a:ext cx="3248683" cy="912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A816BB81-A5E1-EE47-B9D9-379C3E6046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2704082"/>
            <a:ext cx="3247921" cy="2263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5689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0E9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240066-8033-E049-9170-6D6634F7CE4C}"/>
              </a:ext>
            </a:extLst>
          </p:cNvPr>
          <p:cNvSpPr/>
          <p:nvPr userDrawn="1"/>
        </p:nvSpPr>
        <p:spPr>
          <a:xfrm>
            <a:off x="152400" y="4476680"/>
            <a:ext cx="11887200" cy="230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AD8C87B-6848-F445-95CC-3FA75CABDB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06015AE-7802-B440-A285-CDD8CAB23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3257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Fera</a:t>
            </a:r>
            <a:r>
              <a:rPr lang="en-US" dirty="0"/>
              <a:t> Science Ltd (</a:t>
            </a:r>
            <a:r>
              <a:rPr lang="en-US" dirty="0" err="1"/>
              <a:t>Fera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National Agri-Food Innovation Campus</a:t>
            </a:r>
          </a:p>
          <a:p>
            <a:pPr lvl="0"/>
            <a:r>
              <a:rPr lang="en-US" dirty="0"/>
              <a:t>Sand Hutton</a:t>
            </a:r>
          </a:p>
          <a:p>
            <a:pPr lvl="0"/>
            <a:r>
              <a:rPr lang="en-US" dirty="0"/>
              <a:t>York</a:t>
            </a:r>
          </a:p>
          <a:p>
            <a:pPr lvl="0"/>
            <a:r>
              <a:rPr lang="en-US" dirty="0"/>
              <a:t>Y041 1LZ</a:t>
            </a:r>
          </a:p>
          <a:p>
            <a:pPr lvl="0"/>
            <a:r>
              <a:rPr lang="en-US" dirty="0"/>
              <a:t>United Kingdom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="" xmlns:a16="http://schemas.microsoft.com/office/drawing/2014/main" id="{CDC6D9E4-2AE9-8D46-880A-68378252F8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1349" y="4877962"/>
            <a:ext cx="3325487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+44 (0)300 100 0321</a:t>
            </a:r>
          </a:p>
          <a:p>
            <a:pPr lvl="0"/>
            <a:r>
              <a:rPr lang="en-US" dirty="0" err="1"/>
              <a:t>info@fera.co.uk</a:t>
            </a:r>
            <a:endParaRPr lang="en-US" dirty="0"/>
          </a:p>
          <a:p>
            <a:pPr lvl="0"/>
            <a:r>
              <a:rPr lang="en-US" dirty="0" err="1"/>
              <a:t>www.fera.co.uk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E49954E-99F1-054B-ACF3-E2D31C80C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65" y="4878388"/>
            <a:ext cx="3325487" cy="1462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3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Enter Your Name and Contact Details…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09C28C5-C522-C849-BD19-C8D02BBBE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653" y="1302513"/>
            <a:ext cx="3661261" cy="20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="" xmlns:a16="http://schemas.microsoft.com/office/drawing/2014/main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09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CF45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1"/>
            <a:ext cx="9631991" cy="933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3D1F4C63-76F7-D242-A0AD-38852FD45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55409"/>
            <a:ext cx="9630669" cy="4010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BC186D-A7DF-F743-B7CC-7BA774D95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516" y="253915"/>
            <a:ext cx="1264261" cy="6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4"/>
            <a:ext cx="5473723" cy="836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0" y="893504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="" xmlns:a16="http://schemas.microsoft.com/office/drawing/2014/main" id="{A61D788F-3407-5F4C-8C73-7B1BF8B2C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30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28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2983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6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70FC487-CD36-C249-B0F2-3249525F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FERA Corporate</a:t>
            </a:r>
          </a:p>
        </p:txBody>
      </p:sp>
    </p:spTree>
    <p:extLst>
      <p:ext uri="{BB962C8B-B14F-4D97-AF65-F5344CB8AC3E}">
        <p14:creationId xmlns:p14="http://schemas.microsoft.com/office/powerpoint/2010/main" val="416493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C4BDA8-5885-7D4A-8E35-90D86BDE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Crop Health</a:t>
            </a:r>
          </a:p>
        </p:txBody>
      </p:sp>
    </p:spTree>
    <p:extLst>
      <p:ext uri="{BB962C8B-B14F-4D97-AF65-F5344CB8AC3E}">
        <p14:creationId xmlns:p14="http://schemas.microsoft.com/office/powerpoint/2010/main" val="274186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82B376A-89FF-3848-9D5B-9C6E85BC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Food Safety</a:t>
            </a:r>
          </a:p>
        </p:txBody>
      </p:sp>
    </p:spTree>
    <p:extLst>
      <p:ext uri="{BB962C8B-B14F-4D97-AF65-F5344CB8AC3E}">
        <p14:creationId xmlns:p14="http://schemas.microsoft.com/office/powerpoint/2010/main" val="334336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i="1" dirty="0"/>
              <a:t>Spodoptera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="" xmlns:a16="http://schemas.microsoft.com/office/drawing/2014/main" id="{FE4F5AAA-4796-4EFD-8248-552008F2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3203" r="10001" b="12946"/>
          <a:stretch>
            <a:fillRect/>
          </a:stretch>
        </p:blipFill>
        <p:spPr bwMode="auto">
          <a:xfrm rot="16200000">
            <a:off x="6282256" y="1427187"/>
            <a:ext cx="6279226" cy="40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83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14F84CD0-77E5-495B-ACCC-CFAD8A80A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849" y="1714859"/>
            <a:ext cx="9630669" cy="4033183"/>
          </a:xfrm>
        </p:spPr>
        <p:txBody>
          <a:bodyPr/>
          <a:lstStyle/>
          <a:p>
            <a:r>
              <a:rPr lang="en-GB" dirty="0"/>
              <a:t>Caterpillars all structurally the same, but vary in geographical distribution, and colour pattern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98641" y="2296216"/>
            <a:ext cx="448089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/>
                <a:cs typeface="+mn-cs"/>
              </a:rPr>
              <a:t>Spodoptera littoralis 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/>
                <a:cs typeface="+mn-cs"/>
              </a:rPr>
              <a:t>– Cotton leafworm</a:t>
            </a:r>
            <a:endParaRPr kumimoji="0" lang="en-GB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lvl="0" fontAlgn="base">
              <a:lnSpc>
                <a:spcPct val="90000"/>
              </a:lnSpc>
              <a:spcBef>
                <a:spcPts val="432"/>
              </a:spcBef>
              <a:defRPr/>
            </a:pPr>
            <a:r>
              <a:rPr lang="en-GB" dirty="0">
                <a:solidFill>
                  <a:srgbClr val="6A7029"/>
                </a:solidFill>
              </a:rPr>
              <a:t>EPPO - A2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/>
                <a:cs typeface="+mn-cs"/>
              </a:rPr>
              <a:t>Africa, Middle East, Southern Europe to Northern </a:t>
            </a:r>
            <a:r>
              <a:rPr lang="en-GB" dirty="0">
                <a:solidFill>
                  <a:srgbClr val="6A7029"/>
                </a:solidFill>
                <a:latin typeface="Arial"/>
              </a:rPr>
              <a:t>Italy.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BD4F19"/>
                </a:solidFill>
                <a:effectLst/>
                <a:uLnTx/>
                <a:uFillTx/>
                <a:latin typeface="Arial"/>
                <a:cs typeface="+mn-cs"/>
              </a:rPr>
              <a:t>Intercepted on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BD4F19"/>
                </a:solidFill>
                <a:effectLst/>
                <a:uLnTx/>
                <a:uFillTx/>
                <a:latin typeface="Arial"/>
                <a:cs typeface="+mn-cs"/>
              </a:rPr>
              <a:t>Aster, Eryngium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BD4F19"/>
                </a:solidFill>
                <a:effectLst/>
                <a:uLnTx/>
                <a:uFillTx/>
                <a:latin typeface="Arial"/>
                <a:cs typeface="+mn-cs"/>
              </a:rPr>
              <a:t>and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BD4F19"/>
                </a:solidFill>
                <a:effectLst/>
                <a:uLnTx/>
                <a:uFillTx/>
                <a:latin typeface="Arial"/>
                <a:cs typeface="+mn-cs"/>
              </a:rPr>
              <a:t>Rosa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BD4F19"/>
                </a:solidFill>
                <a:effectLst/>
                <a:uLnTx/>
                <a:uFillTx/>
                <a:latin typeface="Arial"/>
                <a:cs typeface="+mn-cs"/>
              </a:rPr>
              <a:t> from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805" y="2303667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ea typeface="ヒラギノ角ゴ Pro W3" pitchFamily="48" charset="-128"/>
                <a:cs typeface="+mn-cs"/>
              </a:rPr>
              <a:t>Spodoptera litura 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ea typeface="ヒラギノ角ゴ Pro W3" pitchFamily="48" charset="-128"/>
                <a:cs typeface="+mn-cs"/>
              </a:rPr>
              <a:t>– Taro caterpillar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  <a:ea typeface="ヒラギノ角ゴ Pro W3" pitchFamily="48" charset="-128"/>
              </a:rPr>
              <a:t>EU - IA1, EPPO - A1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A7029"/>
              </a:solidFill>
              <a:effectLst/>
              <a:uLnTx/>
              <a:uFillTx/>
              <a:latin typeface="Arial" pitchFamily="34" charset="0"/>
              <a:ea typeface="ヒラギノ角ゴ Pro W3" pitchFamily="48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ea typeface="ヒラギノ角ゴ Pro W3" pitchFamily="48" charset="-128"/>
                <a:cs typeface="+mn-cs"/>
              </a:rPr>
              <a:t>Asia, Pacific Islands, Oceania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BD4F19"/>
                </a:solidFill>
                <a:latin typeface="Arial" pitchFamily="34" charset="0"/>
                <a:ea typeface="ヒラギノ角ゴ Pro W3" pitchFamily="48" charset="-128"/>
              </a:rPr>
              <a:t>Intercepted on orchids and Rosa from the Far East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BD4F19"/>
              </a:solidFill>
              <a:effectLst/>
              <a:uLnTx/>
              <a:uFillTx/>
              <a:latin typeface="Arial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05" y="3989017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Spodoptera frugiperda – 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Fall armyworm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EU -IA1, EPPO - A1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A7029"/>
              </a:solidFill>
              <a:effectLst/>
              <a:uLnTx/>
              <a:uFillTx/>
              <a:latin typeface="Arial" pitchFamily="34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Americas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Spread to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Africa (2016) &amp; India (2018), China (2019), Australia (2020).</a:t>
            </a:r>
            <a:endParaRPr lang="en-GB" dirty="0">
              <a:solidFill>
                <a:srgbClr val="6A7029"/>
              </a:solidFill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Regularly intercepted on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Zea mays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  <a:cs typeface="+mn-cs"/>
              </a:rPr>
              <a:t>from west Africa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BD4F19"/>
                </a:solidFill>
                <a:latin typeface="Arial" pitchFamily="34" charset="0"/>
              </a:rPr>
              <a:t>Also intercepted on </a:t>
            </a:r>
            <a:r>
              <a:rPr lang="en-GB" i="1" dirty="0">
                <a:solidFill>
                  <a:srgbClr val="BD4F19"/>
                </a:solidFill>
                <a:latin typeface="Arial" pitchFamily="34" charset="0"/>
              </a:rPr>
              <a:t>Rosa, Eryngium, Gypsophila</a:t>
            </a:r>
            <a:r>
              <a:rPr lang="en-GB" dirty="0">
                <a:solidFill>
                  <a:srgbClr val="BD4F19"/>
                </a:solidFill>
                <a:latin typeface="Arial" pitchFamily="34" charset="0"/>
              </a:rPr>
              <a:t> and </a:t>
            </a:r>
            <a:r>
              <a:rPr lang="en-GB" i="1" dirty="0">
                <a:solidFill>
                  <a:srgbClr val="BD4F19"/>
                </a:solidFill>
                <a:latin typeface="Arial" pitchFamily="34" charset="0"/>
              </a:rPr>
              <a:t>Solidago</a:t>
            </a:r>
            <a:r>
              <a:rPr lang="en-GB" dirty="0">
                <a:solidFill>
                  <a:srgbClr val="BD4F19"/>
                </a:solidFill>
                <a:latin typeface="Arial" pitchFamily="34" charset="0"/>
              </a:rPr>
              <a:t> from Africa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BD4F19"/>
              </a:solidFill>
              <a:effectLst/>
              <a:uLnTx/>
              <a:uFillTx/>
              <a:latin typeface="Arial" pitchFamily="34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6A7029"/>
              </a:solidFill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6A7029"/>
              </a:solidFill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5779E0-12C3-497F-A76A-A5F3960B3EF2}"/>
              </a:ext>
            </a:extLst>
          </p:cNvPr>
          <p:cNvSpPr txBox="1"/>
          <p:nvPr/>
        </p:nvSpPr>
        <p:spPr>
          <a:xfrm>
            <a:off x="5892800" y="5727976"/>
            <a:ext cx="587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</a:rPr>
              <a:t>Spodoptera onithogalli –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Yellow-stripped armyworm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North America</a:t>
            </a:r>
            <a:r>
              <a:rPr lang="en-GB" i="1" dirty="0">
                <a:solidFill>
                  <a:srgbClr val="6A7029"/>
                </a:solidFill>
                <a:latin typeface="Arial" pitchFamily="34" charset="0"/>
              </a:rPr>
              <a:t>-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an emerging threat?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Yet to be intercepted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651A517-0DA4-49C7-B1C5-C00C47F9A53E}"/>
              </a:ext>
            </a:extLst>
          </p:cNvPr>
          <p:cNvSpPr/>
          <p:nvPr/>
        </p:nvSpPr>
        <p:spPr>
          <a:xfrm>
            <a:off x="5898641" y="4107841"/>
            <a:ext cx="543841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i="1" dirty="0">
                <a:solidFill>
                  <a:srgbClr val="6A7029"/>
                </a:solidFill>
                <a:latin typeface="Arial" pitchFamily="34" charset="0"/>
              </a:rPr>
              <a:t>Spodoptera eridania – </a:t>
            </a: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Southern Armyworm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EU -1AI , EPPO –A1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Southern USA, Central and South America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and the Caribbean, reported in West Africa 2016/17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6A7029"/>
                </a:solidFill>
                <a:latin typeface="Arial" pitchFamily="34" charset="0"/>
              </a:rPr>
              <a:t>Yet to be intercepted</a:t>
            </a:r>
          </a:p>
        </p:txBody>
      </p:sp>
      <p:pic>
        <p:nvPicPr>
          <p:cNvPr id="5" name="b23">
            <a:hlinkClick r:id="" action="ppaction://media"/>
            <a:extLst>
              <a:ext uri="{FF2B5EF4-FFF2-40B4-BE49-F238E27FC236}">
                <a16:creationId xmlns="" xmlns:a16="http://schemas.microsoft.com/office/drawing/2014/main" id="{E944DA18-A761-485F-AA04-9DCF8A0EE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272" y="3528250"/>
            <a:ext cx="406400" cy="406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1E351F7-C7A5-4D48-9A67-50DC1288A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Spodoptera spp. (Noctuidae) </a:t>
            </a:r>
          </a:p>
          <a:p>
            <a:r>
              <a:rPr lang="en-GB" b="0" dirty="0"/>
              <a:t>30 + species with 4 regulated species and 1 of current concern</a:t>
            </a:r>
          </a:p>
        </p:txBody>
      </p:sp>
    </p:spTree>
    <p:extLst>
      <p:ext uri="{BB962C8B-B14F-4D97-AF65-F5344CB8AC3E}">
        <p14:creationId xmlns:p14="http://schemas.microsoft.com/office/powerpoint/2010/main" val="11865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59"/>
    </mc:Choice>
    <mc:Fallback xmlns="">
      <p:transition spd="slow" advTm="79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7963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9A9BB9-EAD9-4BC9-B2C6-E72CD9055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377" y="2032615"/>
            <a:ext cx="4493861" cy="2792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24">
            <a:hlinkClick r:id="" action="ppaction://media"/>
            <a:extLst>
              <a:ext uri="{FF2B5EF4-FFF2-40B4-BE49-F238E27FC236}">
                <a16:creationId xmlns="" xmlns:a16="http://schemas.microsoft.com/office/drawing/2014/main" id="{04EE031A-BA49-4667-9BFD-93436DC76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1834D1-79AE-4BDD-8592-C601DABAB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9896692" cy="561223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litura &amp; Spodoptera littoralis</a:t>
            </a:r>
          </a:p>
          <a:p>
            <a:endParaRPr lang="en-GB" b="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B97A94-AB06-49A2-B6F2-5836EBD5A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Geographical origin important but host less so</a:t>
            </a:r>
          </a:p>
          <a:p>
            <a:r>
              <a:rPr lang="en-GB" sz="2000" dirty="0"/>
              <a:t>Both highly polyphagous on many plant families: ornamentals, fruit and vegetables.</a:t>
            </a:r>
          </a:p>
          <a:p>
            <a:r>
              <a:rPr lang="en-GB" sz="2000" i="1" dirty="0"/>
              <a:t>S. litura </a:t>
            </a:r>
            <a:r>
              <a:rPr lang="en-GB" sz="2000" dirty="0"/>
              <a:t>the most regularly found 183 interceptions to date: </a:t>
            </a:r>
            <a:r>
              <a:rPr lang="en-GB" sz="2000" i="1" dirty="0"/>
              <a:t>S. littoralis </a:t>
            </a:r>
            <a:r>
              <a:rPr lang="en-GB" sz="2000" dirty="0"/>
              <a:t>- 97 interceptions to date.</a:t>
            </a:r>
          </a:p>
          <a:p>
            <a:r>
              <a:rPr lang="en-GB" sz="2000" dirty="0"/>
              <a:t>Caterpillars are variable and difficult to separate.</a:t>
            </a:r>
          </a:p>
          <a:p>
            <a:r>
              <a:rPr lang="en-GB" sz="2000" dirty="0"/>
              <a:t>If the origin is unknown, rearing or DNA sequencing may been needed.</a:t>
            </a:r>
          </a:p>
          <a:p>
            <a:r>
              <a:rPr lang="en-GB" sz="2000" dirty="0"/>
              <a:t>Eggs 0.6 mm in diameter – Characteristically laid in clusters on the undersides of leaves – covered in brown  hair shed from the female moth.</a:t>
            </a:r>
          </a:p>
        </p:txBody>
      </p:sp>
    </p:spTree>
    <p:extLst>
      <p:ext uri="{BB962C8B-B14F-4D97-AF65-F5344CB8AC3E}">
        <p14:creationId xmlns:p14="http://schemas.microsoft.com/office/powerpoint/2010/main" val="21105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44"/>
    </mc:Choice>
    <mc:Fallback xmlns="">
      <p:transition spd="slow" advTm="8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84409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272016" y="1304270"/>
            <a:ext cx="592096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1pPr>
            <a:lvl2pPr marL="742950" indent="-285750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2pPr>
            <a:lvl3pPr marL="569913" indent="-188913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3pPr>
            <a:lvl4pPr marL="952500" indent="-192088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4pPr>
            <a:lvl5pPr marL="2057400" indent="-228600" defTabSz="952500"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BD4F19"/>
                </a:solidFill>
                <a:latin typeface="Arial Unicode MS" pitchFamily="34" charset="-128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Caterpillars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Both species almost identical in early instars</a:t>
            </a:r>
          </a:p>
          <a:p>
            <a:pPr marL="952500" marR="0" lvl="3" indent="-192088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Colouration </a:t>
            </a:r>
            <a:r>
              <a:rPr kumimoji="0" lang="en-GB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very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 variable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en-US" sz="2000" dirty="0">
                <a:solidFill>
                  <a:srgbClr val="6A7029"/>
                </a:solidFill>
                <a:latin typeface="Arial" pitchFamily="34" charset="0"/>
              </a:rPr>
              <a:t>5 pairs prolegs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35 – 45 mm max length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Tapered towards a small head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Smooth integument (skin)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Dark spots above spiracles</a:t>
            </a:r>
          </a:p>
          <a:p>
            <a:pPr marL="952500" marR="0" lvl="3" indent="-192088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Large spot on A1 &amp; A8</a:t>
            </a:r>
          </a:p>
          <a:p>
            <a:pPr marL="952500" marR="0" lvl="3" indent="-192088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Smaller on other segments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Paired yellow/white dots </a:t>
            </a:r>
          </a:p>
          <a:p>
            <a:pPr marL="569913" marR="0" lvl="2" indent="-188913" algn="l" defTabSz="9525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A7029"/>
                </a:solidFill>
                <a:effectLst/>
                <a:uLnTx/>
                <a:uFillTx/>
                <a:latin typeface="Arial" pitchFamily="34" charset="0"/>
              </a:rPr>
              <a:t>Yellow/orange lines</a:t>
            </a:r>
          </a:p>
        </p:txBody>
      </p:sp>
      <p:pic>
        <p:nvPicPr>
          <p:cNvPr id="4198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3203" r="10001" b="12946"/>
          <a:stretch>
            <a:fillRect/>
          </a:stretch>
        </p:blipFill>
        <p:spPr bwMode="auto">
          <a:xfrm rot="16200000">
            <a:off x="5887019" y="2276632"/>
            <a:ext cx="4831201" cy="311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3716D57E-4FFE-4C97-A963-1246FB7130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976733" y="3512745"/>
            <a:ext cx="3130237" cy="703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5796636E-6366-4573-A9E6-FE6FCA2F0780}"/>
              </a:ext>
            </a:extLst>
          </p:cNvPr>
          <p:cNvCxnSpPr>
            <a:cxnSpLocks/>
          </p:cNvCxnSpPr>
          <p:nvPr/>
        </p:nvCxnSpPr>
        <p:spPr bwMode="auto">
          <a:xfrm>
            <a:off x="3976733" y="4219500"/>
            <a:ext cx="4850396" cy="15837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DEC8F09-9420-4C9D-B56E-8EF427D87220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4982" y="2431941"/>
            <a:ext cx="2538079" cy="782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b25">
            <a:hlinkClick r:id="" action="ppaction://media"/>
            <a:extLst>
              <a:ext uri="{FF2B5EF4-FFF2-40B4-BE49-F238E27FC236}">
                <a16:creationId xmlns="" xmlns:a16="http://schemas.microsoft.com/office/drawing/2014/main" id="{EB044AD8-31C0-4598-806D-B89B79AA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94DE64E-8CBE-4DFB-A054-4550DAF37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litura &amp; Spodoptera littoralis</a:t>
            </a:r>
          </a:p>
          <a:p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35389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6"/>
    </mc:Choice>
    <mc:Fallback xmlns="">
      <p:transition spd="slow" advTm="5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81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31" y="2153984"/>
            <a:ext cx="3426248" cy="200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21" y="2153984"/>
            <a:ext cx="3497474" cy="2007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5726"/>
          <a:stretch/>
        </p:blipFill>
        <p:spPr>
          <a:xfrm>
            <a:off x="9197433" y="4542796"/>
            <a:ext cx="2782548" cy="172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9083"/>
          <a:stretch/>
        </p:blipFill>
        <p:spPr>
          <a:xfrm flipH="1">
            <a:off x="5197510" y="4552685"/>
            <a:ext cx="3832172" cy="1749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071" y="4552685"/>
            <a:ext cx="4866112" cy="17495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22652" y="2171350"/>
            <a:ext cx="86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+mn-cs"/>
              </a:rPr>
              <a:t>1st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67864" y="21539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+mn-cs"/>
              </a:rPr>
              <a:t>2nd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95017" y="4549159"/>
            <a:ext cx="68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+mn-cs"/>
              </a:rPr>
              <a:t>3rd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54922" y="45514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+mn-cs"/>
              </a:rPr>
              <a:t>4th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99495" y="455147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+mn-cs"/>
              </a:rPr>
              <a:t>5th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420B1D-5D37-410D-8B8E-F7234BB66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30" y="2153984"/>
            <a:ext cx="3230359" cy="2007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935745-C741-4D57-A619-D515BA09A225}"/>
              </a:ext>
            </a:extLst>
          </p:cNvPr>
          <p:cNvSpPr txBox="1"/>
          <p:nvPr/>
        </p:nvSpPr>
        <p:spPr>
          <a:xfrm>
            <a:off x="1801480" y="2153984"/>
            <a:ext cx="171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Hatchlings</a:t>
            </a:r>
          </a:p>
        </p:txBody>
      </p:sp>
      <p:pic>
        <p:nvPicPr>
          <p:cNvPr id="5" name="b26">
            <a:hlinkClick r:id="" action="ppaction://media"/>
            <a:extLst>
              <a:ext uri="{FF2B5EF4-FFF2-40B4-BE49-F238E27FC236}">
                <a16:creationId xmlns="" xmlns:a16="http://schemas.microsoft.com/office/drawing/2014/main" id="{21DDBF2A-A04D-41A1-AA58-23F5EF978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1425351"/>
            <a:ext cx="406400" cy="406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DF92BF8-7046-4DB0-8714-8CD2ECEE8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5" y="524530"/>
            <a:ext cx="10781190" cy="561223"/>
          </a:xfrm>
        </p:spPr>
        <p:txBody>
          <a:bodyPr>
            <a:normAutofit/>
          </a:bodyPr>
          <a:lstStyle/>
          <a:p>
            <a:r>
              <a:rPr lang="en-GB" sz="2800" b="0" dirty="0"/>
              <a:t>Colour and structural variation in </a:t>
            </a:r>
            <a:r>
              <a:rPr lang="en-GB" sz="2800" b="0" i="1" dirty="0"/>
              <a:t>Spodoptera</a:t>
            </a:r>
            <a:r>
              <a:rPr lang="en-GB" sz="2800" b="0" dirty="0"/>
              <a:t> caterpillar instars -</a:t>
            </a:r>
          </a:p>
          <a:p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5205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0"/>
    </mc:Choice>
    <mc:Fallback xmlns="">
      <p:transition spd="slow" advTm="6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5"/>
        <p14:stopEvt time="6618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05" y="2128134"/>
            <a:ext cx="3182936" cy="19100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83" y="4226793"/>
            <a:ext cx="2770361" cy="199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253" r="2429" b="8413"/>
          <a:stretch/>
        </p:blipFill>
        <p:spPr bwMode="auto">
          <a:xfrm>
            <a:off x="8374455" y="2112177"/>
            <a:ext cx="2842789" cy="19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6065"/>
          <a:stretch/>
        </p:blipFill>
        <p:spPr bwMode="auto">
          <a:xfrm>
            <a:off x="5073603" y="4241544"/>
            <a:ext cx="3182937" cy="19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212F3-FC0C-4782-92F1-169A96021D64}"/>
              </a:ext>
            </a:extLst>
          </p:cNvPr>
          <p:cNvSpPr txBox="1"/>
          <p:nvPr/>
        </p:nvSpPr>
        <p:spPr>
          <a:xfrm>
            <a:off x="5549775" y="1657114"/>
            <a:ext cx="209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BC5304"/>
                </a:solidFill>
              </a:rPr>
              <a:t>Spodoptera litura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97124B8-A457-473E-B3CD-B84774D0768C}"/>
              </a:ext>
            </a:extLst>
          </p:cNvPr>
          <p:cNvSpPr txBox="1"/>
          <p:nvPr/>
        </p:nvSpPr>
        <p:spPr>
          <a:xfrm>
            <a:off x="8763754" y="1648532"/>
            <a:ext cx="22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BC5304"/>
                </a:solidFill>
              </a:rPr>
              <a:t>Spodoptera littoralis</a:t>
            </a:r>
          </a:p>
        </p:txBody>
      </p:sp>
      <p:pic>
        <p:nvPicPr>
          <p:cNvPr id="2" name="b27">
            <a:hlinkClick r:id="" action="ppaction://media"/>
            <a:extLst>
              <a:ext uri="{FF2B5EF4-FFF2-40B4-BE49-F238E27FC236}">
                <a16:creationId xmlns="" xmlns:a16="http://schemas.microsoft.com/office/drawing/2014/main" id="{CD88EBC6-827F-4848-BE49-4AE5ED1ED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9984" y="4241544"/>
            <a:ext cx="406400" cy="406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1669E03-959D-4B77-99F8-A8E95E1FE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4" y="524530"/>
            <a:ext cx="9682509" cy="1384270"/>
          </a:xfrm>
        </p:spPr>
        <p:txBody>
          <a:bodyPr>
            <a:normAutofit/>
          </a:bodyPr>
          <a:lstStyle/>
          <a:p>
            <a:r>
              <a:rPr lang="en-GB" sz="3200" b="0" i="1" dirty="0"/>
              <a:t>Spodoptera litura &amp; Spodoptera littoralis</a:t>
            </a:r>
          </a:p>
          <a:p>
            <a:r>
              <a:rPr lang="en-GB" sz="3200" b="0" dirty="0"/>
              <a:t>Adults</a:t>
            </a:r>
          </a:p>
          <a:p>
            <a:endParaRPr lang="en-GB" sz="3200" b="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50AE50-2D45-44B6-9B06-55A86259D317}"/>
              </a:ext>
            </a:extLst>
          </p:cNvPr>
          <p:cNvSpPr txBox="1"/>
          <p:nvPr/>
        </p:nvSpPr>
        <p:spPr>
          <a:xfrm>
            <a:off x="440130" y="2112177"/>
            <a:ext cx="42585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Very unlikely to encounter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Wingspan 30-38mm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A7029"/>
                </a:solidFill>
              </a:rPr>
              <a:t>Two species visually indistinguishable – dissection required</a:t>
            </a:r>
          </a:p>
        </p:txBody>
      </p:sp>
    </p:spTree>
    <p:extLst>
      <p:ext uri="{BB962C8B-B14F-4D97-AF65-F5344CB8AC3E}">
        <p14:creationId xmlns:p14="http://schemas.microsoft.com/office/powerpoint/2010/main" val="26905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6"/>
    </mc:Choice>
    <mc:Fallback xmlns="">
      <p:transition spd="slow" advTm="3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973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1EC956F5-7F86-4DEF-A610-2703DB8568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39" y="1933087"/>
            <a:ext cx="7208313" cy="46241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Native to tropical and subtropical regions of the Americas</a:t>
            </a:r>
          </a:p>
          <a:p>
            <a:pPr>
              <a:lnSpc>
                <a:spcPct val="120000"/>
              </a:lnSpc>
            </a:pPr>
            <a:r>
              <a:rPr lang="en-GB" dirty="0"/>
              <a:t>Highly polyphagous, causes damages on several crops, most significantly maize and other Poaceae, but has more that 350 known hosts in 26 other plant families. </a:t>
            </a:r>
          </a:p>
          <a:p>
            <a:pPr>
              <a:lnSpc>
                <a:spcPct val="120000"/>
              </a:lnSpc>
            </a:pPr>
            <a:r>
              <a:rPr lang="en-GB" dirty="0"/>
              <a:t>Virtually indistinguishable from other Spodoptera spp. in the field!</a:t>
            </a:r>
          </a:p>
          <a:p>
            <a:pPr>
              <a:lnSpc>
                <a:spcPct val="120000"/>
              </a:lnSpc>
            </a:pPr>
            <a:r>
              <a:rPr lang="en-GB" dirty="0"/>
              <a:t>Remarkably rapid spread around the World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2016 - Reported in Africa for first time (Benin, Nigeria, Sao Tomé and Principe and Togo)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2017 - Spread throughout Africa.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2018  recorded in India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2019 recorded in China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2020 recorded in Australia  &amp; Papua New Guinea</a:t>
            </a:r>
          </a:p>
          <a:p>
            <a:pPr>
              <a:lnSpc>
                <a:spcPct val="120000"/>
              </a:lnSpc>
            </a:pPr>
            <a:r>
              <a:rPr lang="en-GB" dirty="0"/>
              <a:t>EU interceptions increased from 2018 - mostly from Africa on maize, but also on cut flowers (rose, Eryngium, Gypsophila, Solidago)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20" y="3856178"/>
            <a:ext cx="3077765" cy="2308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A8C93D-397F-4E69-9EF9-167874574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352" y="1510567"/>
            <a:ext cx="3405502" cy="1918433"/>
          </a:xfrm>
          <a:prstGeom prst="rect">
            <a:avLst/>
          </a:prstGeom>
        </p:spPr>
      </p:pic>
      <p:pic>
        <p:nvPicPr>
          <p:cNvPr id="4" name="b28">
            <a:hlinkClick r:id="" action="ppaction://media"/>
            <a:extLst>
              <a:ext uri="{FF2B5EF4-FFF2-40B4-BE49-F238E27FC236}">
                <a16:creationId xmlns="" xmlns:a16="http://schemas.microsoft.com/office/drawing/2014/main" id="{481711C4-5E92-4293-AAB3-4339F3B5A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2D3462F-B0BD-4EEA-9EAA-098AA8416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0" i="1" dirty="0"/>
              <a:t>Spodoptera frugiperda </a:t>
            </a:r>
            <a:r>
              <a:rPr lang="en-GB" b="0" dirty="0"/>
              <a:t>– fall armyworm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3422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74"/>
    </mc:Choice>
    <mc:Fallback xmlns="">
      <p:transition spd="slow" advTm="8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8718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8"/>
          <a:stretch/>
        </p:blipFill>
        <p:spPr>
          <a:xfrm>
            <a:off x="5880683" y="2105636"/>
            <a:ext cx="5662568" cy="3683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E6569-D982-4997-8D53-3CD479BAD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8748" y="2105635"/>
            <a:ext cx="4837651" cy="36319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C820B3AC-68CE-41C1-9BFA-5EA9E054EC0A}"/>
              </a:ext>
            </a:extLst>
          </p:cNvPr>
          <p:cNvSpPr/>
          <p:nvPr/>
        </p:nvSpPr>
        <p:spPr bwMode="auto">
          <a:xfrm>
            <a:off x="3783436" y="3900881"/>
            <a:ext cx="922788" cy="796954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8638EEF1-E689-4812-95F8-10769990D78E}"/>
              </a:ext>
            </a:extLst>
          </p:cNvPr>
          <p:cNvCxnSpPr/>
          <p:nvPr/>
        </p:nvCxnSpPr>
        <p:spPr bwMode="auto">
          <a:xfrm flipH="1">
            <a:off x="4795935" y="4208106"/>
            <a:ext cx="1436914" cy="130629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b29">
            <a:hlinkClick r:id="" action="ppaction://media"/>
            <a:extLst>
              <a:ext uri="{FF2B5EF4-FFF2-40B4-BE49-F238E27FC236}">
                <a16:creationId xmlns="" xmlns:a16="http://schemas.microsoft.com/office/drawing/2014/main" id="{7D95333D-20F0-46F0-A808-63C8E3F5A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4392" y="3291813"/>
            <a:ext cx="406400" cy="4064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2C7CB30A-A77F-44E5-96A7-4516A629E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850" y="523875"/>
            <a:ext cx="10688080" cy="561975"/>
          </a:xfrm>
        </p:spPr>
        <p:txBody>
          <a:bodyPr>
            <a:normAutofit lnSpcReduction="10000"/>
          </a:bodyPr>
          <a:lstStyle/>
          <a:p>
            <a:r>
              <a:rPr lang="en-GB" b="0" i="1" dirty="0"/>
              <a:t>Spodoptera frugiperda </a:t>
            </a:r>
            <a:r>
              <a:rPr lang="en-GB" b="0" dirty="0"/>
              <a:t>– fall armyworm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1675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27"/>
    </mc:Choice>
    <mc:Fallback xmlns="">
      <p:transition spd="slow" advTm="3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35520" objId="5"/>
      </p14:showEvtLst>
    </p:ext>
  </p:extLst>
</p:sld>
</file>

<file path=ppt/theme/theme1.xml><?xml version="1.0" encoding="utf-8"?>
<a:theme xmlns:a="http://schemas.openxmlformats.org/drawingml/2006/main" name="Fera Corporate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 Health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od Safety">
  <a:themeElements>
    <a:clrScheme name="Custom 2">
      <a:dk1>
        <a:srgbClr val="000000"/>
      </a:dk1>
      <a:lt1>
        <a:srgbClr val="FFFFFF"/>
      </a:lt1>
      <a:dk2>
        <a:srgbClr val="1D2428"/>
      </a:dk2>
      <a:lt2>
        <a:srgbClr val="C3C7A7"/>
      </a:lt2>
      <a:accent1>
        <a:srgbClr val="CF4530"/>
      </a:accent1>
      <a:accent2>
        <a:srgbClr val="00958E"/>
      </a:accent2>
      <a:accent3>
        <a:srgbClr val="497728"/>
      </a:accent3>
      <a:accent4>
        <a:srgbClr val="1D2428"/>
      </a:accent4>
      <a:accent5>
        <a:srgbClr val="C3C7A7"/>
      </a:accent5>
      <a:accent6>
        <a:srgbClr val="497728"/>
      </a:accent6>
      <a:hlink>
        <a:srgbClr val="CF4530"/>
      </a:hlink>
      <a:folHlink>
        <a:srgbClr val="0095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522</Words>
  <Application>Microsoft Office PowerPoint</Application>
  <PresentationFormat>Widescreen</PresentationFormat>
  <Paragraphs>81</Paragraphs>
  <Slides>8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 Unicode MS</vt:lpstr>
      <vt:lpstr>Arial</vt:lpstr>
      <vt:lpstr>Calibri</vt:lpstr>
      <vt:lpstr>Calibri Light</vt:lpstr>
      <vt:lpstr>Lato</vt:lpstr>
      <vt:lpstr>Lato black</vt:lpstr>
      <vt:lpstr>Open Sans</vt:lpstr>
      <vt:lpstr>ヒラギノ角ゴ Pro W3</vt:lpstr>
      <vt:lpstr>Fera Corporate</vt:lpstr>
      <vt:lpstr>Crop Health</vt:lpstr>
      <vt:lpstr>Food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Parker</dc:creator>
  <cp:lastModifiedBy>Pollock, Jason (Defra)</cp:lastModifiedBy>
  <cp:revision>87</cp:revision>
  <dcterms:created xsi:type="dcterms:W3CDTF">2018-08-15T15:34:47Z</dcterms:created>
  <dcterms:modified xsi:type="dcterms:W3CDTF">2020-12-12T09:46:27Z</dcterms:modified>
</cp:coreProperties>
</file>