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41" r:id="rId71"/>
    <p:sldId id="322" r:id="rId72"/>
    <p:sldId id="323" r:id="rId73"/>
    <p:sldId id="324" r:id="rId74"/>
    <p:sldId id="325" r:id="rId75"/>
    <p:sldId id="326" r:id="rId76"/>
    <p:sldId id="329" r:id="rId77"/>
    <p:sldId id="330" r:id="rId78"/>
    <p:sldId id="331" r:id="rId79"/>
    <p:sldId id="342"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DD2B02-A698-985E-5217-43273C4C5144}" v="1" dt="2020-12-01T11:15:09.9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82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viewProps" Target="viewProps.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presProps" Target="presProps.xml"/><Relationship Id="rId94"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A88166-A513-436F-AEF5-BD34A738F96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979134B8-3F9B-47A5-AA65-B85CB17C9917}">
      <dgm:prSet phldrT="[Text]"/>
      <dgm:spPr/>
      <dgm:t>
        <a:bodyPr/>
        <a:lstStyle/>
        <a:p>
          <a:r>
            <a:rPr lang="en-GB" dirty="0"/>
            <a:t>Application</a:t>
          </a:r>
        </a:p>
      </dgm:t>
    </dgm:pt>
    <dgm:pt modelId="{916B6B6E-6C98-42C5-A86E-14F98B3AA3B2}" type="parTrans" cxnId="{44AC674D-CCEE-4EB7-AA3C-054BE1E40093}">
      <dgm:prSet/>
      <dgm:spPr/>
      <dgm:t>
        <a:bodyPr/>
        <a:lstStyle/>
        <a:p>
          <a:endParaRPr lang="en-GB"/>
        </a:p>
      </dgm:t>
    </dgm:pt>
    <dgm:pt modelId="{F69117E9-A866-49D3-A3E5-96D0FD0FAE7D}" type="sibTrans" cxnId="{44AC674D-CCEE-4EB7-AA3C-054BE1E40093}">
      <dgm:prSet/>
      <dgm:spPr/>
      <dgm:t>
        <a:bodyPr/>
        <a:lstStyle/>
        <a:p>
          <a:endParaRPr lang="en-GB"/>
        </a:p>
      </dgm:t>
    </dgm:pt>
    <dgm:pt modelId="{4FCCB73A-DD2E-4DF2-8C3F-430340EFC354}">
      <dgm:prSet phldrT="[Text]"/>
      <dgm:spPr/>
      <dgm:t>
        <a:bodyPr/>
        <a:lstStyle/>
        <a:p>
          <a:r>
            <a:rPr lang="en-GB" dirty="0"/>
            <a:t>Register with APHA to make export applications</a:t>
          </a:r>
        </a:p>
      </dgm:t>
    </dgm:pt>
    <dgm:pt modelId="{3839D2CA-43BF-4A38-8E1A-85D1959F65CF}" type="parTrans" cxnId="{27845CDA-75B6-46A1-B498-1FABC074C4D9}">
      <dgm:prSet/>
      <dgm:spPr/>
      <dgm:t>
        <a:bodyPr/>
        <a:lstStyle/>
        <a:p>
          <a:endParaRPr lang="en-GB"/>
        </a:p>
      </dgm:t>
    </dgm:pt>
    <dgm:pt modelId="{318C528A-C795-4F8D-8D27-AD814880D099}" type="sibTrans" cxnId="{27845CDA-75B6-46A1-B498-1FABC074C4D9}">
      <dgm:prSet/>
      <dgm:spPr/>
      <dgm:t>
        <a:bodyPr/>
        <a:lstStyle/>
        <a:p>
          <a:endParaRPr lang="en-GB"/>
        </a:p>
      </dgm:t>
    </dgm:pt>
    <dgm:pt modelId="{AC2CAA71-2E63-44AE-B96E-B90EC62ADC1E}">
      <dgm:prSet phldrT="[Text]"/>
      <dgm:spPr/>
      <dgm:t>
        <a:bodyPr/>
        <a:lstStyle/>
        <a:p>
          <a:r>
            <a:rPr lang="en-GB" dirty="0"/>
            <a:t>Responsible person will conduct export inspection (You)</a:t>
          </a:r>
        </a:p>
      </dgm:t>
    </dgm:pt>
    <dgm:pt modelId="{AEA443D7-F084-4D95-B2BD-DB757E299DD2}" type="parTrans" cxnId="{9DC1D717-6BB6-4A6E-AB9F-EA9F3CA7BA6E}">
      <dgm:prSet/>
      <dgm:spPr/>
      <dgm:t>
        <a:bodyPr/>
        <a:lstStyle/>
        <a:p>
          <a:endParaRPr lang="en-GB"/>
        </a:p>
      </dgm:t>
    </dgm:pt>
    <dgm:pt modelId="{287724B1-04A7-42F4-A7F8-890231DD23FE}" type="sibTrans" cxnId="{9DC1D717-6BB6-4A6E-AB9F-EA9F3CA7BA6E}">
      <dgm:prSet/>
      <dgm:spPr/>
      <dgm:t>
        <a:bodyPr/>
        <a:lstStyle/>
        <a:p>
          <a:endParaRPr lang="en-GB"/>
        </a:p>
      </dgm:t>
    </dgm:pt>
    <dgm:pt modelId="{5A5130FC-CE1F-4696-8BBE-05486B28A02E}">
      <dgm:prSet phldrT="[Text]"/>
      <dgm:spPr/>
      <dgm:t>
        <a:bodyPr/>
        <a:lstStyle/>
        <a:p>
          <a:r>
            <a:rPr lang="en-GB" dirty="0"/>
            <a:t>Receive phytosanitary certificate</a:t>
          </a:r>
        </a:p>
      </dgm:t>
    </dgm:pt>
    <dgm:pt modelId="{6BC76C2F-87FA-4B94-AE74-7319625137DC}" type="parTrans" cxnId="{9139395A-88CB-491B-89DC-4C7D78600A18}">
      <dgm:prSet/>
      <dgm:spPr/>
      <dgm:t>
        <a:bodyPr/>
        <a:lstStyle/>
        <a:p>
          <a:endParaRPr lang="en-GB"/>
        </a:p>
      </dgm:t>
    </dgm:pt>
    <dgm:pt modelId="{F9B59D90-99BA-4EB7-BD53-D7F294EB980B}" type="sibTrans" cxnId="{9139395A-88CB-491B-89DC-4C7D78600A18}">
      <dgm:prSet/>
      <dgm:spPr/>
      <dgm:t>
        <a:bodyPr/>
        <a:lstStyle/>
        <a:p>
          <a:endParaRPr lang="en-GB"/>
        </a:p>
      </dgm:t>
    </dgm:pt>
    <dgm:pt modelId="{C68284F9-9163-4345-8FB0-2EC926EFC68E}" type="pres">
      <dgm:prSet presAssocID="{0AA88166-A513-436F-AEF5-BD34A738F968}" presName="linearFlow" presStyleCnt="0">
        <dgm:presLayoutVars>
          <dgm:dir/>
          <dgm:animLvl val="lvl"/>
          <dgm:resizeHandles val="exact"/>
        </dgm:presLayoutVars>
      </dgm:prSet>
      <dgm:spPr/>
      <dgm:t>
        <a:bodyPr/>
        <a:lstStyle/>
        <a:p>
          <a:endParaRPr lang="en-GB"/>
        </a:p>
      </dgm:t>
    </dgm:pt>
    <dgm:pt modelId="{B6FF3946-0A43-4FB1-A69F-58DC4BD558E9}" type="pres">
      <dgm:prSet presAssocID="{979134B8-3F9B-47A5-AA65-B85CB17C9917}" presName="composite" presStyleCnt="0"/>
      <dgm:spPr/>
    </dgm:pt>
    <dgm:pt modelId="{E61D2479-176D-4F4A-972E-77DBC0926328}" type="pres">
      <dgm:prSet presAssocID="{979134B8-3F9B-47A5-AA65-B85CB17C9917}" presName="parentText" presStyleLbl="alignNode1" presStyleIdx="0" presStyleCnt="1">
        <dgm:presLayoutVars>
          <dgm:chMax val="1"/>
          <dgm:bulletEnabled val="1"/>
        </dgm:presLayoutVars>
      </dgm:prSet>
      <dgm:spPr/>
      <dgm:t>
        <a:bodyPr/>
        <a:lstStyle/>
        <a:p>
          <a:endParaRPr lang="en-GB"/>
        </a:p>
      </dgm:t>
    </dgm:pt>
    <dgm:pt modelId="{3251051C-8AD9-45AC-9887-2CFC6EAD1DFF}" type="pres">
      <dgm:prSet presAssocID="{979134B8-3F9B-47A5-AA65-B85CB17C9917}" presName="descendantText" presStyleLbl="alignAcc1" presStyleIdx="0" presStyleCnt="1">
        <dgm:presLayoutVars>
          <dgm:bulletEnabled val="1"/>
        </dgm:presLayoutVars>
      </dgm:prSet>
      <dgm:spPr/>
      <dgm:t>
        <a:bodyPr/>
        <a:lstStyle/>
        <a:p>
          <a:endParaRPr lang="en-GB"/>
        </a:p>
      </dgm:t>
    </dgm:pt>
  </dgm:ptLst>
  <dgm:cxnLst>
    <dgm:cxn modelId="{44AC674D-CCEE-4EB7-AA3C-054BE1E40093}" srcId="{0AA88166-A513-436F-AEF5-BD34A738F968}" destId="{979134B8-3F9B-47A5-AA65-B85CB17C9917}" srcOrd="0" destOrd="0" parTransId="{916B6B6E-6C98-42C5-A86E-14F98B3AA3B2}" sibTransId="{F69117E9-A866-49D3-A3E5-96D0FD0FAE7D}"/>
    <dgm:cxn modelId="{124C8F53-8C86-4F00-9E37-4ED55619E708}" type="presOf" srcId="{AC2CAA71-2E63-44AE-B96E-B90EC62ADC1E}" destId="{3251051C-8AD9-45AC-9887-2CFC6EAD1DFF}" srcOrd="0" destOrd="1" presId="urn:microsoft.com/office/officeart/2005/8/layout/chevron2"/>
    <dgm:cxn modelId="{457BFD26-AD90-40E3-BC6A-684EC794B701}" type="presOf" srcId="{979134B8-3F9B-47A5-AA65-B85CB17C9917}" destId="{E61D2479-176D-4F4A-972E-77DBC0926328}" srcOrd="0" destOrd="0" presId="urn:microsoft.com/office/officeart/2005/8/layout/chevron2"/>
    <dgm:cxn modelId="{27845CDA-75B6-46A1-B498-1FABC074C4D9}" srcId="{979134B8-3F9B-47A5-AA65-B85CB17C9917}" destId="{4FCCB73A-DD2E-4DF2-8C3F-430340EFC354}" srcOrd="0" destOrd="0" parTransId="{3839D2CA-43BF-4A38-8E1A-85D1959F65CF}" sibTransId="{318C528A-C795-4F8D-8D27-AD814880D099}"/>
    <dgm:cxn modelId="{9DC1D717-6BB6-4A6E-AB9F-EA9F3CA7BA6E}" srcId="{979134B8-3F9B-47A5-AA65-B85CB17C9917}" destId="{AC2CAA71-2E63-44AE-B96E-B90EC62ADC1E}" srcOrd="1" destOrd="0" parTransId="{AEA443D7-F084-4D95-B2BD-DB757E299DD2}" sibTransId="{287724B1-04A7-42F4-A7F8-890231DD23FE}"/>
    <dgm:cxn modelId="{9139395A-88CB-491B-89DC-4C7D78600A18}" srcId="{979134B8-3F9B-47A5-AA65-B85CB17C9917}" destId="{5A5130FC-CE1F-4696-8BBE-05486B28A02E}" srcOrd="2" destOrd="0" parTransId="{6BC76C2F-87FA-4B94-AE74-7319625137DC}" sibTransId="{F9B59D90-99BA-4EB7-BD53-D7F294EB980B}"/>
    <dgm:cxn modelId="{9A973B2B-99D8-4460-B278-A3CEB5A4B4E8}" type="presOf" srcId="{0AA88166-A513-436F-AEF5-BD34A738F968}" destId="{C68284F9-9163-4345-8FB0-2EC926EFC68E}" srcOrd="0" destOrd="0" presId="urn:microsoft.com/office/officeart/2005/8/layout/chevron2"/>
    <dgm:cxn modelId="{8EDCFCE3-D95F-412D-8257-C26C580DC1EB}" type="presOf" srcId="{5A5130FC-CE1F-4696-8BBE-05486B28A02E}" destId="{3251051C-8AD9-45AC-9887-2CFC6EAD1DFF}" srcOrd="0" destOrd="2" presId="urn:microsoft.com/office/officeart/2005/8/layout/chevron2"/>
    <dgm:cxn modelId="{076108C8-BC4F-4DE5-800C-9F75F12246F9}" type="presOf" srcId="{4FCCB73A-DD2E-4DF2-8C3F-430340EFC354}" destId="{3251051C-8AD9-45AC-9887-2CFC6EAD1DFF}" srcOrd="0" destOrd="0" presId="urn:microsoft.com/office/officeart/2005/8/layout/chevron2"/>
    <dgm:cxn modelId="{C33AF99C-9E89-4AA1-91CD-47C6CE83E124}" type="presParOf" srcId="{C68284F9-9163-4345-8FB0-2EC926EFC68E}" destId="{B6FF3946-0A43-4FB1-A69F-58DC4BD558E9}" srcOrd="0" destOrd="0" presId="urn:microsoft.com/office/officeart/2005/8/layout/chevron2"/>
    <dgm:cxn modelId="{11267653-B44C-4101-A952-E44FC54B6462}" type="presParOf" srcId="{B6FF3946-0A43-4FB1-A69F-58DC4BD558E9}" destId="{E61D2479-176D-4F4A-972E-77DBC0926328}" srcOrd="0" destOrd="0" presId="urn:microsoft.com/office/officeart/2005/8/layout/chevron2"/>
    <dgm:cxn modelId="{2C736FFA-9076-44F0-80C2-7966C7F5A496}" type="presParOf" srcId="{B6FF3946-0A43-4FB1-A69F-58DC4BD558E9}" destId="{3251051C-8AD9-45AC-9887-2CFC6EAD1DF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Green">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5733" y="1735669"/>
            <a:ext cx="8108139" cy="1215495"/>
          </a:xfrm>
        </p:spPr>
        <p:txBody>
          <a:bodyPr anchor="b"/>
          <a:lstStyle>
            <a:lvl1pPr algn="l">
              <a:defRPr sz="4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75733" y="3043239"/>
            <a:ext cx="8108139" cy="98689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6883471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and Content and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B050"/>
                </a:solidFill>
              </a:defRPr>
            </a:lvl1pPr>
          </a:lstStyle>
          <a:p>
            <a:r>
              <a:rPr lang="en-US"/>
              <a:t>Click to edit Master title style</a:t>
            </a:r>
            <a:endParaRPr lang="en-US" dirty="0"/>
          </a:p>
        </p:txBody>
      </p:sp>
      <p:sp>
        <p:nvSpPr>
          <p:cNvPr id="3" name="Content Placeholder 2"/>
          <p:cNvSpPr>
            <a:spLocks noGrp="1"/>
          </p:cNvSpPr>
          <p:nvPr>
            <p:ph idx="1"/>
          </p:nvPr>
        </p:nvSpPr>
        <p:spPr>
          <a:xfrm>
            <a:off x="586317" y="1540800"/>
            <a:ext cx="9254400"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586318" y="1130401"/>
            <a:ext cx="11019367" cy="300247"/>
          </a:xfrm>
        </p:spPr>
        <p:txBody>
          <a:bodyPr/>
          <a:lstStyle>
            <a:lvl1pPr marL="0" indent="0">
              <a:buNone/>
              <a:defRPr sz="2200" b="0">
                <a:solidFill>
                  <a:srgbClr val="00B050"/>
                </a:solidFill>
              </a:defRPr>
            </a:lvl1pPr>
          </a:lstStyle>
          <a:p>
            <a:pPr lvl="0"/>
            <a:r>
              <a:rPr lang="en-US"/>
              <a:t>Click to edit Master text styles</a:t>
            </a:r>
          </a:p>
        </p:txBody>
      </p:sp>
      <p:sp>
        <p:nvSpPr>
          <p:cNvPr id="5" name="Footer Placeholder 4"/>
          <p:cNvSpPr>
            <a:spLocks noGrp="1"/>
          </p:cNvSpPr>
          <p:nvPr>
            <p:ph type="ftr" sz="quarter" idx="14"/>
          </p:nvPr>
        </p:nvSpPr>
        <p:spPr/>
        <p:txBody>
          <a:bodyPr/>
          <a:lstStyle>
            <a:lvl1pPr>
              <a:defRPr/>
            </a:lvl1pPr>
          </a:lstStyle>
          <a:p>
            <a:pPr>
              <a:defRPr/>
            </a:pPr>
            <a:r>
              <a:rPr lang="en-GB">
                <a:solidFill>
                  <a:srgbClr val="00B050"/>
                </a:solidFill>
              </a:rPr>
              <a:t>Text in footer</a:t>
            </a:r>
          </a:p>
        </p:txBody>
      </p:sp>
      <p:sp>
        <p:nvSpPr>
          <p:cNvPr id="6" name="Slide Number Placeholder 5"/>
          <p:cNvSpPr>
            <a:spLocks noGrp="1"/>
          </p:cNvSpPr>
          <p:nvPr>
            <p:ph type="sldNum" sz="quarter" idx="15"/>
          </p:nvPr>
        </p:nvSpPr>
        <p:spPr/>
        <p:txBody>
          <a:bodyPr/>
          <a:lstStyle>
            <a:lvl1pPr>
              <a:defRPr/>
            </a:lvl1pPr>
          </a:lstStyle>
          <a:p>
            <a:pPr>
              <a:defRPr/>
            </a:pPr>
            <a:fld id="{1AB323AF-9215-4E23-8471-7F542106FA07}"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404012104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DEFRA_582_DIGI_AW.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453188"/>
            <a:ext cx="374438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6317" y="1540800"/>
            <a:ext cx="5433483"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540800"/>
            <a:ext cx="5433484"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7" name="Slide Number Placeholder 5"/>
          <p:cNvSpPr>
            <a:spLocks noGrp="1"/>
          </p:cNvSpPr>
          <p:nvPr>
            <p:ph type="sldNum" sz="quarter" idx="11"/>
          </p:nvPr>
        </p:nvSpPr>
        <p:spPr/>
        <p:txBody>
          <a:bodyPr/>
          <a:lstStyle>
            <a:lvl1pPr>
              <a:defRPr/>
            </a:lvl1pPr>
          </a:lstStyle>
          <a:p>
            <a:pPr>
              <a:defRPr/>
            </a:pPr>
            <a:fld id="{70BD66B5-2951-4DAB-B0C7-93C141C05611}"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4203252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DEFRA_582_DIGI_AW.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453188"/>
            <a:ext cx="374438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85600" y="471896"/>
            <a:ext cx="11020800" cy="4827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5600" y="1130400"/>
            <a:ext cx="5385859" cy="298800"/>
          </a:xfrm>
        </p:spPr>
        <p:txBody>
          <a:bodyPr/>
          <a:lstStyle>
            <a:lvl1pPr marL="0" indent="0">
              <a:buNone/>
              <a:defRPr sz="2400" b="0">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5600" y="1540800"/>
            <a:ext cx="5385859"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130400"/>
            <a:ext cx="5434200" cy="298800"/>
          </a:xfrm>
        </p:spPr>
        <p:txBody>
          <a:bodyPr/>
          <a:lstStyle>
            <a:lvl1pPr marL="0" indent="0">
              <a:buNone/>
              <a:defRPr sz="2400" b="0">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1540800"/>
            <a:ext cx="5434200"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9" name="Slide Number Placeholder 5"/>
          <p:cNvSpPr>
            <a:spLocks noGrp="1"/>
          </p:cNvSpPr>
          <p:nvPr>
            <p:ph type="sldNum" sz="quarter" idx="11"/>
          </p:nvPr>
        </p:nvSpPr>
        <p:spPr/>
        <p:txBody>
          <a:bodyPr/>
          <a:lstStyle>
            <a:lvl1pPr>
              <a:defRPr/>
            </a:lvl1pPr>
          </a:lstStyle>
          <a:p>
            <a:pPr>
              <a:defRPr/>
            </a:pPr>
            <a:fld id="{897FA66B-99B3-49D9-B456-C8A956F7D0A8}"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1747321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Side Ba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319" y="480363"/>
            <a:ext cx="3456000" cy="432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6317" y="1520826"/>
            <a:ext cx="3456000" cy="4651637"/>
          </a:xfrm>
        </p:spPr>
        <p:txBody>
          <a:bodyPr/>
          <a:lstStyle>
            <a:lvl1pPr marL="0" indent="0">
              <a:buNone/>
              <a:defRPr sz="1800"/>
            </a:lvl1pPr>
          </a:lstStyle>
          <a:p>
            <a:pPr lvl="0"/>
            <a:r>
              <a:rPr lang="en-US"/>
              <a:t>Click to edit Master text styles</a:t>
            </a:r>
          </a:p>
        </p:txBody>
      </p:sp>
      <p:sp>
        <p:nvSpPr>
          <p:cNvPr id="4" name="Content Placeholder 3"/>
          <p:cNvSpPr>
            <a:spLocks noGrp="1"/>
          </p:cNvSpPr>
          <p:nvPr>
            <p:ph sz="half" idx="2"/>
          </p:nvPr>
        </p:nvSpPr>
        <p:spPr>
          <a:xfrm>
            <a:off x="4249409" y="476251"/>
            <a:ext cx="7356275" cy="5696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6" name="Slide Number Placeholder 5"/>
          <p:cNvSpPr>
            <a:spLocks noGrp="1"/>
          </p:cNvSpPr>
          <p:nvPr>
            <p:ph type="sldNum" sz="quarter" idx="11"/>
          </p:nvPr>
        </p:nvSpPr>
        <p:spPr/>
        <p:txBody>
          <a:bodyPr/>
          <a:lstStyle>
            <a:lvl1pPr>
              <a:defRPr/>
            </a:lvl1pPr>
          </a:lstStyle>
          <a:p>
            <a:pPr>
              <a:defRPr/>
            </a:pPr>
            <a:fld id="{5599E0B7-C7CA-4AB6-84D7-0C64011F0A5E}"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72599766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ide Bar Sub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5600" y="479483"/>
            <a:ext cx="3456000" cy="4320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5600" y="1130400"/>
            <a:ext cx="3456000" cy="298800"/>
          </a:xfrm>
        </p:spPr>
        <p:txBody>
          <a:bodyPr/>
          <a:lstStyle>
            <a:lvl1pPr marL="0" indent="0">
              <a:buNone/>
              <a:defRPr sz="2400" b="0">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5600" y="1540801"/>
            <a:ext cx="3456000" cy="4668837"/>
          </a:xfrm>
        </p:spPr>
        <p:txBody>
          <a:bodyPr/>
          <a:lstStyle>
            <a:lvl1pPr marL="0" indent="0">
              <a:buNone/>
              <a:defRPr sz="1800"/>
            </a:lvl1pPr>
            <a:lvl2pPr>
              <a:defRPr b="1"/>
            </a:lvl2pPr>
          </a:lstStyle>
          <a:p>
            <a:pPr lvl="0"/>
            <a:r>
              <a:rPr lang="en-US"/>
              <a:t>Click to edit Master text styles</a:t>
            </a:r>
          </a:p>
        </p:txBody>
      </p:sp>
      <p:sp>
        <p:nvSpPr>
          <p:cNvPr id="6" name="Content Placeholder 5"/>
          <p:cNvSpPr>
            <a:spLocks noGrp="1"/>
          </p:cNvSpPr>
          <p:nvPr>
            <p:ph sz="quarter" idx="4"/>
          </p:nvPr>
        </p:nvSpPr>
        <p:spPr>
          <a:xfrm>
            <a:off x="4242341" y="476251"/>
            <a:ext cx="7364059" cy="5713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8" name="Slide Number Placeholder 5"/>
          <p:cNvSpPr>
            <a:spLocks noGrp="1"/>
          </p:cNvSpPr>
          <p:nvPr>
            <p:ph type="sldNum" sz="quarter" idx="11"/>
          </p:nvPr>
        </p:nvSpPr>
        <p:spPr/>
        <p:txBody>
          <a:bodyPr/>
          <a:lstStyle>
            <a:lvl1pPr>
              <a:defRPr/>
            </a:lvl1pPr>
          </a:lstStyle>
          <a:p>
            <a:pPr>
              <a:defRPr/>
            </a:pPr>
            <a:fld id="{17D4AC22-CEC4-4455-A94E-09EE8AD859CA}"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7934416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aption and Content">
    <p:spTree>
      <p:nvGrpSpPr>
        <p:cNvPr id="1" name=""/>
        <p:cNvGrpSpPr/>
        <p:nvPr/>
      </p:nvGrpSpPr>
      <p:grpSpPr>
        <a:xfrm>
          <a:off x="0" y="0"/>
          <a:ext cx="0" cy="0"/>
          <a:chOff x="0" y="0"/>
          <a:chExt cx="0" cy="0"/>
        </a:xfrm>
      </p:grpSpPr>
      <p:sp>
        <p:nvSpPr>
          <p:cNvPr id="5" name="Isosceles Triangle 7"/>
          <p:cNvSpPr/>
          <p:nvPr/>
        </p:nvSpPr>
        <p:spPr>
          <a:xfrm rot="10800000">
            <a:off x="588434" y="5597526"/>
            <a:ext cx="969433" cy="39687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sz="1800">
              <a:solidFill>
                <a:prstClr val="white"/>
              </a:solidFill>
            </a:endParaRPr>
          </a:p>
        </p:txBody>
      </p:sp>
      <p:sp>
        <p:nvSpPr>
          <p:cNvPr id="3" name="Content Placeholder 2"/>
          <p:cNvSpPr>
            <a:spLocks noGrp="1"/>
          </p:cNvSpPr>
          <p:nvPr>
            <p:ph sz="half" idx="1"/>
          </p:nvPr>
        </p:nvSpPr>
        <p:spPr>
          <a:xfrm>
            <a:off x="599017" y="476250"/>
            <a:ext cx="2769600" cy="5334000"/>
          </a:xfrm>
          <a:solidFill>
            <a:schemeClr val="tx2"/>
          </a:solidFill>
        </p:spPr>
        <p:txBody>
          <a:bodyPr/>
          <a:lstStyle>
            <a:lvl1pPr marL="0" indent="0">
              <a:buNone/>
              <a:defRPr b="0">
                <a:solidFill>
                  <a:schemeClr val="bg1"/>
                </a:solidFill>
              </a:defRPr>
            </a:lvl1pPr>
          </a:lstStyle>
          <a:p>
            <a:pPr lvl="0"/>
            <a:r>
              <a:rPr lang="en-US"/>
              <a:t>Click to edit Master text styles</a:t>
            </a:r>
          </a:p>
        </p:txBody>
      </p:sp>
      <p:sp>
        <p:nvSpPr>
          <p:cNvPr id="4" name="Content Placeholder 3"/>
          <p:cNvSpPr>
            <a:spLocks noGrp="1"/>
          </p:cNvSpPr>
          <p:nvPr>
            <p:ph sz="half" idx="2"/>
          </p:nvPr>
        </p:nvSpPr>
        <p:spPr>
          <a:xfrm>
            <a:off x="3566161" y="476250"/>
            <a:ext cx="8039523" cy="5695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7" name="Slide Number Placeholder 6"/>
          <p:cNvSpPr>
            <a:spLocks noGrp="1"/>
          </p:cNvSpPr>
          <p:nvPr>
            <p:ph type="sldNum" sz="quarter" idx="11"/>
          </p:nvPr>
        </p:nvSpPr>
        <p:spPr/>
        <p:txBody>
          <a:bodyPr/>
          <a:lstStyle>
            <a:lvl1pPr>
              <a:defRPr/>
            </a:lvl1pPr>
          </a:lstStyle>
          <a:p>
            <a:pPr>
              <a:defRPr/>
            </a:pPr>
            <a:fld id="{4E962ABC-4D91-4383-A628-BDDD249B3DA6}"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151921172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DEFRA_582_DIGI_AW.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453188"/>
            <a:ext cx="374438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5" name="Slide Number Placeholder 5"/>
          <p:cNvSpPr>
            <a:spLocks noGrp="1"/>
          </p:cNvSpPr>
          <p:nvPr>
            <p:ph type="sldNum" sz="quarter" idx="11"/>
          </p:nvPr>
        </p:nvSpPr>
        <p:spPr/>
        <p:txBody>
          <a:bodyPr/>
          <a:lstStyle>
            <a:lvl1pPr>
              <a:defRPr/>
            </a:lvl1pPr>
          </a:lstStyle>
          <a:p>
            <a:pPr>
              <a:defRPr/>
            </a:pPr>
            <a:fld id="{892EE73F-DAF4-4D27-AFDB-5028F90B4F8F}"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4189230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3" name="Slide Number Placeholder 5"/>
          <p:cNvSpPr>
            <a:spLocks noGrp="1"/>
          </p:cNvSpPr>
          <p:nvPr>
            <p:ph type="sldNum" sz="quarter" idx="11"/>
          </p:nvPr>
        </p:nvSpPr>
        <p:spPr/>
        <p:txBody>
          <a:bodyPr/>
          <a:lstStyle>
            <a:lvl1pPr>
              <a:defRPr/>
            </a:lvl1pPr>
          </a:lstStyle>
          <a:p>
            <a:pPr>
              <a:defRPr/>
            </a:pPr>
            <a:fld id="{0F5E8A86-F128-480C-B12C-20BE0F862AB9}"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970041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10363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22098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2209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43434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a:xfrm>
            <a:off x="914400" y="6248400"/>
            <a:ext cx="2540000" cy="457200"/>
          </a:xfrm>
          <a:prstGeom prst="rect">
            <a:avLst/>
          </a:prstGeom>
        </p:spPr>
        <p:txBody>
          <a:bodyPr/>
          <a:lstStyle>
            <a:lvl1pPr>
              <a:defRPr/>
            </a:lvl1pPr>
          </a:lstStyle>
          <a:p>
            <a:pPr eaLnBrk="0" fontAlgn="base" hangingPunct="0">
              <a:spcBef>
                <a:spcPct val="0"/>
              </a:spcBef>
              <a:spcAft>
                <a:spcPct val="0"/>
              </a:spcAft>
              <a:defRPr/>
            </a:pPr>
            <a:endParaRPr lang="en-GB">
              <a:solidFill>
                <a:prstClr val="black"/>
              </a:solidFill>
              <a:latin typeface="Arial" panose="020B0604020202020204" pitchFamily="34" charset="0"/>
              <a:cs typeface="Arial" panose="020B0604020202020204" pitchFamily="34" charset="0"/>
            </a:endParaRPr>
          </a:p>
        </p:txBody>
      </p:sp>
      <p:sp>
        <p:nvSpPr>
          <p:cNvPr id="7" name="Footer Placeholder 6"/>
          <p:cNvSpPr>
            <a:spLocks noGrp="1"/>
          </p:cNvSpPr>
          <p:nvPr>
            <p:ph type="ftr" sz="quarter" idx="11"/>
          </p:nvPr>
        </p:nvSpPr>
        <p:spPr/>
        <p:txBody>
          <a:bodyPr/>
          <a:lstStyle>
            <a:lvl1pPr>
              <a:defRPr/>
            </a:lvl1pPr>
          </a:lstStyle>
          <a:p>
            <a:pPr>
              <a:defRPr/>
            </a:pPr>
            <a:endParaRPr>
              <a:solidFill>
                <a:srgbClr val="00B050"/>
              </a:solidFill>
            </a:endParaRPr>
          </a:p>
        </p:txBody>
      </p:sp>
    </p:spTree>
    <p:extLst>
      <p:ext uri="{BB962C8B-B14F-4D97-AF65-F5344CB8AC3E}">
        <p14:creationId xmlns:p14="http://schemas.microsoft.com/office/powerpoint/2010/main" val="28883368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10363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22098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2098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914400" y="6248400"/>
            <a:ext cx="2540000" cy="457200"/>
          </a:xfrm>
          <a:prstGeom prst="rect">
            <a:avLst/>
          </a:prstGeom>
        </p:spPr>
        <p:txBody>
          <a:bodyPr/>
          <a:lstStyle>
            <a:lvl1pPr>
              <a:defRPr/>
            </a:lvl1pPr>
          </a:lstStyle>
          <a:p>
            <a:pPr eaLnBrk="0" fontAlgn="base" hangingPunct="0">
              <a:spcBef>
                <a:spcPct val="0"/>
              </a:spcBef>
              <a:spcAft>
                <a:spcPct val="0"/>
              </a:spcAft>
              <a:defRPr/>
            </a:pPr>
            <a:endParaRPr lang="en-GB">
              <a:solidFill>
                <a:prstClr val="black"/>
              </a:solidFill>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lvl1pPr>
              <a:defRPr/>
            </a:lvl1pPr>
          </a:lstStyle>
          <a:p>
            <a:pPr>
              <a:defRPr/>
            </a:pPr>
            <a:endParaRPr>
              <a:solidFill>
                <a:srgbClr val="00B050"/>
              </a:solidFill>
            </a:endParaRPr>
          </a:p>
        </p:txBody>
      </p:sp>
    </p:spTree>
    <p:extLst>
      <p:ext uri="{BB962C8B-B14F-4D97-AF65-F5344CB8AC3E}">
        <p14:creationId xmlns:p14="http://schemas.microsoft.com/office/powerpoint/2010/main" val="227377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no graphics) - Green">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5733" y="1735669"/>
            <a:ext cx="8108139" cy="1215495"/>
          </a:xfrm>
        </p:spPr>
        <p:txBody>
          <a:bodyPr anchor="b"/>
          <a:lstStyle>
            <a:lvl1pPr algn="l">
              <a:defRPr sz="4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75733" y="3043239"/>
            <a:ext cx="8108139" cy="98689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1560037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cxnSp>
        <p:nvCxnSpPr>
          <p:cNvPr id="4" name="Straight Connector 3"/>
          <p:cNvCxnSpPr/>
          <p:nvPr/>
        </p:nvCxnSpPr>
        <p:spPr>
          <a:xfrm>
            <a:off x="4709584" y="6215063"/>
            <a:ext cx="0" cy="52705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509433" y="6216650"/>
            <a:ext cx="0" cy="52705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26017" y="6216650"/>
            <a:ext cx="0" cy="52705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2200" y="6356351"/>
            <a:ext cx="1212851"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2634" y="6259514"/>
            <a:ext cx="57996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9584" y="6288088"/>
            <a:ext cx="2190749"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0617" y="538164"/>
            <a:ext cx="189653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5733" y="1735669"/>
            <a:ext cx="8108139" cy="1215495"/>
          </a:xfrm>
        </p:spPr>
        <p:txBody>
          <a:bodyPr anchor="b"/>
          <a:lstStyle>
            <a:lvl1pPr algn="l">
              <a:defRPr sz="42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575733" y="3043239"/>
            <a:ext cx="8108139" cy="986894"/>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23942082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no graphics) - Whit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2734" y="538164"/>
            <a:ext cx="189653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5733" y="1735669"/>
            <a:ext cx="8108139" cy="1215495"/>
          </a:xfrm>
        </p:spPr>
        <p:txBody>
          <a:bodyPr anchor="b"/>
          <a:lstStyle>
            <a:lvl1pPr algn="l">
              <a:defRPr sz="42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575733" y="3043239"/>
            <a:ext cx="8108139" cy="986894"/>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634124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 or Statistic">
    <p:spTree>
      <p:nvGrpSpPr>
        <p:cNvPr id="1" name=""/>
        <p:cNvGrpSpPr/>
        <p:nvPr/>
      </p:nvGrpSpPr>
      <p:grpSpPr>
        <a:xfrm>
          <a:off x="0" y="0"/>
          <a:ext cx="0" cy="0"/>
          <a:chOff x="0" y="0"/>
          <a:chExt cx="0" cy="0"/>
        </a:xfrm>
      </p:grpSpPr>
      <p:grpSp>
        <p:nvGrpSpPr>
          <p:cNvPr id="3" name="Group 16"/>
          <p:cNvGrpSpPr>
            <a:grpSpLocks/>
          </p:cNvGrpSpPr>
          <p:nvPr/>
        </p:nvGrpSpPr>
        <p:grpSpPr bwMode="auto">
          <a:xfrm>
            <a:off x="0" y="0"/>
            <a:ext cx="12192000" cy="6858000"/>
            <a:chOff x="0" y="0"/>
            <a:chExt cx="9144000" cy="6858001"/>
          </a:xfrm>
        </p:grpSpPr>
        <p:sp>
          <p:nvSpPr>
            <p:cNvPr id="4" name="Rectangle 9"/>
            <p:cNvSpPr/>
            <p:nvPr userDrawn="1"/>
          </p:nvSpPr>
          <p:spPr>
            <a:xfrm>
              <a:off x="0" y="5749926"/>
              <a:ext cx="7342188" cy="1108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sz="1800">
                <a:solidFill>
                  <a:prstClr val="white"/>
                </a:solidFill>
              </a:endParaRPr>
            </a:p>
          </p:txBody>
        </p:sp>
        <p:sp>
          <p:nvSpPr>
            <p:cNvPr id="5" name="Rectangle 4"/>
            <p:cNvSpPr/>
            <p:nvPr userDrawn="1"/>
          </p:nvSpPr>
          <p:spPr>
            <a:xfrm>
              <a:off x="7342188" y="0"/>
              <a:ext cx="180181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sz="1800">
                <a:solidFill>
                  <a:prstClr val="white"/>
                </a:solidFill>
              </a:endParaRPr>
            </a:p>
          </p:txBody>
        </p:sp>
        <p:sp>
          <p:nvSpPr>
            <p:cNvPr id="6" name="Isosceles Triangle 11"/>
            <p:cNvSpPr/>
            <p:nvPr userDrawn="1"/>
          </p:nvSpPr>
          <p:spPr>
            <a:xfrm rot="10800000">
              <a:off x="644525" y="5527676"/>
              <a:ext cx="727075" cy="39687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sz="1800">
                <a:solidFill>
                  <a:prstClr val="white"/>
                </a:solidFill>
              </a:endParaRPr>
            </a:p>
          </p:txBody>
        </p:sp>
      </p:grpSp>
      <p:pic>
        <p:nvPicPr>
          <p:cNvPr id="7" name="Picture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1667" y="4337051"/>
            <a:ext cx="1098551"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15"/>
          <p:cNvCxnSpPr/>
          <p:nvPr/>
        </p:nvCxnSpPr>
        <p:spPr>
          <a:xfrm>
            <a:off x="738718" y="6386513"/>
            <a:ext cx="1085638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52452" y="1443039"/>
            <a:ext cx="8517745" cy="3948556"/>
          </a:xfrm>
        </p:spPr>
        <p:txBody>
          <a:bodyPr/>
          <a:lstStyle>
            <a:lvl1pPr>
              <a:defRPr sz="5000" b="0">
                <a:solidFill>
                  <a:schemeClr val="bg1"/>
                </a:solidFill>
              </a:defRPr>
            </a:lvl1pPr>
          </a:lstStyle>
          <a:p>
            <a:r>
              <a:rPr lang="en-US"/>
              <a:t>Click to edit Master title style</a:t>
            </a:r>
            <a:endParaRPr lang="en-US" dirty="0"/>
          </a:p>
        </p:txBody>
      </p:sp>
      <p:sp>
        <p:nvSpPr>
          <p:cNvPr id="9" name="Footer Placeholder 4"/>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10" name="Slide Number Placeholder 5"/>
          <p:cNvSpPr>
            <a:spLocks noGrp="1"/>
          </p:cNvSpPr>
          <p:nvPr>
            <p:ph type="sldNum" sz="quarter" idx="11"/>
          </p:nvPr>
        </p:nvSpPr>
        <p:spPr/>
        <p:txBody>
          <a:bodyPr/>
          <a:lstStyle>
            <a:lvl1pPr>
              <a:defRPr/>
            </a:lvl1pPr>
          </a:lstStyle>
          <a:p>
            <a:pPr>
              <a:defRPr/>
            </a:pPr>
            <a:fld id="{340DFB8B-CC8A-41DF-ACFD-2F1FFBA71BA4}"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67081516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ote or Statistic Outline">
    <p:spTree>
      <p:nvGrpSpPr>
        <p:cNvPr id="1" name=""/>
        <p:cNvGrpSpPr/>
        <p:nvPr/>
      </p:nvGrpSpPr>
      <p:grpSpPr>
        <a:xfrm>
          <a:off x="0" y="0"/>
          <a:ext cx="0" cy="0"/>
          <a:chOff x="0" y="0"/>
          <a:chExt cx="0" cy="0"/>
        </a:xfrm>
      </p:grpSpPr>
      <p:sp>
        <p:nvSpPr>
          <p:cNvPr id="3" name="Freeform 14"/>
          <p:cNvSpPr/>
          <p:nvPr/>
        </p:nvSpPr>
        <p:spPr>
          <a:xfrm rot="10800000">
            <a:off x="0" y="0"/>
            <a:ext cx="9787467" cy="5924550"/>
          </a:xfrm>
          <a:custGeom>
            <a:avLst/>
            <a:gdLst>
              <a:gd name="connsiteX0" fmla="*/ 7340600 w 7340600"/>
              <a:gd name="connsiteY0" fmla="*/ 5925324 h 5925324"/>
              <a:gd name="connsiteX1" fmla="*/ 0 w 7340600"/>
              <a:gd name="connsiteY1" fmla="*/ 5925324 h 5925324"/>
              <a:gd name="connsiteX2" fmla="*/ 0 w 7340600"/>
              <a:gd name="connsiteY2" fmla="*/ 174789 h 5925324"/>
              <a:gd name="connsiteX3" fmla="*/ 6172563 w 7340600"/>
              <a:gd name="connsiteY3" fmla="*/ 174789 h 5925324"/>
              <a:gd name="connsiteX4" fmla="*/ 6332537 w 7340600"/>
              <a:gd name="connsiteY4" fmla="*/ 0 h 5925324"/>
              <a:gd name="connsiteX5" fmla="*/ 6492511 w 7340600"/>
              <a:gd name="connsiteY5" fmla="*/ 174789 h 5925324"/>
              <a:gd name="connsiteX6" fmla="*/ 7340600 w 7340600"/>
              <a:gd name="connsiteY6" fmla="*/ 174789 h 592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0600" h="5925324">
                <a:moveTo>
                  <a:pt x="7340600" y="5925324"/>
                </a:moveTo>
                <a:lnTo>
                  <a:pt x="0" y="5925324"/>
                </a:lnTo>
                <a:lnTo>
                  <a:pt x="0" y="174789"/>
                </a:lnTo>
                <a:lnTo>
                  <a:pt x="6172563" y="174789"/>
                </a:lnTo>
                <a:lnTo>
                  <a:pt x="6332537" y="0"/>
                </a:lnTo>
                <a:lnTo>
                  <a:pt x="6492511" y="174789"/>
                </a:lnTo>
                <a:lnTo>
                  <a:pt x="7340600" y="174789"/>
                </a:lnTo>
                <a:close/>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sz="1800">
              <a:solidFill>
                <a:prstClr val="white"/>
              </a:solidFill>
            </a:endParaRPr>
          </a:p>
        </p:txBody>
      </p:sp>
      <p:pic>
        <p:nvPicPr>
          <p:cNvPr id="4" name="Picture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1667" y="4337051"/>
            <a:ext cx="1098551"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5"/>
          <p:cNvCxnSpPr/>
          <p:nvPr/>
        </p:nvCxnSpPr>
        <p:spPr>
          <a:xfrm>
            <a:off x="738718" y="6386513"/>
            <a:ext cx="1085638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52452" y="1443039"/>
            <a:ext cx="8517745" cy="3948556"/>
          </a:xfrm>
        </p:spPr>
        <p:txBody>
          <a:bodyPr/>
          <a:lstStyle>
            <a:lvl1pPr>
              <a:defRPr sz="5000" b="0">
                <a:solidFill>
                  <a:schemeClr val="tx2"/>
                </a:solidFill>
              </a:defRPr>
            </a:lvl1pPr>
          </a:lstStyle>
          <a:p>
            <a:r>
              <a:rPr lang="en-US"/>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7" name="Slide Number Placeholder 5"/>
          <p:cNvSpPr>
            <a:spLocks noGrp="1"/>
          </p:cNvSpPr>
          <p:nvPr>
            <p:ph type="sldNum" sz="quarter" idx="11"/>
          </p:nvPr>
        </p:nvSpPr>
        <p:spPr/>
        <p:txBody>
          <a:bodyPr/>
          <a:lstStyle>
            <a:lvl1pPr>
              <a:defRPr/>
            </a:lvl1pPr>
          </a:lstStyle>
          <a:p>
            <a:pPr>
              <a:defRPr/>
            </a:pPr>
            <a:fld id="{0872339F-58D6-4616-B756-FA1EE5FA3BC0}"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96668994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DEFRA_582_DIGI_AW.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8" y="6453188"/>
            <a:ext cx="374438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6318" y="1540800"/>
            <a:ext cx="11019367" cy="4640400"/>
          </a:xfrm>
        </p:spPr>
        <p:txBody>
          <a:bodyPr/>
          <a:lstStyle>
            <a:lvl1pPr>
              <a:lnSpc>
                <a:spcPct val="9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6" name="Slide Number Placeholder 5"/>
          <p:cNvSpPr>
            <a:spLocks noGrp="1"/>
          </p:cNvSpPr>
          <p:nvPr>
            <p:ph type="sldNum" sz="quarter" idx="11"/>
          </p:nvPr>
        </p:nvSpPr>
        <p:spPr/>
        <p:txBody>
          <a:bodyPr/>
          <a:lstStyle>
            <a:lvl1pPr>
              <a:defRPr/>
            </a:lvl1pPr>
          </a:lstStyle>
          <a:p>
            <a:pPr>
              <a:defRPr/>
            </a:pPr>
            <a:fld id="{F98FAC94-DC8B-450E-9A8A-FB5A7FDF4132}"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133351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AF41"/>
                </a:solidFill>
              </a:defRPr>
            </a:lvl1pPr>
          </a:lstStyle>
          <a:p>
            <a:r>
              <a:rPr lang="en-US"/>
              <a:t>Click to edit Master title style</a:t>
            </a:r>
            <a:endParaRPr lang="en-US" dirty="0"/>
          </a:p>
        </p:txBody>
      </p:sp>
      <p:sp>
        <p:nvSpPr>
          <p:cNvPr id="3" name="Content Placeholder 2"/>
          <p:cNvSpPr>
            <a:spLocks noGrp="1"/>
          </p:cNvSpPr>
          <p:nvPr>
            <p:ph idx="1"/>
          </p:nvPr>
        </p:nvSpPr>
        <p:spPr>
          <a:xfrm>
            <a:off x="586318" y="1540800"/>
            <a:ext cx="11019367"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586318" y="1129555"/>
            <a:ext cx="11019367" cy="300247"/>
          </a:xfrm>
        </p:spPr>
        <p:txBody>
          <a:bodyPr/>
          <a:lstStyle>
            <a:lvl1pPr marL="0" indent="0">
              <a:buNone/>
              <a:defRPr sz="2200" b="0">
                <a:solidFill>
                  <a:srgbClr val="00AF41"/>
                </a:solidFill>
              </a:defRPr>
            </a:lvl1pPr>
          </a:lstStyle>
          <a:p>
            <a:pPr lvl="0"/>
            <a:r>
              <a:rPr lang="en-US"/>
              <a:t>Click to edit Master text styles</a:t>
            </a:r>
          </a:p>
        </p:txBody>
      </p:sp>
      <p:sp>
        <p:nvSpPr>
          <p:cNvPr id="5" name="Footer Placeholder 4"/>
          <p:cNvSpPr>
            <a:spLocks noGrp="1"/>
          </p:cNvSpPr>
          <p:nvPr>
            <p:ph type="ftr" sz="quarter" idx="14"/>
          </p:nvPr>
        </p:nvSpPr>
        <p:spPr/>
        <p:txBody>
          <a:bodyPr/>
          <a:lstStyle>
            <a:lvl1pPr>
              <a:defRPr/>
            </a:lvl1pPr>
          </a:lstStyle>
          <a:p>
            <a:pPr>
              <a:defRPr/>
            </a:pPr>
            <a:r>
              <a:rPr lang="en-GB">
                <a:solidFill>
                  <a:srgbClr val="00B050"/>
                </a:solidFill>
              </a:rPr>
              <a:t>Text in footer</a:t>
            </a:r>
          </a:p>
        </p:txBody>
      </p:sp>
      <p:sp>
        <p:nvSpPr>
          <p:cNvPr id="6" name="Slide Number Placeholder 5"/>
          <p:cNvSpPr>
            <a:spLocks noGrp="1"/>
          </p:cNvSpPr>
          <p:nvPr>
            <p:ph type="sldNum" sz="quarter" idx="15"/>
          </p:nvPr>
        </p:nvSpPr>
        <p:spPr/>
        <p:txBody>
          <a:bodyPr/>
          <a:lstStyle>
            <a:lvl1pPr>
              <a:defRPr/>
            </a:lvl1pPr>
          </a:lstStyle>
          <a:p>
            <a:pPr>
              <a:defRPr/>
            </a:pPr>
            <a:fld id="{05DAA2FD-0E1E-4CFF-9CDE-F4E83A3D5806}"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267349339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and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6317" y="1540800"/>
            <a:ext cx="9254400" cy="4640400"/>
          </a:xfrm>
        </p:spPr>
        <p:txBody>
          <a:bodyPr/>
          <a:lstStyle>
            <a:lvl1pPr>
              <a:lnSpc>
                <a:spcPct val="9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5" name="Slide Number Placeholder 5"/>
          <p:cNvSpPr>
            <a:spLocks noGrp="1"/>
          </p:cNvSpPr>
          <p:nvPr>
            <p:ph type="sldNum" sz="quarter" idx="11"/>
          </p:nvPr>
        </p:nvSpPr>
        <p:spPr/>
        <p:txBody>
          <a:bodyPr/>
          <a:lstStyle>
            <a:lvl1pPr>
              <a:defRPr/>
            </a:lvl1pPr>
          </a:lstStyle>
          <a:p>
            <a:pPr>
              <a:defRPr/>
            </a:pPr>
            <a:fld id="{DD93A267-316C-499F-8961-CEB011D72D3D}"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231262389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86318" y="466725"/>
            <a:ext cx="1101936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586318" y="1539875"/>
            <a:ext cx="11019367"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611717" y="6356351"/>
            <a:ext cx="7567083"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2"/>
                </a:solidFill>
                <a:latin typeface="Arial" panose="020B0604020202020204" pitchFamily="34" charset="0"/>
                <a:cs typeface="Arial" panose="020B0604020202020204" pitchFamily="34" charset="0"/>
              </a:defRPr>
            </a:lvl1pPr>
          </a:lstStyle>
          <a:p>
            <a:pPr>
              <a:defRPr/>
            </a:pPr>
            <a:r>
              <a:rPr lang="en-GB">
                <a:solidFill>
                  <a:srgbClr val="00B050"/>
                </a:solidFill>
              </a:rPr>
              <a:t>Text in footer</a:t>
            </a:r>
          </a:p>
        </p:txBody>
      </p:sp>
      <p:sp>
        <p:nvSpPr>
          <p:cNvPr id="6" name="Slide Number Placeholder 5"/>
          <p:cNvSpPr>
            <a:spLocks noGrp="1"/>
          </p:cNvSpPr>
          <p:nvPr>
            <p:ph type="sldNum" sz="quarter" idx="4"/>
          </p:nvPr>
        </p:nvSpPr>
        <p:spPr>
          <a:xfrm>
            <a:off x="11188701" y="6356351"/>
            <a:ext cx="54821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tx2"/>
                </a:solidFill>
              </a:defRPr>
            </a:lvl1pPr>
          </a:lstStyle>
          <a:p>
            <a:pPr fontAlgn="base">
              <a:spcBef>
                <a:spcPct val="0"/>
              </a:spcBef>
              <a:spcAft>
                <a:spcPct val="0"/>
              </a:spcAft>
              <a:defRPr/>
            </a:pPr>
            <a:fld id="{7E76B3DF-336B-484C-98CA-B540BF30E934}" type="slidenum">
              <a:rPr lang="en-GB" altLang="en-US">
                <a:solidFill>
                  <a:srgbClr val="00B050"/>
                </a:solidFill>
                <a:latin typeface="Arial" panose="020B0604020202020204" pitchFamily="34" charset="0"/>
                <a:cs typeface="Arial" panose="020B0604020202020204" pitchFamily="34" charset="0"/>
              </a:rPr>
              <a:pPr fontAlgn="base">
                <a:spcBef>
                  <a:spcPct val="0"/>
                </a:spcBef>
                <a:spcAft>
                  <a:spcPct val="0"/>
                </a:spcAft>
                <a:defRPr/>
              </a:pPr>
              <a:t>‹#›</a:t>
            </a:fld>
            <a:endParaRPr lang="en-GB" altLang="en-US">
              <a:solidFill>
                <a:srgbClr val="00B050"/>
              </a:solidFill>
              <a:latin typeface="Arial" panose="020B0604020202020204" pitchFamily="34" charset="0"/>
              <a:cs typeface="Arial" panose="020B0604020202020204" pitchFamily="34" charset="0"/>
            </a:endParaRPr>
          </a:p>
        </p:txBody>
      </p:sp>
      <p:cxnSp>
        <p:nvCxnSpPr>
          <p:cNvPr id="10" name="Straight Connector 9"/>
          <p:cNvCxnSpPr/>
          <p:nvPr/>
        </p:nvCxnSpPr>
        <p:spPr>
          <a:xfrm>
            <a:off x="738718" y="6386513"/>
            <a:ext cx="1085638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575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ftr="0" dt="0"/>
  <p:txStyles>
    <p:titleStyle>
      <a:lvl1pPr algn="l" rtl="0" eaLnBrk="0" fontAlgn="base" hangingPunct="0">
        <a:lnSpc>
          <a:spcPct val="90000"/>
        </a:lnSpc>
        <a:spcBef>
          <a:spcPct val="0"/>
        </a:spcBef>
        <a:spcAft>
          <a:spcPct val="0"/>
        </a:spcAft>
        <a:defRPr sz="3200" kern="1200">
          <a:solidFill>
            <a:schemeClr val="tx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200">
          <a:solidFill>
            <a:schemeClr val="tx2"/>
          </a:solidFill>
          <a:latin typeface="Arial" charset="0"/>
          <a:cs typeface="Arial" charset="0"/>
        </a:defRPr>
      </a:lvl2pPr>
      <a:lvl3pPr algn="l" rtl="0" eaLnBrk="0" fontAlgn="base" hangingPunct="0">
        <a:lnSpc>
          <a:spcPct val="90000"/>
        </a:lnSpc>
        <a:spcBef>
          <a:spcPct val="0"/>
        </a:spcBef>
        <a:spcAft>
          <a:spcPct val="0"/>
        </a:spcAft>
        <a:defRPr sz="3200">
          <a:solidFill>
            <a:schemeClr val="tx2"/>
          </a:solidFill>
          <a:latin typeface="Arial" charset="0"/>
          <a:cs typeface="Arial" charset="0"/>
        </a:defRPr>
      </a:lvl3pPr>
      <a:lvl4pPr algn="l" rtl="0" eaLnBrk="0" fontAlgn="base" hangingPunct="0">
        <a:lnSpc>
          <a:spcPct val="90000"/>
        </a:lnSpc>
        <a:spcBef>
          <a:spcPct val="0"/>
        </a:spcBef>
        <a:spcAft>
          <a:spcPct val="0"/>
        </a:spcAft>
        <a:defRPr sz="3200">
          <a:solidFill>
            <a:schemeClr val="tx2"/>
          </a:solidFill>
          <a:latin typeface="Arial" charset="0"/>
          <a:cs typeface="Arial" charset="0"/>
        </a:defRPr>
      </a:lvl4pPr>
      <a:lvl5pPr algn="l" rtl="0" eaLnBrk="0" fontAlgn="base" hangingPunct="0">
        <a:lnSpc>
          <a:spcPct val="90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kern="1200">
          <a:solidFill>
            <a:srgbClr val="595959"/>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200" kern="1200">
          <a:solidFill>
            <a:srgbClr val="59595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mailto:PHEATS@apha.gov.uk"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www.gov.uk/" TargetMode="External"/><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mailto:PHEATS@apha.gov.uk" TargetMode="External"/><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hyperlink" Target="mailto:PHEATS@apha.gov.uk" TargetMode="External"/><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hyperlink" Target="http://edomero.defra.gov.uk/" TargetMode="Externa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domero.defra.gov.uk/" TargetMode="Externa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hyperlink" Target="https://forms.office.com/Pages/ResponsePage.aspx?id=UCQKdycCYkyQx044U38RAvJ7GY98IcdOvJfSZ-UDeKFUMUQxR1g2OVJMWkNZUlNSWElaUkRUVTNOSi4u"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4"/>
          <p:cNvSpPr>
            <a:spLocks noGrp="1"/>
          </p:cNvSpPr>
          <p:nvPr>
            <p:ph type="ctrTitle"/>
          </p:nvPr>
        </p:nvSpPr>
        <p:spPr>
          <a:xfrm>
            <a:off x="1955801" y="1735139"/>
            <a:ext cx="6081713" cy="1216025"/>
          </a:xfrm>
        </p:spPr>
        <p:txBody>
          <a:bodyPr/>
          <a:lstStyle/>
          <a:p>
            <a:r>
              <a:rPr lang="en-GB" altLang="en-US"/>
              <a:t>Exports</a:t>
            </a:r>
          </a:p>
        </p:txBody>
      </p:sp>
      <p:sp>
        <p:nvSpPr>
          <p:cNvPr id="137219" name="Subtitle 5"/>
          <p:cNvSpPr>
            <a:spLocks noGrp="1"/>
          </p:cNvSpPr>
          <p:nvPr>
            <p:ph type="subTitle" idx="1"/>
          </p:nvPr>
        </p:nvSpPr>
        <p:spPr>
          <a:xfrm>
            <a:off x="1955801" y="3043239"/>
            <a:ext cx="6081713" cy="987425"/>
          </a:xfrm>
        </p:spPr>
        <p:txBody>
          <a:bodyPr/>
          <a:lstStyle/>
          <a:p>
            <a:r>
              <a:rPr lang="en-GB" altLang="en-US" dirty="0"/>
              <a:t>The Journey: Application, inspection methodologies and records</a:t>
            </a:r>
          </a:p>
        </p:txBody>
      </p:sp>
      <p:sp>
        <p:nvSpPr>
          <p:cNvPr id="137220" name="Slide Number Placeholder 3"/>
          <p:cNvSpPr>
            <a:spLocks noGrp="1"/>
          </p:cNvSpPr>
          <p:nvPr>
            <p:ph type="sldNum" sz="quarter" idx="4294967295"/>
          </p:nvPr>
        </p:nvSpPr>
        <p:spPr bwMode="auto">
          <a:xfrm>
            <a:off x="10256838" y="6356351"/>
            <a:ext cx="4111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B587BE0C-ACAF-41CA-A044-82537C9F42FA}" type="slidenum">
              <a:rPr lang="en-GB" altLang="en-US" sz="1000">
                <a:solidFill>
                  <a:srgbClr val="00B050"/>
                </a:solidFill>
              </a:rPr>
              <a:pPr>
                <a:lnSpc>
                  <a:spcPct val="100000"/>
                </a:lnSpc>
                <a:spcBef>
                  <a:spcPct val="0"/>
                </a:spcBef>
                <a:buFontTx/>
                <a:buNone/>
              </a:pPr>
              <a:t>1</a:t>
            </a:fld>
            <a:endParaRPr lang="en-GB" altLang="en-US" sz="1000">
              <a:solidFill>
                <a:srgbClr val="00B050"/>
              </a:solidFill>
            </a:endParaRPr>
          </a:p>
        </p:txBody>
      </p:sp>
    </p:spTree>
    <p:extLst>
      <p:ext uri="{BB962C8B-B14F-4D97-AF65-F5344CB8AC3E}">
        <p14:creationId xmlns:p14="http://schemas.microsoft.com/office/powerpoint/2010/main" val="1719810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1955801" y="1746251"/>
            <a:ext cx="8264525" cy="3954463"/>
          </a:xfrm>
        </p:spPr>
        <p:txBody>
          <a:bodyPr/>
          <a:lstStyle/>
          <a:p>
            <a:pPr marL="0" indent="0">
              <a:buNone/>
            </a:pPr>
            <a:r>
              <a:rPr lang="en-GB" altLang="en-US" sz="1800" b="1"/>
              <a:t>Step 4. </a:t>
            </a:r>
            <a:r>
              <a:rPr lang="en-GB" altLang="en-US" sz="1800"/>
              <a:t>Enter your e-mail address and tick the box to confirm that this e-mail address is correct, then click ‘continue’.  A code will be sent to the confirmed e-mail address, this code will be required at the next screen:</a:t>
            </a:r>
          </a:p>
        </p:txBody>
      </p:sp>
      <p:sp>
        <p:nvSpPr>
          <p:cNvPr id="146435" name="Text Placeholder 3"/>
          <p:cNvSpPr>
            <a:spLocks noGrp="1"/>
          </p:cNvSpPr>
          <p:nvPr>
            <p:ph type="body" sz="quarter" idx="13"/>
          </p:nvPr>
        </p:nvSpPr>
        <p:spPr>
          <a:xfrm>
            <a:off x="1933576" y="260350"/>
            <a:ext cx="8264525" cy="300038"/>
          </a:xfrm>
        </p:spPr>
        <p:txBody>
          <a:bodyPr/>
          <a:lstStyle/>
          <a:p>
            <a:r>
              <a:rPr lang="en-GB" altLang="en-US" sz="1800"/>
              <a:t>Enrolling for Government Gateway &amp; eDomero Services</a:t>
            </a:r>
          </a:p>
          <a:p>
            <a:endParaRPr lang="en-GB" altLang="en-US"/>
          </a:p>
        </p:txBody>
      </p:sp>
      <p:sp>
        <p:nvSpPr>
          <p:cNvPr id="146436"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46437"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B80299EF-7876-4BA2-B349-325B32328395}" type="slidenum">
              <a:rPr lang="en-GB" altLang="en-US" sz="1000">
                <a:solidFill>
                  <a:srgbClr val="00B050"/>
                </a:solidFill>
              </a:rPr>
              <a:pPr>
                <a:lnSpc>
                  <a:spcPct val="100000"/>
                </a:lnSpc>
                <a:spcBef>
                  <a:spcPct val="0"/>
                </a:spcBef>
                <a:buFontTx/>
                <a:buNone/>
              </a:pPr>
              <a:t>10</a:t>
            </a:fld>
            <a:endParaRPr lang="en-GB" altLang="en-US" sz="1000">
              <a:solidFill>
                <a:srgbClr val="00B050"/>
              </a:solidFill>
            </a:endParaRPr>
          </a:p>
        </p:txBody>
      </p:sp>
      <p:pic>
        <p:nvPicPr>
          <p:cNvPr id="14643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3526" y="2693989"/>
            <a:ext cx="656907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2129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Content Placeholder 2"/>
          <p:cNvSpPr>
            <a:spLocks noGrp="1"/>
          </p:cNvSpPr>
          <p:nvPr>
            <p:ph idx="1"/>
          </p:nvPr>
        </p:nvSpPr>
        <p:spPr>
          <a:xfrm>
            <a:off x="1965326" y="1652588"/>
            <a:ext cx="8264525" cy="3954462"/>
          </a:xfrm>
        </p:spPr>
        <p:txBody>
          <a:bodyPr/>
          <a:lstStyle/>
          <a:p>
            <a:pPr marL="0" indent="0">
              <a:buNone/>
            </a:pPr>
            <a:r>
              <a:rPr lang="en-GB" altLang="en-US" sz="1800" b="1"/>
              <a:t>Step 5. </a:t>
            </a:r>
            <a:r>
              <a:rPr lang="en-GB" altLang="en-US" sz="1800"/>
              <a:t>From the e-mail sent, enter the code provided (the start of the code is already populated, so it’s just the remainder of the code required after the dash) and click ‘Confirm’.  If the e-mail has not been received, click on the ‘I have not got the e-mail’ link and follow the onscreen instructions:</a:t>
            </a:r>
          </a:p>
        </p:txBody>
      </p:sp>
      <p:sp>
        <p:nvSpPr>
          <p:cNvPr id="147459" name="Text Placeholder 3"/>
          <p:cNvSpPr>
            <a:spLocks noGrp="1"/>
          </p:cNvSpPr>
          <p:nvPr>
            <p:ph type="body" sz="quarter" idx="13"/>
          </p:nvPr>
        </p:nvSpPr>
        <p:spPr>
          <a:xfrm>
            <a:off x="1949451" y="333375"/>
            <a:ext cx="8264525" cy="300038"/>
          </a:xfrm>
        </p:spPr>
        <p:txBody>
          <a:bodyPr/>
          <a:lstStyle/>
          <a:p>
            <a:r>
              <a:rPr lang="en-GB" altLang="en-US" sz="1800"/>
              <a:t>Enrolling for Government Gateway &amp; eDomero Services</a:t>
            </a:r>
          </a:p>
          <a:p>
            <a:endParaRPr lang="en-GB" altLang="en-US"/>
          </a:p>
        </p:txBody>
      </p:sp>
      <p:sp>
        <p:nvSpPr>
          <p:cNvPr id="147460"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47461"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4486D0B3-AB32-4D26-8CC3-9978E70F03B0}" type="slidenum">
              <a:rPr lang="en-GB" altLang="en-US" sz="1000">
                <a:solidFill>
                  <a:srgbClr val="00B050"/>
                </a:solidFill>
              </a:rPr>
              <a:pPr>
                <a:lnSpc>
                  <a:spcPct val="100000"/>
                </a:lnSpc>
                <a:spcBef>
                  <a:spcPct val="0"/>
                </a:spcBef>
                <a:buFontTx/>
                <a:buNone/>
              </a:pPr>
              <a:t>11</a:t>
            </a:fld>
            <a:endParaRPr lang="en-GB" altLang="en-US" sz="1000">
              <a:solidFill>
                <a:srgbClr val="00B050"/>
              </a:solidFill>
            </a:endParaRPr>
          </a:p>
        </p:txBody>
      </p:sp>
      <p:pic>
        <p:nvPicPr>
          <p:cNvPr id="14746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7933" y="2757110"/>
            <a:ext cx="5124450" cy="360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2820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Content Placeholder 2"/>
          <p:cNvSpPr>
            <a:spLocks noGrp="1"/>
          </p:cNvSpPr>
          <p:nvPr>
            <p:ph idx="1"/>
          </p:nvPr>
        </p:nvSpPr>
        <p:spPr>
          <a:xfrm>
            <a:off x="1955800" y="1711326"/>
            <a:ext cx="3367088" cy="3954463"/>
          </a:xfrm>
        </p:spPr>
        <p:txBody>
          <a:bodyPr/>
          <a:lstStyle/>
          <a:p>
            <a:pPr marL="0" indent="0">
              <a:buNone/>
            </a:pPr>
            <a:r>
              <a:rPr lang="en-GB" altLang="en-US" sz="1800" b="1"/>
              <a:t>Step 6. </a:t>
            </a:r>
            <a:r>
              <a:rPr lang="en-GB" altLang="en-US" sz="1800"/>
              <a:t>If you have entered the code and clicked ‘confirm’, the e-mail address will now be confirmed.  Select the ‘continue’ option:</a:t>
            </a:r>
          </a:p>
          <a:p>
            <a:pPr marL="0" indent="0">
              <a:buNone/>
            </a:pPr>
            <a:endParaRPr lang="en-GB" altLang="en-US" sz="1800"/>
          </a:p>
          <a:p>
            <a:pPr marL="0" indent="0">
              <a:buNone/>
            </a:pPr>
            <a:endParaRPr lang="en-GB" altLang="en-US" sz="1800"/>
          </a:p>
          <a:p>
            <a:pPr marL="0" indent="0">
              <a:buNone/>
            </a:pPr>
            <a:r>
              <a:rPr lang="en-GB" altLang="en-US" sz="1800" b="1"/>
              <a:t>Step 7. </a:t>
            </a:r>
            <a:r>
              <a:rPr lang="en-GB" altLang="en-US" sz="1800"/>
              <a:t>You will now be required to enter your full name and click on ‘continue’:</a:t>
            </a:r>
          </a:p>
        </p:txBody>
      </p:sp>
      <p:sp>
        <p:nvSpPr>
          <p:cNvPr id="148483" name="Text Placeholder 3"/>
          <p:cNvSpPr>
            <a:spLocks noGrp="1"/>
          </p:cNvSpPr>
          <p:nvPr>
            <p:ph type="body" sz="quarter" idx="13"/>
          </p:nvPr>
        </p:nvSpPr>
        <p:spPr>
          <a:xfrm>
            <a:off x="2062164" y="333376"/>
            <a:ext cx="8264525" cy="301625"/>
          </a:xfrm>
        </p:spPr>
        <p:txBody>
          <a:bodyPr/>
          <a:lstStyle/>
          <a:p>
            <a:r>
              <a:rPr lang="en-GB" altLang="en-US" sz="1800"/>
              <a:t>Enrolling for Government Gateway &amp; eDomero Services</a:t>
            </a:r>
          </a:p>
          <a:p>
            <a:endParaRPr lang="en-GB" altLang="en-US"/>
          </a:p>
        </p:txBody>
      </p:sp>
      <p:sp>
        <p:nvSpPr>
          <p:cNvPr id="148484"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48485"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8B4D4094-9FF1-4618-A480-529EB2A4D2C8}" type="slidenum">
              <a:rPr lang="en-GB" altLang="en-US" sz="1000">
                <a:solidFill>
                  <a:srgbClr val="00B050"/>
                </a:solidFill>
              </a:rPr>
              <a:pPr>
                <a:lnSpc>
                  <a:spcPct val="100000"/>
                </a:lnSpc>
                <a:spcBef>
                  <a:spcPct val="0"/>
                </a:spcBef>
                <a:buFontTx/>
                <a:buNone/>
              </a:pPr>
              <a:t>12</a:t>
            </a:fld>
            <a:endParaRPr lang="en-GB" altLang="en-US" sz="1000">
              <a:solidFill>
                <a:srgbClr val="00B050"/>
              </a:solidFill>
            </a:endParaRPr>
          </a:p>
        </p:txBody>
      </p:sp>
      <p:pic>
        <p:nvPicPr>
          <p:cNvPr id="7" name="Picture 6"/>
          <p:cNvPicPr>
            <a:picLocks noChangeAspect="1"/>
          </p:cNvPicPr>
          <p:nvPr/>
        </p:nvPicPr>
        <p:blipFill>
          <a:blip r:embed="rId2"/>
          <a:stretch>
            <a:fillRect/>
          </a:stretch>
        </p:blipFill>
        <p:spPr>
          <a:xfrm>
            <a:off x="5322279" y="1711571"/>
            <a:ext cx="5063679" cy="1981199"/>
          </a:xfrm>
          <a:prstGeom prst="rect">
            <a:avLst/>
          </a:prstGeom>
          <a:ln>
            <a:noFill/>
          </a:ln>
          <a:effectLst>
            <a:softEdge rad="112500"/>
          </a:effectLst>
        </p:spPr>
      </p:pic>
      <p:pic>
        <p:nvPicPr>
          <p:cNvPr id="148487" name="Picture 7"/>
          <p:cNvPicPr>
            <a:picLocks noChangeAspect="1"/>
          </p:cNvPicPr>
          <p:nvPr/>
        </p:nvPicPr>
        <p:blipFill>
          <a:blip r:embed="rId3">
            <a:extLst>
              <a:ext uri="{28A0092B-C50C-407E-A947-70E740481C1C}">
                <a14:useLocalDpi xmlns:a14="http://schemas.microsoft.com/office/drawing/2010/main" val="0"/>
              </a:ext>
            </a:extLst>
          </a:blip>
          <a:srcRect t="2" r="16707" b="-946"/>
          <a:stretch>
            <a:fillRect/>
          </a:stretch>
        </p:blipFill>
        <p:spPr bwMode="auto">
          <a:xfrm>
            <a:off x="5614989" y="3687764"/>
            <a:ext cx="4770437"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0278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Content Placeholder 2"/>
          <p:cNvSpPr>
            <a:spLocks noGrp="1"/>
          </p:cNvSpPr>
          <p:nvPr>
            <p:ph idx="1"/>
          </p:nvPr>
        </p:nvSpPr>
        <p:spPr>
          <a:xfrm>
            <a:off x="1955801" y="1641475"/>
            <a:ext cx="8264525" cy="4548188"/>
          </a:xfrm>
        </p:spPr>
        <p:txBody>
          <a:bodyPr/>
          <a:lstStyle/>
          <a:p>
            <a:pPr marL="0" indent="0">
              <a:buNone/>
            </a:pPr>
            <a:r>
              <a:rPr lang="en-GB" altLang="en-US" sz="1800" b="1"/>
              <a:t>Step 8. </a:t>
            </a:r>
            <a:r>
              <a:rPr lang="en-GB" altLang="en-US" sz="1800"/>
              <a:t>Now create a password following the requirements stated below and click ‘continue’:</a:t>
            </a:r>
          </a:p>
          <a:p>
            <a:pPr marL="0" indent="0">
              <a:buNone/>
            </a:pPr>
            <a:endParaRPr lang="en-GB" altLang="en-US" sz="1800"/>
          </a:p>
          <a:p>
            <a:pPr marL="0" indent="0">
              <a:buNone/>
            </a:pPr>
            <a:endParaRPr lang="en-GB" altLang="en-US" sz="1800"/>
          </a:p>
          <a:p>
            <a:pPr marL="0" indent="0">
              <a:buNone/>
            </a:pPr>
            <a:endParaRPr lang="en-GB" altLang="en-US" sz="1800"/>
          </a:p>
          <a:p>
            <a:pPr marL="0" indent="0">
              <a:buNone/>
            </a:pPr>
            <a:endParaRPr lang="en-GB" altLang="en-US" sz="1800"/>
          </a:p>
          <a:p>
            <a:pPr marL="0" indent="0">
              <a:buNone/>
            </a:pPr>
            <a:endParaRPr lang="en-GB" altLang="en-US" sz="1800"/>
          </a:p>
          <a:p>
            <a:pPr marL="0" indent="0">
              <a:buNone/>
            </a:pPr>
            <a:endParaRPr lang="en-GB" altLang="en-US" sz="1800"/>
          </a:p>
          <a:p>
            <a:pPr marL="0" indent="0">
              <a:buNone/>
            </a:pPr>
            <a:endParaRPr lang="en-GB" altLang="en-US" sz="1800"/>
          </a:p>
          <a:p>
            <a:pPr marL="0" indent="0">
              <a:buNone/>
            </a:pPr>
            <a:endParaRPr lang="en-GB" altLang="en-US" sz="1800"/>
          </a:p>
          <a:p>
            <a:pPr marL="0" indent="0">
              <a:buNone/>
            </a:pPr>
            <a:r>
              <a:rPr lang="en-GB" altLang="en-US" sz="1800" b="1"/>
              <a:t>NB </a:t>
            </a:r>
            <a:r>
              <a:rPr lang="en-GB" altLang="en-US" sz="1800"/>
              <a:t>- If your password meets the required criteria each criterion will be auto-ticked.  Any aspects that do not meet this will be marked with a red cross and you will need to amend the password as necessary.  Then click ‘continue’.</a:t>
            </a:r>
          </a:p>
        </p:txBody>
      </p:sp>
      <p:sp>
        <p:nvSpPr>
          <p:cNvPr id="149507" name="Text Placeholder 3"/>
          <p:cNvSpPr>
            <a:spLocks noGrp="1"/>
          </p:cNvSpPr>
          <p:nvPr>
            <p:ph type="body" sz="quarter" idx="13"/>
          </p:nvPr>
        </p:nvSpPr>
        <p:spPr>
          <a:xfrm>
            <a:off x="1855789" y="307975"/>
            <a:ext cx="8264525" cy="300038"/>
          </a:xfrm>
        </p:spPr>
        <p:txBody>
          <a:bodyPr/>
          <a:lstStyle/>
          <a:p>
            <a:r>
              <a:rPr lang="en-GB" altLang="en-US" sz="1800"/>
              <a:t>Enrolling for Government Gateway &amp; eDomero Services</a:t>
            </a:r>
          </a:p>
          <a:p>
            <a:endParaRPr lang="en-GB" altLang="en-US"/>
          </a:p>
        </p:txBody>
      </p:sp>
      <p:sp>
        <p:nvSpPr>
          <p:cNvPr id="149508"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49509"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F8ACC081-0F1F-4AF1-A97B-5749BD6455B8}" type="slidenum">
              <a:rPr lang="en-GB" altLang="en-US" sz="1000">
                <a:solidFill>
                  <a:srgbClr val="00B050"/>
                </a:solidFill>
              </a:rPr>
              <a:pPr>
                <a:lnSpc>
                  <a:spcPct val="100000"/>
                </a:lnSpc>
                <a:spcBef>
                  <a:spcPct val="0"/>
                </a:spcBef>
                <a:buFontTx/>
                <a:buNone/>
              </a:pPr>
              <a:t>13</a:t>
            </a:fld>
            <a:endParaRPr lang="en-GB" altLang="en-US" sz="1000">
              <a:solidFill>
                <a:srgbClr val="00B050"/>
              </a:solidFill>
            </a:endParaRPr>
          </a:p>
        </p:txBody>
      </p:sp>
      <p:pic>
        <p:nvPicPr>
          <p:cNvPr id="14951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3176" y="2333625"/>
            <a:ext cx="34131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51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40450" y="2333625"/>
            <a:ext cx="301625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844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Content Placeholder 2"/>
          <p:cNvSpPr>
            <a:spLocks noGrp="1"/>
          </p:cNvSpPr>
          <p:nvPr>
            <p:ph idx="1"/>
          </p:nvPr>
        </p:nvSpPr>
        <p:spPr>
          <a:xfrm>
            <a:off x="1963738" y="1676401"/>
            <a:ext cx="3452812" cy="4384675"/>
          </a:xfrm>
        </p:spPr>
        <p:txBody>
          <a:bodyPr/>
          <a:lstStyle/>
          <a:p>
            <a:pPr marL="0" indent="0">
              <a:buNone/>
            </a:pPr>
            <a:r>
              <a:rPr lang="en-GB" altLang="en-US" sz="1800" b="1"/>
              <a:t>Step 9. </a:t>
            </a:r>
            <a:r>
              <a:rPr lang="en-GB" altLang="en-US" sz="1800"/>
              <a:t>You will now need to set up a recovery word in order for you to regain access to the Government Gateway in the event that you forget your password.  Click ‘continue’ in order to progress to the next screen:</a:t>
            </a:r>
            <a:endParaRPr lang="en-GB" altLang="en-US"/>
          </a:p>
          <a:p>
            <a:pPr marL="0" indent="0">
              <a:buNone/>
            </a:pPr>
            <a:endParaRPr lang="en-GB" altLang="en-US"/>
          </a:p>
          <a:p>
            <a:pPr marL="0" indent="0">
              <a:buNone/>
            </a:pPr>
            <a:r>
              <a:rPr lang="en-GB" altLang="en-US" sz="1800" b="1"/>
              <a:t>NB </a:t>
            </a:r>
            <a:r>
              <a:rPr lang="en-GB" altLang="en-US" sz="1800"/>
              <a:t>- The recovery word must conform to the required standard as below, then click ‘continue’:</a:t>
            </a:r>
          </a:p>
        </p:txBody>
      </p:sp>
      <p:sp>
        <p:nvSpPr>
          <p:cNvPr id="150531" name="Text Placeholder 3"/>
          <p:cNvSpPr>
            <a:spLocks noGrp="1"/>
          </p:cNvSpPr>
          <p:nvPr>
            <p:ph type="body" sz="quarter" idx="13"/>
          </p:nvPr>
        </p:nvSpPr>
        <p:spPr>
          <a:xfrm>
            <a:off x="1982789" y="417514"/>
            <a:ext cx="8264525" cy="301625"/>
          </a:xfrm>
        </p:spPr>
        <p:txBody>
          <a:bodyPr/>
          <a:lstStyle/>
          <a:p>
            <a:r>
              <a:rPr lang="en-GB" altLang="en-US" sz="1800"/>
              <a:t>Enrolling for Government Gateway &amp; eDomero Services</a:t>
            </a:r>
          </a:p>
          <a:p>
            <a:endParaRPr lang="en-GB" altLang="en-US"/>
          </a:p>
        </p:txBody>
      </p:sp>
      <p:sp>
        <p:nvSpPr>
          <p:cNvPr id="150532"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50533"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F21B23F7-9F62-4F7B-AB10-7EE1D845281B}" type="slidenum">
              <a:rPr lang="en-GB" altLang="en-US" sz="1000">
                <a:solidFill>
                  <a:srgbClr val="00B050"/>
                </a:solidFill>
              </a:rPr>
              <a:pPr>
                <a:lnSpc>
                  <a:spcPct val="100000"/>
                </a:lnSpc>
                <a:spcBef>
                  <a:spcPct val="0"/>
                </a:spcBef>
                <a:buFontTx/>
                <a:buNone/>
              </a:pPr>
              <a:t>14</a:t>
            </a:fld>
            <a:endParaRPr lang="en-GB" altLang="en-US" sz="1000">
              <a:solidFill>
                <a:srgbClr val="00B050"/>
              </a:solidFill>
            </a:endParaRPr>
          </a:p>
        </p:txBody>
      </p:sp>
      <p:pic>
        <p:nvPicPr>
          <p:cNvPr id="7" name="Picture 6"/>
          <p:cNvPicPr>
            <a:picLocks noChangeAspect="1"/>
          </p:cNvPicPr>
          <p:nvPr/>
        </p:nvPicPr>
        <p:blipFill>
          <a:blip r:embed="rId2"/>
          <a:stretch>
            <a:fillRect/>
          </a:stretch>
        </p:blipFill>
        <p:spPr>
          <a:xfrm>
            <a:off x="5665256" y="1676401"/>
            <a:ext cx="4349488" cy="1916724"/>
          </a:xfrm>
          <a:prstGeom prst="rect">
            <a:avLst/>
          </a:prstGeom>
          <a:ln>
            <a:noFill/>
          </a:ln>
          <a:effectLst>
            <a:softEdge rad="112500"/>
          </a:effectLst>
        </p:spPr>
      </p:pic>
      <p:pic>
        <p:nvPicPr>
          <p:cNvPr id="15053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83264" y="3592513"/>
            <a:ext cx="4232275"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3024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Content Placeholder 2"/>
          <p:cNvSpPr>
            <a:spLocks noGrp="1"/>
          </p:cNvSpPr>
          <p:nvPr>
            <p:ph idx="1"/>
          </p:nvPr>
        </p:nvSpPr>
        <p:spPr>
          <a:xfrm>
            <a:off x="1955801" y="1652588"/>
            <a:ext cx="8264525" cy="3954462"/>
          </a:xfrm>
        </p:spPr>
        <p:txBody>
          <a:bodyPr/>
          <a:lstStyle/>
          <a:p>
            <a:pPr marL="0" indent="0">
              <a:buNone/>
            </a:pPr>
            <a:r>
              <a:rPr lang="en-GB" altLang="en-US" sz="1800" b="1"/>
              <a:t>Step 10. </a:t>
            </a:r>
            <a:r>
              <a:rPr lang="en-GB" altLang="en-US" sz="1800"/>
              <a:t>Your Government Gateway user ID will be confirmed and sent to the e-mail address provided.  Click ‘continue’ and this will take you on to the enrolment for the eDomero service.</a:t>
            </a:r>
          </a:p>
        </p:txBody>
      </p:sp>
      <p:sp>
        <p:nvSpPr>
          <p:cNvPr id="151555" name="Text Placeholder 3"/>
          <p:cNvSpPr>
            <a:spLocks noGrp="1"/>
          </p:cNvSpPr>
          <p:nvPr>
            <p:ph type="body" sz="quarter" idx="13"/>
          </p:nvPr>
        </p:nvSpPr>
        <p:spPr>
          <a:xfrm>
            <a:off x="1955801" y="476250"/>
            <a:ext cx="8264525" cy="300038"/>
          </a:xfrm>
        </p:spPr>
        <p:txBody>
          <a:bodyPr/>
          <a:lstStyle/>
          <a:p>
            <a:r>
              <a:rPr lang="en-GB" altLang="en-US" sz="1800"/>
              <a:t>Enrolling for Government Gateway &amp; eDomero Services</a:t>
            </a:r>
          </a:p>
          <a:p>
            <a:endParaRPr lang="en-GB" altLang="en-US"/>
          </a:p>
        </p:txBody>
      </p:sp>
      <p:sp>
        <p:nvSpPr>
          <p:cNvPr id="151556"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51557"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A6E379E9-21F3-4191-8346-BEB6390B9121}" type="slidenum">
              <a:rPr lang="en-GB" altLang="en-US" sz="1000">
                <a:solidFill>
                  <a:srgbClr val="00B050"/>
                </a:solidFill>
              </a:rPr>
              <a:pPr>
                <a:lnSpc>
                  <a:spcPct val="100000"/>
                </a:lnSpc>
                <a:spcBef>
                  <a:spcPct val="0"/>
                </a:spcBef>
                <a:buFontTx/>
                <a:buNone/>
              </a:pPr>
              <a:t>15</a:t>
            </a:fld>
            <a:endParaRPr lang="en-GB" altLang="en-US" sz="1000">
              <a:solidFill>
                <a:srgbClr val="00B050"/>
              </a:solidFill>
            </a:endParaRPr>
          </a:p>
        </p:txBody>
      </p:sp>
      <p:pic>
        <p:nvPicPr>
          <p:cNvPr id="15155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44726" y="2576514"/>
            <a:ext cx="7686675"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4392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2"/>
          <p:cNvSpPr>
            <a:spLocks noGrp="1"/>
          </p:cNvSpPr>
          <p:nvPr>
            <p:ph idx="1"/>
          </p:nvPr>
        </p:nvSpPr>
        <p:spPr>
          <a:xfrm>
            <a:off x="1955801" y="1665289"/>
            <a:ext cx="3471863" cy="3952875"/>
          </a:xfrm>
        </p:spPr>
        <p:txBody>
          <a:bodyPr/>
          <a:lstStyle/>
          <a:p>
            <a:pPr marL="0" indent="0">
              <a:buNone/>
            </a:pPr>
            <a:r>
              <a:rPr lang="en-GB" altLang="en-US" sz="1800" b="1"/>
              <a:t>Step 11. </a:t>
            </a:r>
            <a:r>
              <a:rPr lang="en-GB" altLang="en-US" sz="1800"/>
              <a:t>Following on from the Government Gateway registration and confirmation of your Government Gateway User ID, you will now need to enrol for eDomero services by clicking ‘next’:</a:t>
            </a:r>
          </a:p>
          <a:p>
            <a:pPr marL="0" indent="0">
              <a:buNone/>
            </a:pPr>
            <a:endParaRPr lang="en-GB" altLang="en-US" sz="1800"/>
          </a:p>
          <a:p>
            <a:pPr marL="0" indent="0">
              <a:buNone/>
            </a:pPr>
            <a:endParaRPr lang="en-GB" altLang="en-US" sz="1800"/>
          </a:p>
          <a:p>
            <a:pPr marL="0" indent="0">
              <a:buNone/>
            </a:pPr>
            <a:r>
              <a:rPr lang="en-GB" altLang="en-US" sz="1800" b="1"/>
              <a:t>Step 12</a:t>
            </a:r>
            <a:r>
              <a:rPr lang="en-GB" altLang="en-US" sz="1800"/>
              <a:t>. Unless you submit applications regularly on behalf of another business or individual as an agent, you will need to select the ‘I am not an Agent’ option and click on ‘next’:</a:t>
            </a:r>
          </a:p>
        </p:txBody>
      </p:sp>
      <p:sp>
        <p:nvSpPr>
          <p:cNvPr id="152579" name="Text Placeholder 3"/>
          <p:cNvSpPr>
            <a:spLocks noGrp="1"/>
          </p:cNvSpPr>
          <p:nvPr>
            <p:ph type="body" sz="quarter" idx="13"/>
          </p:nvPr>
        </p:nvSpPr>
        <p:spPr>
          <a:xfrm>
            <a:off x="1955801" y="776289"/>
            <a:ext cx="8264525" cy="300037"/>
          </a:xfrm>
        </p:spPr>
        <p:txBody>
          <a:bodyPr/>
          <a:lstStyle/>
          <a:p>
            <a:r>
              <a:rPr lang="en-GB" altLang="en-US" sz="1800"/>
              <a:t>Enrolling for Government Gateway &amp; eDomero Services</a:t>
            </a:r>
          </a:p>
          <a:p>
            <a:endParaRPr lang="en-GB" altLang="en-US"/>
          </a:p>
        </p:txBody>
      </p:sp>
      <p:sp>
        <p:nvSpPr>
          <p:cNvPr id="152580"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52581"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F0B8F2FA-30C4-4E87-84EC-1DBABEE6A810}" type="slidenum">
              <a:rPr lang="en-GB" altLang="en-US" sz="1000">
                <a:solidFill>
                  <a:srgbClr val="00B050"/>
                </a:solidFill>
              </a:rPr>
              <a:pPr>
                <a:lnSpc>
                  <a:spcPct val="100000"/>
                </a:lnSpc>
                <a:spcBef>
                  <a:spcPct val="0"/>
                </a:spcBef>
                <a:buFontTx/>
                <a:buNone/>
              </a:pPr>
              <a:t>16</a:t>
            </a:fld>
            <a:endParaRPr lang="en-GB" altLang="en-US" sz="1000">
              <a:solidFill>
                <a:srgbClr val="00B050"/>
              </a:solidFill>
            </a:endParaRPr>
          </a:p>
        </p:txBody>
      </p:sp>
      <p:pic>
        <p:nvPicPr>
          <p:cNvPr id="152582"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24500" y="1665289"/>
            <a:ext cx="4827588"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58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4500" y="4022726"/>
            <a:ext cx="4827588"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6200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1955800" y="1612901"/>
            <a:ext cx="2990850" cy="3954463"/>
          </a:xfrm>
        </p:spPr>
        <p:txBody>
          <a:bodyPr/>
          <a:lstStyle/>
          <a:p>
            <a:pPr marL="0" indent="0">
              <a:buNone/>
            </a:pPr>
            <a:r>
              <a:rPr lang="en-GB" altLang="en-US" sz="1800" b="1"/>
              <a:t>Step 13. </a:t>
            </a:r>
            <a:r>
              <a:rPr lang="en-GB" altLang="en-US" sz="1800"/>
              <a:t>Enter your Client ID reference number (CRN) and your postcode and click ‘next’:</a:t>
            </a:r>
          </a:p>
          <a:p>
            <a:pPr marL="0" indent="0">
              <a:buNone/>
            </a:pPr>
            <a:endParaRPr lang="en-GB" altLang="en-US" sz="1800"/>
          </a:p>
          <a:p>
            <a:pPr marL="0" indent="0">
              <a:buNone/>
            </a:pPr>
            <a:endParaRPr lang="en-GB" altLang="en-US" sz="1800"/>
          </a:p>
          <a:p>
            <a:pPr marL="0" indent="0">
              <a:buNone/>
            </a:pPr>
            <a:endParaRPr lang="en-GB" altLang="en-US" sz="1800"/>
          </a:p>
          <a:p>
            <a:pPr marL="0" indent="0">
              <a:buNone/>
            </a:pPr>
            <a:endParaRPr lang="en-GB" altLang="en-US" sz="1800"/>
          </a:p>
          <a:p>
            <a:pPr marL="0" indent="0">
              <a:buNone/>
            </a:pPr>
            <a:r>
              <a:rPr lang="en-GB" altLang="en-US" sz="1800" b="1"/>
              <a:t>Step 14. </a:t>
            </a:r>
            <a:r>
              <a:rPr lang="en-GB" altLang="en-US" sz="1800"/>
              <a:t>Enter a personal reference to this enrolment (this step is not mandatory):</a:t>
            </a:r>
          </a:p>
        </p:txBody>
      </p:sp>
      <p:sp>
        <p:nvSpPr>
          <p:cNvPr id="153603" name="Text Placeholder 3"/>
          <p:cNvSpPr>
            <a:spLocks noGrp="1"/>
          </p:cNvSpPr>
          <p:nvPr>
            <p:ph type="body" sz="quarter" idx="13"/>
          </p:nvPr>
        </p:nvSpPr>
        <p:spPr>
          <a:xfrm>
            <a:off x="1955801" y="523875"/>
            <a:ext cx="8264525" cy="300038"/>
          </a:xfrm>
        </p:spPr>
        <p:txBody>
          <a:bodyPr/>
          <a:lstStyle/>
          <a:p>
            <a:r>
              <a:rPr lang="en-GB" altLang="en-US" sz="1800"/>
              <a:t>Enrolling for Government Gateway &amp; eDomero Services</a:t>
            </a:r>
          </a:p>
          <a:p>
            <a:endParaRPr lang="en-GB" altLang="en-US"/>
          </a:p>
        </p:txBody>
      </p:sp>
      <p:sp>
        <p:nvSpPr>
          <p:cNvPr id="153604"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53605"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778B3151-E703-4BCD-A75E-E33EC3AAF15D}" type="slidenum">
              <a:rPr lang="en-GB" altLang="en-US" sz="1000">
                <a:solidFill>
                  <a:srgbClr val="00B050"/>
                </a:solidFill>
              </a:rPr>
              <a:pPr>
                <a:lnSpc>
                  <a:spcPct val="100000"/>
                </a:lnSpc>
                <a:spcBef>
                  <a:spcPct val="0"/>
                </a:spcBef>
                <a:buFontTx/>
                <a:buNone/>
              </a:pPr>
              <a:t>17</a:t>
            </a:fld>
            <a:endParaRPr lang="en-GB" altLang="en-US" sz="1000">
              <a:solidFill>
                <a:srgbClr val="00B050"/>
              </a:solidFill>
            </a:endParaRPr>
          </a:p>
        </p:txBody>
      </p:sp>
      <p:pic>
        <p:nvPicPr>
          <p:cNvPr id="15360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8113" y="1612901"/>
            <a:ext cx="484505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0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8113" y="4014788"/>
            <a:ext cx="4845050"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5710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Content Placeholder 2"/>
          <p:cNvSpPr>
            <a:spLocks noGrp="1"/>
          </p:cNvSpPr>
          <p:nvPr>
            <p:ph idx="1"/>
          </p:nvPr>
        </p:nvSpPr>
        <p:spPr>
          <a:xfrm>
            <a:off x="1963739" y="1708151"/>
            <a:ext cx="8264525" cy="3954463"/>
          </a:xfrm>
        </p:spPr>
        <p:txBody>
          <a:bodyPr/>
          <a:lstStyle/>
          <a:p>
            <a:pPr marL="0" indent="0">
              <a:buNone/>
            </a:pPr>
            <a:r>
              <a:rPr lang="en-GB" altLang="en-US" sz="1800" b="1"/>
              <a:t>Step 15. </a:t>
            </a:r>
            <a:r>
              <a:rPr lang="en-GB" altLang="en-US" sz="1800"/>
              <a:t>Your enrolment for eDomero is now complete, click on ‘next’:</a:t>
            </a:r>
          </a:p>
          <a:p>
            <a:pPr marL="0" indent="0">
              <a:buNone/>
            </a:pPr>
            <a:endParaRPr lang="en-GB" altLang="en-US" sz="1800"/>
          </a:p>
          <a:p>
            <a:pPr marL="0" indent="0">
              <a:buNone/>
            </a:pPr>
            <a:endParaRPr lang="en-GB" altLang="en-US" sz="1800"/>
          </a:p>
        </p:txBody>
      </p:sp>
      <p:sp>
        <p:nvSpPr>
          <p:cNvPr id="154627" name="Text Placeholder 3"/>
          <p:cNvSpPr>
            <a:spLocks noGrp="1"/>
          </p:cNvSpPr>
          <p:nvPr>
            <p:ph type="body" sz="quarter" idx="13"/>
          </p:nvPr>
        </p:nvSpPr>
        <p:spPr>
          <a:xfrm>
            <a:off x="1963739" y="404814"/>
            <a:ext cx="8264525" cy="301625"/>
          </a:xfrm>
        </p:spPr>
        <p:txBody>
          <a:bodyPr/>
          <a:lstStyle/>
          <a:p>
            <a:r>
              <a:rPr lang="en-GB" altLang="en-US" sz="1800"/>
              <a:t>Enrolling for Government Gateway &amp; eDomero Services</a:t>
            </a:r>
          </a:p>
          <a:p>
            <a:endParaRPr lang="en-GB" altLang="en-US"/>
          </a:p>
        </p:txBody>
      </p:sp>
      <p:sp>
        <p:nvSpPr>
          <p:cNvPr id="154628"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54629"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B51E56D6-0066-4908-845F-7706B5E5C2CD}" type="slidenum">
              <a:rPr lang="en-GB" altLang="en-US" sz="1000">
                <a:solidFill>
                  <a:srgbClr val="00B050"/>
                </a:solidFill>
              </a:rPr>
              <a:pPr>
                <a:lnSpc>
                  <a:spcPct val="100000"/>
                </a:lnSpc>
                <a:spcBef>
                  <a:spcPct val="0"/>
                </a:spcBef>
                <a:buFontTx/>
                <a:buNone/>
              </a:pPr>
              <a:t>18</a:t>
            </a:fld>
            <a:endParaRPr lang="en-GB" altLang="en-US" sz="1000">
              <a:solidFill>
                <a:srgbClr val="00B050"/>
              </a:solidFill>
            </a:endParaRPr>
          </a:p>
        </p:txBody>
      </p:sp>
      <p:pic>
        <p:nvPicPr>
          <p:cNvPr id="15463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7864" y="2413000"/>
            <a:ext cx="5756275"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374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Content Placeholder 2"/>
          <p:cNvSpPr>
            <a:spLocks noGrp="1"/>
          </p:cNvSpPr>
          <p:nvPr>
            <p:ph idx="1"/>
          </p:nvPr>
        </p:nvSpPr>
        <p:spPr>
          <a:xfrm>
            <a:off x="1963738" y="1519238"/>
            <a:ext cx="3148012" cy="3954462"/>
          </a:xfrm>
        </p:spPr>
        <p:txBody>
          <a:bodyPr/>
          <a:lstStyle/>
          <a:p>
            <a:pPr marL="0" indent="0">
              <a:buNone/>
            </a:pPr>
            <a:r>
              <a:rPr lang="en-GB" altLang="en-US" sz="1800" b="1"/>
              <a:t>Step 16. </a:t>
            </a:r>
            <a:r>
              <a:rPr lang="en-GB" altLang="en-US" sz="1800"/>
              <a:t>You will now be directed to the homepage of eDomero where you will need to select the ‘eDomero Login for Registered Users’:</a:t>
            </a:r>
          </a:p>
          <a:p>
            <a:pPr marL="0" indent="0">
              <a:buNone/>
            </a:pPr>
            <a:endParaRPr lang="en-GB" altLang="en-US" sz="1800"/>
          </a:p>
          <a:p>
            <a:pPr marL="0" indent="0">
              <a:buNone/>
            </a:pPr>
            <a:endParaRPr lang="en-GB" altLang="en-US" sz="1800"/>
          </a:p>
          <a:p>
            <a:pPr marL="0" indent="0">
              <a:buNone/>
            </a:pPr>
            <a:endParaRPr lang="en-GB" altLang="en-US" sz="1800"/>
          </a:p>
          <a:p>
            <a:pPr marL="0" indent="0">
              <a:buNone/>
            </a:pPr>
            <a:r>
              <a:rPr lang="en-GB" altLang="en-US" sz="1800" b="1"/>
              <a:t>Step 17. </a:t>
            </a:r>
            <a:r>
              <a:rPr lang="en-GB" altLang="en-US" sz="1800"/>
              <a:t>Select the option to ‘Logon – Use this option to logon to the application, or if you wish to enrol in the application’ and select ‘next’:</a:t>
            </a:r>
          </a:p>
        </p:txBody>
      </p:sp>
      <p:sp>
        <p:nvSpPr>
          <p:cNvPr id="155651" name="Text Placeholder 3"/>
          <p:cNvSpPr>
            <a:spLocks noGrp="1"/>
          </p:cNvSpPr>
          <p:nvPr>
            <p:ph type="body" sz="quarter" idx="13"/>
          </p:nvPr>
        </p:nvSpPr>
        <p:spPr>
          <a:xfrm>
            <a:off x="1963739" y="487364"/>
            <a:ext cx="8264525" cy="300037"/>
          </a:xfrm>
        </p:spPr>
        <p:txBody>
          <a:bodyPr/>
          <a:lstStyle/>
          <a:p>
            <a:r>
              <a:rPr lang="en-GB" altLang="en-US" sz="1800"/>
              <a:t>Enrolling for Government Gateway &amp; eDomero Services</a:t>
            </a:r>
          </a:p>
          <a:p>
            <a:endParaRPr lang="en-GB" altLang="en-US"/>
          </a:p>
        </p:txBody>
      </p:sp>
      <p:sp>
        <p:nvSpPr>
          <p:cNvPr id="155652"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55653"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2ED6E73D-1921-4CDD-9632-D6C90B4FB4CF}" type="slidenum">
              <a:rPr lang="en-GB" altLang="en-US" sz="1000">
                <a:solidFill>
                  <a:srgbClr val="00B050"/>
                </a:solidFill>
              </a:rPr>
              <a:pPr>
                <a:lnSpc>
                  <a:spcPct val="100000"/>
                </a:lnSpc>
                <a:spcBef>
                  <a:spcPct val="0"/>
                </a:spcBef>
                <a:buFontTx/>
                <a:buNone/>
              </a:pPr>
              <a:t>19</a:t>
            </a:fld>
            <a:endParaRPr lang="en-GB" altLang="en-US" sz="1000">
              <a:solidFill>
                <a:srgbClr val="00B050"/>
              </a:solidFill>
            </a:endParaRPr>
          </a:p>
        </p:txBody>
      </p:sp>
      <p:pic>
        <p:nvPicPr>
          <p:cNvPr id="15565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6850" y="1519239"/>
            <a:ext cx="4738688"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5"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2462214"/>
            <a:ext cx="1092200"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6"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80026" y="3892551"/>
            <a:ext cx="4735513"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1949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00601" y="800100"/>
            <a:ext cx="1636713" cy="503238"/>
          </a:xfrm>
        </p:spPr>
        <p:txBody>
          <a:bodyPr vert="horz" wrap="square" lIns="0" tIns="10001" rIns="0" bIns="0" numCol="1" rtlCol="0" anchor="t" anchorCtr="0" compatLnSpc="1">
            <a:prstTxWarp prst="textNoShape">
              <a:avLst/>
            </a:prstTxWarp>
            <a:spAutoFit/>
          </a:bodyPr>
          <a:lstStyle/>
          <a:p>
            <a:pPr marL="9525">
              <a:lnSpc>
                <a:spcPct val="100000"/>
              </a:lnSpc>
              <a:spcBef>
                <a:spcPts val="79"/>
              </a:spcBef>
              <a:defRPr/>
            </a:pPr>
            <a:r>
              <a:rPr spc="-4" dirty="0"/>
              <a:t>Content</a:t>
            </a:r>
          </a:p>
        </p:txBody>
      </p:sp>
      <p:sp>
        <p:nvSpPr>
          <p:cNvPr id="138243" name="TextBox 2"/>
          <p:cNvSpPr txBox="1">
            <a:spLocks noChangeArrowheads="1"/>
          </p:cNvSpPr>
          <p:nvPr/>
        </p:nvSpPr>
        <p:spPr bwMode="auto">
          <a:xfrm>
            <a:off x="2208213" y="1412875"/>
            <a:ext cx="8280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sz="1800" dirty="0"/>
              <a:t>Within this module you will be see how to make an export application and how to include the correct information to ensure your application is completed in a timely manner. </a:t>
            </a:r>
          </a:p>
          <a:p>
            <a:pPr eaLnBrk="0" fontAlgn="base" hangingPunct="0">
              <a:lnSpc>
                <a:spcPct val="100000"/>
              </a:lnSpc>
              <a:spcBef>
                <a:spcPct val="0"/>
              </a:spcBef>
              <a:spcAft>
                <a:spcPct val="0"/>
              </a:spcAft>
              <a:buFontTx/>
              <a:buNone/>
            </a:pPr>
            <a:endParaRPr lang="en-GB" altLang="en-US" sz="1800" dirty="0"/>
          </a:p>
          <a:p>
            <a:pPr eaLnBrk="0" fontAlgn="base" hangingPunct="0">
              <a:lnSpc>
                <a:spcPct val="100000"/>
              </a:lnSpc>
              <a:spcBef>
                <a:spcPct val="0"/>
              </a:spcBef>
              <a:spcAft>
                <a:spcPct val="0"/>
              </a:spcAft>
              <a:buFontTx/>
              <a:buNone/>
            </a:pPr>
            <a:r>
              <a:rPr lang="en-GB" altLang="en-US" sz="1800" dirty="0"/>
              <a:t>As an authorised person you will also need to inspect a representative sample of any export consignment and maintain and keep accurate and accessible records to show that inspections have been undertaken. </a:t>
            </a:r>
          </a:p>
        </p:txBody>
      </p:sp>
    </p:spTree>
    <p:extLst>
      <p:ext uri="{BB962C8B-B14F-4D97-AF65-F5344CB8AC3E}">
        <p14:creationId xmlns:p14="http://schemas.microsoft.com/office/powerpoint/2010/main" val="988338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ontent Placeholder 2"/>
          <p:cNvSpPr>
            <a:spLocks noGrp="1"/>
          </p:cNvSpPr>
          <p:nvPr>
            <p:ph idx="1"/>
          </p:nvPr>
        </p:nvSpPr>
        <p:spPr>
          <a:xfrm>
            <a:off x="1963739" y="1628776"/>
            <a:ext cx="8264525" cy="3954463"/>
          </a:xfrm>
        </p:spPr>
        <p:txBody>
          <a:bodyPr/>
          <a:lstStyle/>
          <a:p>
            <a:pPr marL="0" indent="0">
              <a:buNone/>
            </a:pPr>
            <a:r>
              <a:rPr lang="en-GB" altLang="en-US" sz="1800" b="1"/>
              <a:t>Step 18. </a:t>
            </a:r>
            <a:r>
              <a:rPr lang="en-GB" altLang="en-US" sz="1800"/>
              <a:t>Sign into the Government Gateway using your Government Gateway User ID and Password, you will then be directed back to the eDomero homepage for you to make your required online application:</a:t>
            </a:r>
          </a:p>
        </p:txBody>
      </p:sp>
      <p:sp>
        <p:nvSpPr>
          <p:cNvPr id="156675" name="Text Placeholder 3"/>
          <p:cNvSpPr>
            <a:spLocks noGrp="1"/>
          </p:cNvSpPr>
          <p:nvPr>
            <p:ph type="body" sz="quarter" idx="13"/>
          </p:nvPr>
        </p:nvSpPr>
        <p:spPr>
          <a:xfrm>
            <a:off x="1855789" y="404814"/>
            <a:ext cx="8264525" cy="300037"/>
          </a:xfrm>
        </p:spPr>
        <p:txBody>
          <a:bodyPr/>
          <a:lstStyle/>
          <a:p>
            <a:r>
              <a:rPr lang="en-GB" altLang="en-US" sz="1800"/>
              <a:t>Enrolling for Government Gateway &amp; eDomero Services</a:t>
            </a:r>
          </a:p>
          <a:p>
            <a:endParaRPr lang="en-GB" altLang="en-US"/>
          </a:p>
        </p:txBody>
      </p:sp>
      <p:sp>
        <p:nvSpPr>
          <p:cNvPr id="156676"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56677"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D6A0774D-6706-4D94-9787-36B034831202}" type="slidenum">
              <a:rPr lang="en-GB" altLang="en-US" sz="1000">
                <a:solidFill>
                  <a:srgbClr val="00B050"/>
                </a:solidFill>
              </a:rPr>
              <a:pPr>
                <a:lnSpc>
                  <a:spcPct val="100000"/>
                </a:lnSpc>
                <a:spcBef>
                  <a:spcPct val="0"/>
                </a:spcBef>
                <a:buFontTx/>
                <a:buNone/>
              </a:pPr>
              <a:t>20</a:t>
            </a:fld>
            <a:endParaRPr lang="en-GB" altLang="en-US" sz="1000">
              <a:solidFill>
                <a:srgbClr val="00B050"/>
              </a:solidFill>
            </a:endParaRPr>
          </a:p>
        </p:txBody>
      </p:sp>
      <p:pic>
        <p:nvPicPr>
          <p:cNvPr id="15667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7864" y="2657475"/>
            <a:ext cx="57562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2096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ctrTitle"/>
          </p:nvPr>
        </p:nvSpPr>
        <p:spPr>
          <a:xfrm>
            <a:off x="1955801" y="2205039"/>
            <a:ext cx="6081713" cy="1216025"/>
          </a:xfrm>
        </p:spPr>
        <p:txBody>
          <a:bodyPr/>
          <a:lstStyle/>
          <a:p>
            <a:r>
              <a:rPr lang="en-GB" altLang="en-US"/>
              <a:t>PHE36 General Application Overview</a:t>
            </a:r>
            <a:br>
              <a:rPr lang="en-GB" altLang="en-US"/>
            </a:br>
            <a:endParaRPr lang="en-GB" altLang="en-US"/>
          </a:p>
        </p:txBody>
      </p:sp>
      <p:sp>
        <p:nvSpPr>
          <p:cNvPr id="157699" name="Subtitle 1"/>
          <p:cNvSpPr>
            <a:spLocks noGrp="1"/>
          </p:cNvSpPr>
          <p:nvPr>
            <p:ph type="subTitle" idx="1"/>
          </p:nvPr>
        </p:nvSpPr>
        <p:spPr>
          <a:xfrm>
            <a:off x="1968501" y="3716339"/>
            <a:ext cx="6081713" cy="987425"/>
          </a:xfrm>
        </p:spPr>
        <p:txBody>
          <a:bodyPr/>
          <a:lstStyle/>
          <a:p>
            <a:r>
              <a:rPr lang="en-GB" altLang="en-US"/>
              <a:t>How to make an export application</a:t>
            </a:r>
          </a:p>
        </p:txBody>
      </p:sp>
      <p:sp>
        <p:nvSpPr>
          <p:cNvPr id="157700" name="Footer Placeholder 4"/>
          <p:cNvSpPr>
            <a:spLocks noGrp="1"/>
          </p:cNvSpPr>
          <p:nvPr>
            <p:ph type="ftr" sz="quarter" idx="4294967295"/>
          </p:nvPr>
        </p:nvSpPr>
        <p:spPr bwMode="auto">
          <a:xfrm>
            <a:off x="1524001" y="6356351"/>
            <a:ext cx="56753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57701" name="Slide Number Placeholder 5"/>
          <p:cNvSpPr>
            <a:spLocks noGrp="1"/>
          </p:cNvSpPr>
          <p:nvPr>
            <p:ph type="sldNum" sz="quarter" idx="4294967295"/>
          </p:nvPr>
        </p:nvSpPr>
        <p:spPr bwMode="auto">
          <a:xfrm>
            <a:off x="10256838" y="6356351"/>
            <a:ext cx="4111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D6939E7F-CE2C-4B29-8398-DCA8B4054CCF}" type="slidenum">
              <a:rPr lang="en-GB" altLang="en-US" sz="1000">
                <a:solidFill>
                  <a:srgbClr val="00B050"/>
                </a:solidFill>
              </a:rPr>
              <a:pPr>
                <a:lnSpc>
                  <a:spcPct val="100000"/>
                </a:lnSpc>
                <a:spcBef>
                  <a:spcPct val="0"/>
                </a:spcBef>
                <a:buFontTx/>
                <a:buNone/>
              </a:pPr>
              <a:t>21</a:t>
            </a:fld>
            <a:endParaRPr lang="en-GB" altLang="en-US" sz="1000">
              <a:solidFill>
                <a:srgbClr val="00B050"/>
              </a:solidFill>
            </a:endParaRPr>
          </a:p>
        </p:txBody>
      </p:sp>
    </p:spTree>
    <p:extLst>
      <p:ext uri="{BB962C8B-B14F-4D97-AF65-F5344CB8AC3E}">
        <p14:creationId xmlns:p14="http://schemas.microsoft.com/office/powerpoint/2010/main" val="12062067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Content Placeholder 2"/>
          <p:cNvSpPr>
            <a:spLocks noGrp="1"/>
          </p:cNvSpPr>
          <p:nvPr>
            <p:ph idx="1"/>
          </p:nvPr>
        </p:nvSpPr>
        <p:spPr>
          <a:xfrm>
            <a:off x="1965326" y="1527175"/>
            <a:ext cx="8264525" cy="4552950"/>
          </a:xfrm>
        </p:spPr>
        <p:txBody>
          <a:bodyPr/>
          <a:lstStyle/>
          <a:p>
            <a:pPr>
              <a:defRPr/>
            </a:pPr>
            <a:r>
              <a:rPr lang="en-GB" altLang="en-US" sz="1800" dirty="0"/>
              <a:t>PHE36 General application is an application for Inspection and Certification of Plants/Produce for Export – General</a:t>
            </a:r>
          </a:p>
          <a:p>
            <a:pPr>
              <a:defRPr/>
            </a:pPr>
            <a:r>
              <a:rPr lang="en-GB" altLang="en-US" sz="1800" dirty="0"/>
              <a:t>PHE36 General application should be used for applying for a phytosanitary certificate (PC) under the PHEATS scheme for exporting </a:t>
            </a:r>
            <a:r>
              <a:rPr lang="en-GB" altLang="en-US" sz="1800" b="1" dirty="0"/>
              <a:t>fresh produce and cut flowers only </a:t>
            </a:r>
            <a:r>
              <a:rPr lang="en-GB" altLang="en-US" sz="1800" dirty="0"/>
              <a:t>(the application should not include commodities that are prohibited e.g. potatoes to the EU)</a:t>
            </a:r>
          </a:p>
          <a:p>
            <a:pPr>
              <a:defRPr/>
            </a:pPr>
            <a:r>
              <a:rPr lang="en-GB" altLang="en-US" sz="1800" dirty="0"/>
              <a:t>PHE36 General applications should only be made once the authorised person has officially inspected the consignment.</a:t>
            </a:r>
          </a:p>
          <a:p>
            <a:pPr>
              <a:defRPr/>
            </a:pPr>
            <a:r>
              <a:rPr lang="en-GB" altLang="en-US" sz="1800" dirty="0"/>
              <a:t>Import PC or PEACH numbers must be attached to the application for commodities with a country of origin outside the UK. Import PC must include the special requirements (additional declarations) required for export to the EU.</a:t>
            </a:r>
          </a:p>
          <a:p>
            <a:pPr marL="0" indent="0">
              <a:buNone/>
              <a:defRPr/>
            </a:pPr>
            <a:endParaRPr lang="en-GB" altLang="en-US" dirty="0"/>
          </a:p>
          <a:p>
            <a:pPr>
              <a:defRPr/>
            </a:pPr>
            <a:endParaRPr lang="en-GB" altLang="en-US" dirty="0"/>
          </a:p>
        </p:txBody>
      </p:sp>
      <p:sp>
        <p:nvSpPr>
          <p:cNvPr id="158723" name="Text Placeholder 3"/>
          <p:cNvSpPr>
            <a:spLocks noGrp="1"/>
          </p:cNvSpPr>
          <p:nvPr>
            <p:ph type="body" sz="quarter" idx="13"/>
          </p:nvPr>
        </p:nvSpPr>
        <p:spPr>
          <a:xfrm>
            <a:off x="1933576" y="333375"/>
            <a:ext cx="8264525" cy="300038"/>
          </a:xfrm>
        </p:spPr>
        <p:txBody>
          <a:bodyPr/>
          <a:lstStyle/>
          <a:p>
            <a:r>
              <a:rPr lang="en-GB" altLang="en-US" sz="2000"/>
              <a:t>PHE36 General Application Overview</a:t>
            </a:r>
          </a:p>
          <a:p>
            <a:endParaRPr lang="en-GB" altLang="en-US"/>
          </a:p>
        </p:txBody>
      </p:sp>
      <p:sp>
        <p:nvSpPr>
          <p:cNvPr id="158724"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58725"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4354A809-E535-4ABD-A6C5-09C7D4A5A72C}" type="slidenum">
              <a:rPr lang="en-GB" altLang="en-US" sz="1000">
                <a:solidFill>
                  <a:srgbClr val="00B050"/>
                </a:solidFill>
              </a:rPr>
              <a:pPr>
                <a:lnSpc>
                  <a:spcPct val="100000"/>
                </a:lnSpc>
                <a:spcBef>
                  <a:spcPct val="0"/>
                </a:spcBef>
                <a:buFontTx/>
                <a:buNone/>
              </a:pPr>
              <a:t>22</a:t>
            </a:fld>
            <a:endParaRPr lang="en-GB" altLang="en-US" sz="1000">
              <a:solidFill>
                <a:srgbClr val="00B050"/>
              </a:solidFill>
            </a:endParaRPr>
          </a:p>
        </p:txBody>
      </p:sp>
    </p:spTree>
    <p:extLst>
      <p:ext uri="{BB962C8B-B14F-4D97-AF65-F5344CB8AC3E}">
        <p14:creationId xmlns:p14="http://schemas.microsoft.com/office/powerpoint/2010/main" val="3189303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a:xfrm>
            <a:off x="1965326" y="1792288"/>
            <a:ext cx="8264525" cy="482600"/>
          </a:xfrm>
        </p:spPr>
        <p:txBody>
          <a:bodyPr/>
          <a:lstStyle/>
          <a:p>
            <a:r>
              <a:rPr lang="en-GB" altLang="en-US"/>
              <a:t>Important Information: </a:t>
            </a:r>
            <a:br>
              <a:rPr lang="en-GB" altLang="en-US"/>
            </a:br>
            <a:r>
              <a:rPr lang="en-GB" altLang="en-US"/>
              <a:t>Before You submit Your Phytosanitary Certificate Application </a:t>
            </a:r>
            <a:br>
              <a:rPr lang="en-GB" altLang="en-US"/>
            </a:br>
            <a:endParaRPr lang="en-GB" altLang="en-US"/>
          </a:p>
        </p:txBody>
      </p:sp>
      <p:sp>
        <p:nvSpPr>
          <p:cNvPr id="159747"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59748"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453A2A86-456F-4045-AC5D-3007A8B0DAC9}" type="slidenum">
              <a:rPr lang="en-GB" altLang="en-US" sz="1000">
                <a:solidFill>
                  <a:srgbClr val="00B050"/>
                </a:solidFill>
              </a:rPr>
              <a:pPr>
                <a:lnSpc>
                  <a:spcPct val="100000"/>
                </a:lnSpc>
                <a:spcBef>
                  <a:spcPct val="0"/>
                </a:spcBef>
                <a:buFontTx/>
                <a:buNone/>
              </a:pPr>
              <a:t>23</a:t>
            </a:fld>
            <a:endParaRPr lang="en-GB" altLang="en-US" sz="1000">
              <a:solidFill>
                <a:srgbClr val="00B050"/>
              </a:solidFill>
            </a:endParaRPr>
          </a:p>
        </p:txBody>
      </p:sp>
    </p:spTree>
    <p:extLst>
      <p:ext uri="{BB962C8B-B14F-4D97-AF65-F5344CB8AC3E}">
        <p14:creationId xmlns:p14="http://schemas.microsoft.com/office/powerpoint/2010/main" val="2604442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1963739" y="1549401"/>
            <a:ext cx="8256587" cy="4418013"/>
          </a:xfrm>
        </p:spPr>
        <p:txBody>
          <a:bodyPr/>
          <a:lstStyle/>
          <a:p>
            <a:r>
              <a:rPr lang="en-GB" altLang="en-US" sz="1800" dirty="0"/>
              <a:t>The Animal and Plant Health Agency (APHA) will produce the phytosanitary certificate (PC) for England and Wales.</a:t>
            </a:r>
          </a:p>
          <a:p>
            <a:r>
              <a:rPr lang="en-GB" altLang="en-US" sz="1800" dirty="0"/>
              <a:t>PCs will only be produced with the information input on the </a:t>
            </a:r>
            <a:r>
              <a:rPr lang="en-GB" altLang="en-US" sz="1800" dirty="0" err="1"/>
              <a:t>eDomero</a:t>
            </a:r>
            <a:r>
              <a:rPr lang="en-GB" altLang="en-US" sz="1800" dirty="0"/>
              <a:t> application. APHA </a:t>
            </a:r>
            <a:r>
              <a:rPr lang="en-GB" altLang="en-US" sz="1800" u="sng" dirty="0"/>
              <a:t>will not add or remove </a:t>
            </a:r>
            <a:r>
              <a:rPr lang="en-GB" altLang="en-US" sz="1800" dirty="0"/>
              <a:t>information on a PC.</a:t>
            </a:r>
          </a:p>
          <a:p>
            <a:r>
              <a:rPr lang="en-GB" altLang="en-US" sz="1800" dirty="0"/>
              <a:t>It is the client’s responsibility to ensure their application holds the correct required information. If an error is made the application will need to be cancelled and the client will need to submit a new PHE36 General application.</a:t>
            </a:r>
          </a:p>
          <a:p>
            <a:r>
              <a:rPr lang="en-GB" altLang="en-US" sz="1800" dirty="0"/>
              <a:t>Applications submitted with missing or incorrect information will be rejected by APHA and the client will need to submit a new PHE36 General application.</a:t>
            </a:r>
          </a:p>
          <a:p>
            <a:r>
              <a:rPr lang="en-GB" altLang="en-US" sz="1800" dirty="0"/>
              <a:t>Applications must include the accepted scientific names, at least to genus level but preferably to species level for each commodity. </a:t>
            </a:r>
          </a:p>
          <a:p>
            <a:r>
              <a:rPr lang="en-GB" altLang="en-US" sz="1800" dirty="0"/>
              <a:t>To request PCs to be issued, </a:t>
            </a:r>
            <a:r>
              <a:rPr lang="en-GB" altLang="en-US" sz="1800" dirty="0" smtClean="0"/>
              <a:t>you should </a:t>
            </a:r>
            <a:r>
              <a:rPr lang="en-GB" altLang="en-US" sz="1800" dirty="0"/>
              <a:t>email a list of their submitted application numbers to </a:t>
            </a:r>
            <a:r>
              <a:rPr lang="en-GB" altLang="en-US" sz="1800" u="sng" dirty="0">
                <a:hlinkClick r:id="rId2"/>
              </a:rPr>
              <a:t>PHEATS@apha.gov.uk</a:t>
            </a:r>
            <a:r>
              <a:rPr lang="en-GB" altLang="en-US" sz="1800" dirty="0"/>
              <a:t> once their applications are ready. </a:t>
            </a:r>
          </a:p>
          <a:p>
            <a:endParaRPr lang="en-GB" altLang="en-US" sz="1800" dirty="0"/>
          </a:p>
        </p:txBody>
      </p:sp>
      <p:sp>
        <p:nvSpPr>
          <p:cNvPr id="160771" name="Text Placeholder 3"/>
          <p:cNvSpPr>
            <a:spLocks noGrp="1"/>
          </p:cNvSpPr>
          <p:nvPr>
            <p:ph type="body" sz="quarter" idx="13"/>
          </p:nvPr>
        </p:nvSpPr>
        <p:spPr>
          <a:xfrm>
            <a:off x="1976439" y="404814"/>
            <a:ext cx="8264525" cy="300037"/>
          </a:xfrm>
        </p:spPr>
        <p:txBody>
          <a:bodyPr/>
          <a:lstStyle/>
          <a:p>
            <a:r>
              <a:rPr lang="en-GB" altLang="en-US" sz="2000"/>
              <a:t>Important Information before you submit your application…</a:t>
            </a:r>
          </a:p>
        </p:txBody>
      </p:sp>
      <p:sp>
        <p:nvSpPr>
          <p:cNvPr id="160772"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60773"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22AD43CD-3266-4B16-9AA6-B41076035BFC}" type="slidenum">
              <a:rPr lang="en-GB" altLang="en-US" sz="1000">
                <a:solidFill>
                  <a:srgbClr val="00B050"/>
                </a:solidFill>
              </a:rPr>
              <a:pPr>
                <a:lnSpc>
                  <a:spcPct val="100000"/>
                </a:lnSpc>
                <a:spcBef>
                  <a:spcPct val="0"/>
                </a:spcBef>
                <a:buFontTx/>
                <a:buNone/>
              </a:pPr>
              <a:t>24</a:t>
            </a:fld>
            <a:endParaRPr lang="en-GB" altLang="en-US" sz="1000">
              <a:solidFill>
                <a:srgbClr val="00B050"/>
              </a:solidFill>
            </a:endParaRPr>
          </a:p>
        </p:txBody>
      </p:sp>
    </p:spTree>
    <p:extLst>
      <p:ext uri="{BB962C8B-B14F-4D97-AF65-F5344CB8AC3E}">
        <p14:creationId xmlns:p14="http://schemas.microsoft.com/office/powerpoint/2010/main" val="55054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5"/>
          <p:cNvSpPr>
            <a:spLocks noGrp="1"/>
          </p:cNvSpPr>
          <p:nvPr>
            <p:ph type="title"/>
          </p:nvPr>
        </p:nvSpPr>
        <p:spPr>
          <a:xfrm>
            <a:off x="2997201" y="828675"/>
            <a:ext cx="7104063" cy="482600"/>
          </a:xfrm>
        </p:spPr>
        <p:txBody>
          <a:bodyPr/>
          <a:lstStyle/>
          <a:p>
            <a:r>
              <a:rPr lang="en-GB" altLang="en-US" sz="1800"/>
              <a:t>Applying for a PHE36 General Application</a:t>
            </a:r>
          </a:p>
        </p:txBody>
      </p:sp>
      <p:pic>
        <p:nvPicPr>
          <p:cNvPr id="161795"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rcRect l="2875" t="749" r="2232" b="-2299"/>
          <a:stretch>
            <a:fillRect/>
          </a:stretch>
        </p:blipFill>
        <p:spPr>
          <a:xfrm>
            <a:off x="1866901" y="2330450"/>
            <a:ext cx="8234363" cy="3709988"/>
          </a:xfrm>
        </p:spPr>
      </p:pic>
      <p:sp>
        <p:nvSpPr>
          <p:cNvPr id="8" name="Text Placeholder 7"/>
          <p:cNvSpPr>
            <a:spLocks noGrp="1"/>
          </p:cNvSpPr>
          <p:nvPr>
            <p:ph type="body" sz="quarter" idx="13"/>
          </p:nvPr>
        </p:nvSpPr>
        <p:spPr>
          <a:xfrm>
            <a:off x="1954214" y="1506539"/>
            <a:ext cx="8059737" cy="300037"/>
          </a:xfrm>
        </p:spPr>
        <p:txBody>
          <a:bodyPr/>
          <a:lstStyle/>
          <a:p>
            <a:pPr>
              <a:defRPr/>
            </a:pPr>
            <a:r>
              <a:rPr lang="en-GB" sz="2000" dirty="0">
                <a:solidFill>
                  <a:srgbClr val="595959"/>
                </a:solidFill>
              </a:rPr>
              <a:t>On the </a:t>
            </a:r>
            <a:r>
              <a:rPr lang="en-GB" sz="2000" dirty="0" err="1" smtClean="0">
                <a:solidFill>
                  <a:srgbClr val="595959"/>
                </a:solidFill>
              </a:rPr>
              <a:t>eDomero</a:t>
            </a:r>
            <a:r>
              <a:rPr lang="en-GB" sz="2000" dirty="0" smtClean="0">
                <a:solidFill>
                  <a:srgbClr val="595959"/>
                </a:solidFill>
              </a:rPr>
              <a:t> </a:t>
            </a:r>
            <a:r>
              <a:rPr lang="en-GB" sz="2000" dirty="0">
                <a:solidFill>
                  <a:srgbClr val="595959"/>
                </a:solidFill>
              </a:rPr>
              <a:t>‘Secure Home Page’</a:t>
            </a:r>
          </a:p>
          <a:p>
            <a:pPr marL="342900" indent="-342900">
              <a:buFont typeface="Arial" panose="020B0604020202020204" pitchFamily="34" charset="0"/>
              <a:buChar char="•"/>
              <a:defRPr/>
            </a:pPr>
            <a:r>
              <a:rPr lang="en-GB" sz="2000" dirty="0">
                <a:solidFill>
                  <a:srgbClr val="595959"/>
                </a:solidFill>
              </a:rPr>
              <a:t>Select ‘New application’.</a:t>
            </a:r>
          </a:p>
          <a:p>
            <a:pPr>
              <a:defRPr/>
            </a:pPr>
            <a:endParaRPr lang="en-GB" dirty="0"/>
          </a:p>
        </p:txBody>
      </p:sp>
      <p:sp>
        <p:nvSpPr>
          <p:cNvPr id="161797" name="Footer Placeholder 3"/>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000">
                <a:solidFill>
                  <a:srgbClr val="00B050"/>
                </a:solidFill>
              </a:rPr>
              <a:t>PHEATS training – applying for a PHE36 Application</a:t>
            </a:r>
          </a:p>
        </p:txBody>
      </p:sp>
      <p:sp>
        <p:nvSpPr>
          <p:cNvPr id="161798" name="Slide Number Placeholder 4"/>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8BC067F3-36D8-4DD2-B651-42F93F2DFC9D}" type="slidenum">
              <a:rPr lang="en-GB" altLang="en-US" sz="1000">
                <a:solidFill>
                  <a:srgbClr val="00B050"/>
                </a:solidFill>
              </a:rPr>
              <a:pPr>
                <a:lnSpc>
                  <a:spcPct val="100000"/>
                </a:lnSpc>
                <a:spcBef>
                  <a:spcPct val="0"/>
                </a:spcBef>
                <a:buFontTx/>
                <a:buNone/>
              </a:pPr>
              <a:t>25</a:t>
            </a:fld>
            <a:endParaRPr lang="en-GB" altLang="en-US" sz="1000">
              <a:solidFill>
                <a:srgbClr val="00B050"/>
              </a:solidFill>
            </a:endParaRPr>
          </a:p>
        </p:txBody>
      </p:sp>
      <p:pic>
        <p:nvPicPr>
          <p:cNvPr id="161799"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7776" y="2725739"/>
            <a:ext cx="9429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946910"/>
      </p:ext>
    </p:extLst>
  </p:cSld>
  <p:clrMapOvr>
    <a:masterClrMapping/>
  </p:clrMapOvr>
  <p:transition spd="slow" advTm="710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a:xfrm>
            <a:off x="2911475" y="782638"/>
            <a:ext cx="7308850" cy="482600"/>
          </a:xfrm>
        </p:spPr>
        <p:txBody>
          <a:bodyPr/>
          <a:lstStyle/>
          <a:p>
            <a:pPr eaLnBrk="1" hangingPunct="1"/>
            <a:r>
              <a:rPr lang="en-GB" altLang="en-US" sz="1800"/>
              <a:t>Applying for a PHE36 General Application</a:t>
            </a:r>
          </a:p>
        </p:txBody>
      </p:sp>
      <p:pic>
        <p:nvPicPr>
          <p:cNvPr id="16281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t="21658" b="-21658"/>
          <a:stretch>
            <a:fillRect/>
          </a:stretch>
        </p:blipFill>
        <p:spPr>
          <a:xfrm>
            <a:off x="2092326" y="2032001"/>
            <a:ext cx="8029575" cy="3586163"/>
          </a:xfrm>
          <a:ln>
            <a:solidFill>
              <a:schemeClr val="tx1"/>
            </a:solidFill>
            <a:miter lim="800000"/>
            <a:headEnd/>
            <a:tailEnd/>
          </a:ln>
        </p:spPr>
      </p:pic>
      <p:sp>
        <p:nvSpPr>
          <p:cNvPr id="4" name="Text Placeholder 3"/>
          <p:cNvSpPr>
            <a:spLocks noGrp="1"/>
          </p:cNvSpPr>
          <p:nvPr>
            <p:ph type="body" sz="quarter" idx="13"/>
          </p:nvPr>
        </p:nvSpPr>
        <p:spPr>
          <a:xfrm>
            <a:off x="2092326" y="1376364"/>
            <a:ext cx="7826375" cy="796925"/>
          </a:xfrm>
        </p:spPr>
        <p:txBody>
          <a:bodyPr/>
          <a:lstStyle/>
          <a:p>
            <a:pPr marL="342900" indent="-342900">
              <a:buFont typeface="Arial" panose="020B0604020202020204" pitchFamily="34" charset="0"/>
              <a:buChar char="•"/>
              <a:defRPr/>
            </a:pPr>
            <a:r>
              <a:rPr lang="en-GB" sz="2000" dirty="0">
                <a:solidFill>
                  <a:srgbClr val="595959"/>
                </a:solidFill>
              </a:rPr>
              <a:t>Click on the + button for Export Forms. </a:t>
            </a:r>
          </a:p>
          <a:p>
            <a:pPr>
              <a:defRPr/>
            </a:pPr>
            <a:endParaRPr lang="en-GB" dirty="0"/>
          </a:p>
        </p:txBody>
      </p:sp>
      <p:sp>
        <p:nvSpPr>
          <p:cNvPr id="162821" name="Footer Placeholder 3"/>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62822" name="Slide Number Placeholder 4"/>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06118455-08B0-4816-954F-4428B264FC17}" type="slidenum">
              <a:rPr lang="en-GB" altLang="en-US" sz="1000">
                <a:solidFill>
                  <a:srgbClr val="00B050"/>
                </a:solidFill>
              </a:rPr>
              <a:pPr>
                <a:lnSpc>
                  <a:spcPct val="100000"/>
                </a:lnSpc>
                <a:spcBef>
                  <a:spcPct val="0"/>
                </a:spcBef>
                <a:buFontTx/>
                <a:buNone/>
              </a:pPr>
              <a:t>26</a:t>
            </a:fld>
            <a:endParaRPr lang="en-GB" altLang="en-US" sz="1000">
              <a:solidFill>
                <a:srgbClr val="00B050"/>
              </a:solidFill>
            </a:endParaRPr>
          </a:p>
        </p:txBody>
      </p:sp>
      <p:pic>
        <p:nvPicPr>
          <p:cNvPr id="16282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06639" y="3114675"/>
            <a:ext cx="163988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5983083"/>
      </p:ext>
    </p:extLst>
  </p:cSld>
  <p:clrMapOvr>
    <a:masterClrMapping/>
  </p:clrMapOvr>
  <p:transition spd="slow" advTm="3500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itle 1"/>
          <p:cNvSpPr>
            <a:spLocks noGrp="1"/>
          </p:cNvSpPr>
          <p:nvPr>
            <p:ph type="title"/>
          </p:nvPr>
        </p:nvSpPr>
        <p:spPr>
          <a:xfrm>
            <a:off x="2933700" y="698500"/>
            <a:ext cx="7443788" cy="482600"/>
          </a:xfrm>
        </p:spPr>
        <p:txBody>
          <a:bodyPr/>
          <a:lstStyle/>
          <a:p>
            <a:pPr eaLnBrk="1" hangingPunct="1"/>
            <a:r>
              <a:rPr lang="en-GB" altLang="en-US" sz="1800"/>
              <a:t>Applying for a PHE36 General Application</a:t>
            </a:r>
          </a:p>
        </p:txBody>
      </p:sp>
      <p:sp>
        <p:nvSpPr>
          <p:cNvPr id="163843" name="Text Placeholder 4"/>
          <p:cNvSpPr>
            <a:spLocks noGrp="1"/>
          </p:cNvSpPr>
          <p:nvPr>
            <p:ph type="body" sz="quarter" idx="13"/>
          </p:nvPr>
        </p:nvSpPr>
        <p:spPr>
          <a:xfrm>
            <a:off x="1965325" y="1397001"/>
            <a:ext cx="8255000" cy="409575"/>
          </a:xfrm>
        </p:spPr>
        <p:txBody>
          <a:bodyPr/>
          <a:lstStyle/>
          <a:p>
            <a:pPr marL="342900" indent="-342900">
              <a:buFont typeface="Arial" panose="020B0604020202020204" pitchFamily="34" charset="0"/>
              <a:buChar char="•"/>
            </a:pPr>
            <a:r>
              <a:rPr lang="en-GB" altLang="en-US" sz="2000">
                <a:solidFill>
                  <a:srgbClr val="595959"/>
                </a:solidFill>
              </a:rPr>
              <a:t>Select ‘Add new PHE36 General’</a:t>
            </a:r>
          </a:p>
        </p:txBody>
      </p:sp>
      <p:sp>
        <p:nvSpPr>
          <p:cNvPr id="163844" name="Footer Placeholder 3"/>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63845" name="Slide Number Placeholder 4"/>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06F9642E-777E-4493-9747-164160FCF7C0}" type="slidenum">
              <a:rPr lang="en-GB" altLang="en-US" sz="1000">
                <a:solidFill>
                  <a:srgbClr val="00B050"/>
                </a:solidFill>
              </a:rPr>
              <a:pPr>
                <a:lnSpc>
                  <a:spcPct val="100000"/>
                </a:lnSpc>
                <a:spcBef>
                  <a:spcPct val="0"/>
                </a:spcBef>
                <a:buFontTx/>
                <a:buNone/>
              </a:pPr>
              <a:t>27</a:t>
            </a:fld>
            <a:endParaRPr lang="en-GB" altLang="en-US" sz="1000">
              <a:solidFill>
                <a:srgbClr val="00B050"/>
              </a:solidFill>
            </a:endParaRPr>
          </a:p>
        </p:txBody>
      </p:sp>
      <p:pic>
        <p:nvPicPr>
          <p:cNvPr id="163846"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rcRect l="2" t="1125" r="307" b="4749"/>
          <a:stretch>
            <a:fillRect/>
          </a:stretch>
        </p:blipFill>
        <p:spPr>
          <a:xfrm>
            <a:off x="2682875" y="1909764"/>
            <a:ext cx="6973888" cy="3748087"/>
          </a:xfrm>
          <a:ln w="12700">
            <a:solidFill>
              <a:schemeClr val="tx1"/>
            </a:solidFill>
            <a:miter lim="800000"/>
            <a:headEnd/>
            <a:tailEnd/>
          </a:ln>
        </p:spPr>
      </p:pic>
      <p:sp>
        <p:nvSpPr>
          <p:cNvPr id="2" name="Oval 1"/>
          <p:cNvSpPr/>
          <p:nvPr/>
        </p:nvSpPr>
        <p:spPr>
          <a:xfrm>
            <a:off x="4078289" y="3995738"/>
            <a:ext cx="1209675" cy="2460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
        <p:nvSpPr>
          <p:cNvPr id="163848" name="Text Placeholder 4"/>
          <p:cNvSpPr txBox="1">
            <a:spLocks/>
          </p:cNvSpPr>
          <p:nvPr/>
        </p:nvSpPr>
        <p:spPr bwMode="auto">
          <a:xfrm>
            <a:off x="1965325" y="5818189"/>
            <a:ext cx="825500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t>You can re-use information on a previous application – how to do this will be covered in later slides</a:t>
            </a:r>
          </a:p>
        </p:txBody>
      </p:sp>
    </p:spTree>
    <p:extLst>
      <p:ext uri="{BB962C8B-B14F-4D97-AF65-F5344CB8AC3E}">
        <p14:creationId xmlns:p14="http://schemas.microsoft.com/office/powerpoint/2010/main" val="2197304958"/>
      </p:ext>
    </p:extLst>
  </p:cSld>
  <p:clrMapOvr>
    <a:masterClrMapping/>
  </p:clrMapOvr>
  <p:transition spd="slow" advTm="45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a:xfrm>
            <a:off x="3009900" y="666750"/>
            <a:ext cx="7507288" cy="482600"/>
          </a:xfrm>
        </p:spPr>
        <p:txBody>
          <a:bodyPr/>
          <a:lstStyle/>
          <a:p>
            <a:pPr eaLnBrk="1" hangingPunct="1"/>
            <a:r>
              <a:rPr lang="en-GB" altLang="en-US" sz="1800"/>
              <a:t>Applying for a PHE36 General Application</a:t>
            </a:r>
          </a:p>
        </p:txBody>
      </p:sp>
      <p:pic>
        <p:nvPicPr>
          <p:cNvPr id="16486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t="33855" b="-33855"/>
          <a:stretch>
            <a:fillRect/>
          </a:stretch>
        </p:blipFill>
        <p:spPr>
          <a:xfrm>
            <a:off x="2170114" y="2971801"/>
            <a:ext cx="7845425" cy="3298825"/>
          </a:xfrm>
          <a:ln>
            <a:solidFill>
              <a:schemeClr val="tx1"/>
            </a:solidFill>
            <a:miter lim="800000"/>
            <a:headEnd/>
            <a:tailEnd/>
          </a:ln>
        </p:spPr>
      </p:pic>
      <p:sp>
        <p:nvSpPr>
          <p:cNvPr id="4" name="Text Placeholder 3"/>
          <p:cNvSpPr>
            <a:spLocks noGrp="1"/>
          </p:cNvSpPr>
          <p:nvPr>
            <p:ph type="body" sz="quarter" idx="13"/>
          </p:nvPr>
        </p:nvSpPr>
        <p:spPr>
          <a:xfrm>
            <a:off x="2027238" y="1149350"/>
            <a:ext cx="8183562" cy="228600"/>
          </a:xfrm>
        </p:spPr>
        <p:txBody>
          <a:bodyPr/>
          <a:lstStyle/>
          <a:p>
            <a:pPr>
              <a:defRPr/>
            </a:pPr>
            <a:r>
              <a:rPr lang="en-GB" sz="2000" dirty="0">
                <a:solidFill>
                  <a:srgbClr val="595959"/>
                </a:solidFill>
              </a:rPr>
              <a:t>To read the APHA’s Personal Information Charter click on the </a:t>
            </a:r>
            <a:r>
              <a:rPr lang="en-GB" sz="2000" dirty="0">
                <a:solidFill>
                  <a:srgbClr val="595959"/>
                </a:solidFill>
                <a:hlinkClick r:id="rId3"/>
              </a:rPr>
              <a:t>www.gov.uk</a:t>
            </a:r>
            <a:r>
              <a:rPr lang="en-GB" sz="2000" dirty="0">
                <a:solidFill>
                  <a:srgbClr val="595959"/>
                </a:solidFill>
              </a:rPr>
              <a:t> link and use the search box on the webpage to find the Charter. </a:t>
            </a:r>
          </a:p>
          <a:p>
            <a:pPr marL="342900" indent="-342900">
              <a:buFont typeface="Arial" panose="020B0604020202020204" pitchFamily="34" charset="0"/>
              <a:buChar char="•"/>
              <a:defRPr/>
            </a:pPr>
            <a:r>
              <a:rPr lang="en-GB" sz="2000" dirty="0">
                <a:solidFill>
                  <a:srgbClr val="595959"/>
                </a:solidFill>
              </a:rPr>
              <a:t>Tick the box next to ‘I Agree’. </a:t>
            </a:r>
          </a:p>
          <a:p>
            <a:pPr marL="342900" indent="-342900">
              <a:buFont typeface="Arial" panose="020B0604020202020204" pitchFamily="34" charset="0"/>
              <a:buChar char="•"/>
              <a:defRPr/>
            </a:pPr>
            <a:r>
              <a:rPr lang="en-GB" sz="2000" dirty="0">
                <a:solidFill>
                  <a:srgbClr val="595959"/>
                </a:solidFill>
              </a:rPr>
              <a:t>Click ‘Continue’.</a:t>
            </a:r>
          </a:p>
          <a:p>
            <a:pPr>
              <a:defRPr/>
            </a:pPr>
            <a:endParaRPr lang="en-GB" dirty="0"/>
          </a:p>
        </p:txBody>
      </p:sp>
      <p:sp>
        <p:nvSpPr>
          <p:cNvPr id="164869" name="Footer Placeholder 3"/>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64870" name="Slide Number Placeholder 4"/>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45A14564-5F92-404A-B7DE-6B3E503DECA4}" type="slidenum">
              <a:rPr lang="en-GB" altLang="en-US" sz="1000">
                <a:solidFill>
                  <a:srgbClr val="00B050"/>
                </a:solidFill>
              </a:rPr>
              <a:pPr>
                <a:lnSpc>
                  <a:spcPct val="100000"/>
                </a:lnSpc>
                <a:spcBef>
                  <a:spcPct val="0"/>
                </a:spcBef>
                <a:buFontTx/>
                <a:buNone/>
              </a:pPr>
              <a:t>28</a:t>
            </a:fld>
            <a:endParaRPr lang="en-GB" altLang="en-US" sz="1000">
              <a:solidFill>
                <a:srgbClr val="00B050"/>
              </a:solidFill>
            </a:endParaRPr>
          </a:p>
        </p:txBody>
      </p:sp>
      <p:sp>
        <p:nvSpPr>
          <p:cNvPr id="9" name="Oval 8"/>
          <p:cNvSpPr/>
          <p:nvPr/>
        </p:nvSpPr>
        <p:spPr>
          <a:xfrm>
            <a:off x="6829426" y="3976689"/>
            <a:ext cx="727075" cy="55403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Tree>
    <p:extLst>
      <p:ext uri="{BB962C8B-B14F-4D97-AF65-F5344CB8AC3E}">
        <p14:creationId xmlns:p14="http://schemas.microsoft.com/office/powerpoint/2010/main" val="3866529385"/>
      </p:ext>
    </p:extLst>
  </p:cSld>
  <p:clrMapOvr>
    <a:masterClrMapping/>
  </p:clrMapOvr>
  <p:transition spd="slow" advTm="4700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864226" y="1697038"/>
            <a:ext cx="4283075" cy="3871912"/>
          </a:xfrm>
          <a:ln>
            <a:solidFill>
              <a:schemeClr val="tx1"/>
            </a:solidFill>
            <a:miter lim="800000"/>
            <a:headEnd/>
            <a:tailEnd/>
          </a:ln>
        </p:spPr>
      </p:pic>
      <p:sp>
        <p:nvSpPr>
          <p:cNvPr id="165891" name="Text Placeholder 14"/>
          <p:cNvSpPr>
            <a:spLocks noGrp="1"/>
          </p:cNvSpPr>
          <p:nvPr>
            <p:ph type="body" sz="quarter" idx="13"/>
          </p:nvPr>
        </p:nvSpPr>
        <p:spPr>
          <a:xfrm>
            <a:off x="3017838" y="517525"/>
            <a:ext cx="7277100" cy="300038"/>
          </a:xfrm>
        </p:spPr>
        <p:txBody>
          <a:bodyPr/>
          <a:lstStyle/>
          <a:p>
            <a:r>
              <a:rPr lang="en-GB" altLang="en-US" sz="1800"/>
              <a:t>Applying for a PHE36 General Application</a:t>
            </a:r>
          </a:p>
        </p:txBody>
      </p:sp>
      <p:sp>
        <p:nvSpPr>
          <p:cNvPr id="165892" name="Footer Placeholder 3"/>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65893" name="Slide Number Placeholder 4"/>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26044F6E-57D5-45B2-BFC9-D98B1265DC40}" type="slidenum">
              <a:rPr lang="en-GB" altLang="en-US" sz="1000">
                <a:solidFill>
                  <a:srgbClr val="00B050"/>
                </a:solidFill>
              </a:rPr>
              <a:pPr>
                <a:lnSpc>
                  <a:spcPct val="100000"/>
                </a:lnSpc>
                <a:spcBef>
                  <a:spcPct val="0"/>
                </a:spcBef>
                <a:buFontTx/>
                <a:buNone/>
              </a:pPr>
              <a:t>29</a:t>
            </a:fld>
            <a:endParaRPr lang="en-GB" altLang="en-US" sz="1000">
              <a:solidFill>
                <a:srgbClr val="00B050"/>
              </a:solidFill>
            </a:endParaRPr>
          </a:p>
        </p:txBody>
      </p:sp>
      <p:sp>
        <p:nvSpPr>
          <p:cNvPr id="4" name="TextBox 3"/>
          <p:cNvSpPr txBox="1"/>
          <p:nvPr/>
        </p:nvSpPr>
        <p:spPr>
          <a:xfrm>
            <a:off x="1965325" y="1377951"/>
            <a:ext cx="3898900" cy="5755422"/>
          </a:xfrm>
          <a:prstGeom prst="rect">
            <a:avLst/>
          </a:prstGeom>
          <a:noFill/>
        </p:spPr>
        <p:txBody>
          <a:bodyPr>
            <a:spAutoFit/>
          </a:bodyPr>
          <a:lstStyle/>
          <a:p>
            <a:pPr eaLnBrk="0" fontAlgn="base" hangingPunct="0">
              <a:spcBef>
                <a:spcPct val="0"/>
              </a:spcBef>
              <a:spcAft>
                <a:spcPct val="0"/>
              </a:spcAft>
              <a:defRPr/>
            </a:pPr>
            <a:r>
              <a:rPr lang="en-GB" sz="1600" dirty="0">
                <a:solidFill>
                  <a:srgbClr val="595959"/>
                </a:solidFill>
                <a:latin typeface="Arial" panose="020B0604020202020204" pitchFamily="34" charset="0"/>
                <a:cs typeface="Arial" panose="020B0604020202020204" pitchFamily="34" charset="0"/>
              </a:rPr>
              <a:t>If the inspection premises is the same as the Applicant Address click on ‘Same as applicant address’ </a:t>
            </a:r>
          </a:p>
          <a:p>
            <a:pPr eaLnBrk="0" fontAlgn="base" hangingPunct="0">
              <a:spcBef>
                <a:spcPct val="0"/>
              </a:spcBef>
              <a:spcAft>
                <a:spcPct val="0"/>
              </a:spcAft>
              <a:defRPr/>
            </a:pPr>
            <a:r>
              <a:rPr lang="en-GB" sz="1600" dirty="0">
                <a:solidFill>
                  <a:srgbClr val="595959"/>
                </a:solidFill>
                <a:latin typeface="Arial" panose="020B0604020202020204" pitchFamily="34" charset="0"/>
                <a:cs typeface="Arial" panose="020B0604020202020204" pitchFamily="34" charset="0"/>
              </a:rPr>
              <a:t>If the inspection premises is different from the Applicant Address input the details in the Inspection Address section and Click ‘Go’ and select the correct address.</a:t>
            </a:r>
          </a:p>
          <a:p>
            <a:pPr eaLnBrk="0" fontAlgn="base" hangingPunct="0">
              <a:spcBef>
                <a:spcPct val="0"/>
              </a:spcBef>
              <a:spcAft>
                <a:spcPct val="0"/>
              </a:spcAft>
              <a:defRPr/>
            </a:pPr>
            <a:r>
              <a:rPr lang="en-GB" sz="1600" dirty="0">
                <a:solidFill>
                  <a:srgbClr val="595959"/>
                </a:solidFill>
                <a:latin typeface="Arial" panose="020B0604020202020204" pitchFamily="34" charset="0"/>
                <a:cs typeface="Arial" panose="020B0604020202020204" pitchFamily="34" charset="0"/>
              </a:rPr>
              <a:t>Complete:</a:t>
            </a:r>
          </a:p>
          <a:p>
            <a:pPr marL="285750" indent="-285750" eaLnBrk="0" fontAlgn="base" hangingPunct="0">
              <a:spcBef>
                <a:spcPct val="0"/>
              </a:spcBef>
              <a:spcAft>
                <a:spcPct val="0"/>
              </a:spcAft>
              <a:buFont typeface="Arial" panose="020B0604020202020204" pitchFamily="34" charset="0"/>
              <a:buChar char="•"/>
              <a:defRPr/>
            </a:pPr>
            <a:r>
              <a:rPr lang="en-GB" sz="1600" dirty="0">
                <a:solidFill>
                  <a:srgbClr val="595959"/>
                </a:solidFill>
                <a:latin typeface="Arial" panose="020B0604020202020204" pitchFamily="34" charset="0"/>
                <a:cs typeface="Arial" panose="020B0604020202020204" pitchFamily="34" charset="0"/>
              </a:rPr>
              <a:t>‘Customer Reference’ </a:t>
            </a:r>
            <a:r>
              <a:rPr lang="en-GB" sz="1600" dirty="0" smtClean="0">
                <a:solidFill>
                  <a:srgbClr val="595959"/>
                </a:solidFill>
                <a:latin typeface="Arial" panose="020B0604020202020204" pitchFamily="34" charset="0"/>
                <a:cs typeface="Arial" panose="020B0604020202020204" pitchFamily="34" charset="0"/>
              </a:rPr>
              <a:t>this can contain an internal reference number to assist with cross references</a:t>
            </a:r>
          </a:p>
          <a:p>
            <a:pPr marL="285750" indent="-285750" eaLnBrk="0" fontAlgn="base" hangingPunct="0">
              <a:spcBef>
                <a:spcPct val="0"/>
              </a:spcBef>
              <a:spcAft>
                <a:spcPct val="0"/>
              </a:spcAft>
              <a:buFont typeface="Arial" panose="020B0604020202020204" pitchFamily="34" charset="0"/>
              <a:buChar char="•"/>
              <a:defRPr/>
            </a:pPr>
            <a:r>
              <a:rPr lang="en-GB" sz="1600" dirty="0" smtClean="0">
                <a:solidFill>
                  <a:srgbClr val="595959"/>
                </a:solidFill>
                <a:latin typeface="Arial" panose="020B0604020202020204" pitchFamily="34" charset="0"/>
                <a:cs typeface="Arial" panose="020B0604020202020204" pitchFamily="34" charset="0"/>
              </a:rPr>
              <a:t>‘Date </a:t>
            </a:r>
            <a:r>
              <a:rPr lang="en-GB" sz="1600" dirty="0">
                <a:solidFill>
                  <a:srgbClr val="595959"/>
                </a:solidFill>
                <a:latin typeface="Arial" panose="020B0604020202020204" pitchFamily="34" charset="0"/>
                <a:cs typeface="Arial" panose="020B0604020202020204" pitchFamily="34" charset="0"/>
              </a:rPr>
              <a:t>ready for inspection’ – (input the current date as you will already have completed your own inspection)</a:t>
            </a:r>
          </a:p>
          <a:p>
            <a:pPr marL="285750" indent="-285750" eaLnBrk="0" fontAlgn="base" hangingPunct="0">
              <a:spcBef>
                <a:spcPct val="0"/>
              </a:spcBef>
              <a:spcAft>
                <a:spcPct val="0"/>
              </a:spcAft>
              <a:buFont typeface="Arial" panose="020B0604020202020204" pitchFamily="34" charset="0"/>
              <a:buChar char="•"/>
              <a:defRPr/>
            </a:pPr>
            <a:r>
              <a:rPr lang="en-GB" sz="1600" dirty="0">
                <a:solidFill>
                  <a:srgbClr val="595959"/>
                </a:solidFill>
                <a:latin typeface="Arial" panose="020B0604020202020204" pitchFamily="34" charset="0"/>
                <a:cs typeface="Arial" panose="020B0604020202020204" pitchFamily="34" charset="0"/>
              </a:rPr>
              <a:t>‘Date of Despatch’ </a:t>
            </a:r>
          </a:p>
          <a:p>
            <a:pPr marL="285750" indent="-285750" eaLnBrk="0" fontAlgn="base" hangingPunct="0">
              <a:spcBef>
                <a:spcPct val="0"/>
              </a:spcBef>
              <a:spcAft>
                <a:spcPct val="0"/>
              </a:spcAft>
              <a:buFont typeface="Arial" panose="020B0604020202020204" pitchFamily="34" charset="0"/>
              <a:buChar char="•"/>
              <a:defRPr/>
            </a:pPr>
            <a:r>
              <a:rPr lang="en-GB" sz="1600" dirty="0">
                <a:solidFill>
                  <a:srgbClr val="595959"/>
                </a:solidFill>
                <a:latin typeface="Arial" panose="020B0604020202020204" pitchFamily="34" charset="0"/>
                <a:cs typeface="Arial" panose="020B0604020202020204" pitchFamily="34" charset="0"/>
              </a:rPr>
              <a:t>‘Email Address’ </a:t>
            </a:r>
          </a:p>
          <a:p>
            <a:pPr marL="285750" indent="-285750" eaLnBrk="0" fontAlgn="base" hangingPunct="0">
              <a:spcBef>
                <a:spcPct val="0"/>
              </a:spcBef>
              <a:spcAft>
                <a:spcPct val="0"/>
              </a:spcAft>
              <a:buFont typeface="Arial" panose="020B0604020202020204" pitchFamily="34" charset="0"/>
              <a:buChar char="•"/>
              <a:defRPr/>
            </a:pPr>
            <a:r>
              <a:rPr lang="en-GB" sz="1600" dirty="0">
                <a:solidFill>
                  <a:srgbClr val="595959"/>
                </a:solidFill>
                <a:latin typeface="Arial" panose="020B0604020202020204" pitchFamily="34" charset="0"/>
                <a:cs typeface="Arial" panose="020B0604020202020204" pitchFamily="34" charset="0"/>
              </a:rPr>
              <a:t>Secondary Email Address – (can be added if necessary)</a:t>
            </a:r>
          </a:p>
          <a:p>
            <a:pPr marL="285750" indent="-285750" eaLnBrk="0" fontAlgn="base" hangingPunct="0">
              <a:spcBef>
                <a:spcPct val="0"/>
              </a:spcBef>
              <a:spcAft>
                <a:spcPct val="0"/>
              </a:spcAft>
              <a:buFont typeface="Arial" panose="020B0604020202020204" pitchFamily="34" charset="0"/>
              <a:buChar char="•"/>
              <a:defRPr/>
            </a:pPr>
            <a:endParaRPr lang="en-GB" sz="1600" dirty="0">
              <a:solidFill>
                <a:srgbClr val="595959"/>
              </a:solidFill>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defRPr/>
            </a:pPr>
            <a:r>
              <a:rPr lang="en-GB" sz="1600" dirty="0">
                <a:solidFill>
                  <a:srgbClr val="595959"/>
                </a:solidFill>
                <a:latin typeface="Arial" panose="020B0604020202020204" pitchFamily="34" charset="0"/>
                <a:cs typeface="Arial" panose="020B0604020202020204" pitchFamily="34" charset="0"/>
              </a:rPr>
              <a:t>Click ‘Next’</a:t>
            </a:r>
          </a:p>
          <a:p>
            <a:pPr eaLnBrk="0" fontAlgn="base" hangingPunct="0">
              <a:spcBef>
                <a:spcPct val="0"/>
              </a:spcBef>
              <a:spcAft>
                <a:spcPct val="0"/>
              </a:spcAft>
              <a:defRPr/>
            </a:pPr>
            <a:r>
              <a:rPr lang="en-GB" sz="1400" dirty="0">
                <a:solidFill>
                  <a:srgbClr val="595959"/>
                </a:solidFill>
                <a:latin typeface="Arial" panose="020B0604020202020204" pitchFamily="34" charset="0"/>
                <a:cs typeface="Arial" panose="020B0604020202020204" pitchFamily="34" charset="0"/>
              </a:rPr>
              <a:t> </a:t>
            </a:r>
          </a:p>
          <a:p>
            <a:pPr eaLnBrk="0" fontAlgn="base" hangingPunct="0">
              <a:spcBef>
                <a:spcPct val="0"/>
              </a:spcBef>
              <a:spcAft>
                <a:spcPct val="0"/>
              </a:spcAft>
              <a:defRPr/>
            </a:pPr>
            <a:endParaRPr lang="en-GB" dirty="0">
              <a:solidFill>
                <a:srgbClr val="FF0000"/>
              </a:solidFill>
              <a:latin typeface="Arial" panose="020B0604020202020204" pitchFamily="34" charset="0"/>
              <a:cs typeface="Arial" panose="020B0604020202020204" pitchFamily="34" charset="0"/>
            </a:endParaRPr>
          </a:p>
        </p:txBody>
      </p:sp>
      <p:sp>
        <p:nvSpPr>
          <p:cNvPr id="165895" name="TextBox 6"/>
          <p:cNvSpPr txBox="1">
            <a:spLocks noChangeArrowheads="1"/>
          </p:cNvSpPr>
          <p:nvPr/>
        </p:nvSpPr>
        <p:spPr bwMode="auto">
          <a:xfrm>
            <a:off x="2970213" y="928689"/>
            <a:ext cx="2482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a:t>Inspection Details: </a:t>
            </a:r>
          </a:p>
          <a:p>
            <a:pPr eaLnBrk="0" fontAlgn="base" hangingPunct="0">
              <a:lnSpc>
                <a:spcPct val="100000"/>
              </a:lnSpc>
              <a:spcBef>
                <a:spcPct val="0"/>
              </a:spcBef>
              <a:spcAft>
                <a:spcPct val="0"/>
              </a:spcAft>
              <a:buFontTx/>
              <a:buNone/>
            </a:pPr>
            <a:endParaRPr lang="en-GB" altLang="en-US"/>
          </a:p>
        </p:txBody>
      </p:sp>
    </p:spTree>
    <p:extLst>
      <p:ext uri="{BB962C8B-B14F-4D97-AF65-F5344CB8AC3E}">
        <p14:creationId xmlns:p14="http://schemas.microsoft.com/office/powerpoint/2010/main" val="712204453"/>
      </p:ext>
    </p:extLst>
  </p:cSld>
  <p:clrMapOvr>
    <a:masterClrMapping/>
  </p:clrMapOvr>
  <p:transition spd="slow" advTm="45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03613" y="333376"/>
            <a:ext cx="4895850" cy="994503"/>
          </a:xfrm>
        </p:spPr>
        <p:txBody>
          <a:bodyPr vert="horz" wrap="square" lIns="0" tIns="9525" rIns="0" bIns="0" numCol="1" rtlCol="0" anchor="t" anchorCtr="0" compatLnSpc="1">
            <a:prstTxWarp prst="textNoShape">
              <a:avLst/>
            </a:prstTxWarp>
            <a:spAutoFit/>
          </a:bodyPr>
          <a:lstStyle/>
          <a:p>
            <a:pPr marL="9525" algn="ctr">
              <a:lnSpc>
                <a:spcPct val="100000"/>
              </a:lnSpc>
              <a:spcBef>
                <a:spcPts val="75"/>
              </a:spcBef>
              <a:defRPr/>
            </a:pPr>
            <a:r>
              <a:rPr dirty="0"/>
              <a:t> </a:t>
            </a:r>
            <a:r>
              <a:rPr spc="-4" dirty="0"/>
              <a:t>International </a:t>
            </a:r>
            <a:r>
              <a:rPr lang="en-GB" spc="-4" dirty="0" smtClean="0"/>
              <a:t>p</a:t>
            </a:r>
            <a:r>
              <a:rPr spc="-4" dirty="0" err="1" smtClean="0"/>
              <a:t>lant</a:t>
            </a:r>
            <a:r>
              <a:rPr spc="-45" dirty="0" smtClean="0"/>
              <a:t> </a:t>
            </a:r>
            <a:r>
              <a:rPr spc="-4" dirty="0"/>
              <a:t>health</a:t>
            </a:r>
            <a:br>
              <a:rPr spc="-4" dirty="0"/>
            </a:br>
            <a:r>
              <a:rPr lang="en-GB" spc="-4" dirty="0" smtClean="0"/>
              <a:t>l</a:t>
            </a:r>
            <a:r>
              <a:rPr spc="-4" dirty="0" smtClean="0"/>
              <a:t>earning</a:t>
            </a:r>
            <a:r>
              <a:rPr spc="-23" dirty="0" smtClean="0"/>
              <a:t> </a:t>
            </a:r>
            <a:r>
              <a:rPr dirty="0"/>
              <a:t>objectives</a:t>
            </a:r>
          </a:p>
        </p:txBody>
      </p:sp>
      <p:sp>
        <p:nvSpPr>
          <p:cNvPr id="5" name="TextBox 4"/>
          <p:cNvSpPr txBox="1"/>
          <p:nvPr/>
        </p:nvSpPr>
        <p:spPr>
          <a:xfrm>
            <a:off x="2279650" y="1916113"/>
            <a:ext cx="7920038" cy="2862262"/>
          </a:xfrm>
          <a:prstGeom prst="rect">
            <a:avLst/>
          </a:prstGeom>
          <a:noFill/>
        </p:spPr>
        <p:txBody>
          <a:bodyPr>
            <a:spAutoFit/>
          </a:bodyPr>
          <a:lstStyle/>
          <a:p>
            <a:pPr eaLnBrk="0" fontAlgn="base" hangingPunct="0">
              <a:spcBef>
                <a:spcPct val="0"/>
              </a:spcBef>
              <a:spcAft>
                <a:spcPct val="0"/>
              </a:spcAft>
              <a:defRPr/>
            </a:pPr>
            <a:r>
              <a:rPr lang="en-GB" dirty="0">
                <a:solidFill>
                  <a:srgbClr val="595959"/>
                </a:solidFill>
                <a:latin typeface="Arial" panose="020B0604020202020204" pitchFamily="34" charset="0"/>
                <a:cs typeface="Arial" panose="020B0604020202020204" pitchFamily="34" charset="0"/>
              </a:rPr>
              <a:t>Understand:</a:t>
            </a:r>
          </a:p>
          <a:p>
            <a:pPr eaLnBrk="0" fontAlgn="base" hangingPunct="0">
              <a:spcBef>
                <a:spcPct val="0"/>
              </a:spcBef>
              <a:spcAft>
                <a:spcPct val="0"/>
              </a:spcAft>
              <a:defRPr/>
            </a:pPr>
            <a:endParaRPr lang="en-GB" dirty="0">
              <a:solidFill>
                <a:srgbClr val="595959"/>
              </a:solidFill>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How to register for export services</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How to complete an export application for PHEATS</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Different inspection methodologies for different commodities</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An effective sampling regime to ensure you are looking at a representative sample</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How to keep notes of your inspection activities.</a:t>
            </a:r>
          </a:p>
          <a:p>
            <a:pPr marL="285750" indent="-285750" eaLnBrk="0" fontAlgn="base" hangingPunct="0">
              <a:spcBef>
                <a:spcPct val="0"/>
              </a:spcBef>
              <a:spcAft>
                <a:spcPct val="0"/>
              </a:spcAft>
              <a:buFont typeface="Arial" panose="020B0604020202020204" pitchFamily="34" charset="0"/>
              <a:buChar char="•"/>
              <a:defRPr/>
            </a:pPr>
            <a:endParaRPr lang="en-GB" dirty="0">
              <a:solidFill>
                <a:prstClr val="black"/>
              </a:solidFill>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defRPr/>
            </a:pPr>
            <a:endParaRPr lang="en-GB"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3768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Placeholder 2"/>
          <p:cNvSpPr>
            <a:spLocks noGrp="1"/>
          </p:cNvSpPr>
          <p:nvPr>
            <p:ph type="body" sz="quarter" idx="13"/>
          </p:nvPr>
        </p:nvSpPr>
        <p:spPr>
          <a:xfrm>
            <a:off x="2968625" y="623889"/>
            <a:ext cx="7251700" cy="300037"/>
          </a:xfrm>
        </p:spPr>
        <p:txBody>
          <a:bodyPr/>
          <a:lstStyle/>
          <a:p>
            <a:r>
              <a:rPr lang="en-GB" altLang="en-US" sz="1800"/>
              <a:t>Applying for a PHE36 General Application</a:t>
            </a:r>
          </a:p>
          <a:p>
            <a:endParaRPr lang="en-GB" altLang="en-US"/>
          </a:p>
        </p:txBody>
      </p:sp>
      <p:sp>
        <p:nvSpPr>
          <p:cNvPr id="166915" name="Footer Placeholder 3"/>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66916" name="Slide Number Placeholder 4"/>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6836F170-C654-442F-B4B9-403D9E06F06E}" type="slidenum">
              <a:rPr lang="en-GB" altLang="en-US" sz="1000">
                <a:solidFill>
                  <a:srgbClr val="00B050"/>
                </a:solidFill>
              </a:rPr>
              <a:pPr>
                <a:lnSpc>
                  <a:spcPct val="100000"/>
                </a:lnSpc>
                <a:spcBef>
                  <a:spcPct val="0"/>
                </a:spcBef>
                <a:buFontTx/>
                <a:buNone/>
              </a:pPr>
              <a:t>30</a:t>
            </a:fld>
            <a:endParaRPr lang="en-GB" altLang="en-US" sz="1000">
              <a:solidFill>
                <a:srgbClr val="00B050"/>
              </a:solidFill>
            </a:endParaRPr>
          </a:p>
        </p:txBody>
      </p:sp>
      <p:pic>
        <p:nvPicPr>
          <p:cNvPr id="16691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11751" y="1552575"/>
            <a:ext cx="5108575" cy="334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6918" name="TextBox 5"/>
          <p:cNvSpPr txBox="1">
            <a:spLocks noChangeArrowheads="1"/>
          </p:cNvSpPr>
          <p:nvPr/>
        </p:nvSpPr>
        <p:spPr bwMode="auto">
          <a:xfrm>
            <a:off x="2968625" y="992188"/>
            <a:ext cx="7251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a:t>Consignment Details:</a:t>
            </a:r>
          </a:p>
        </p:txBody>
      </p:sp>
      <p:sp>
        <p:nvSpPr>
          <p:cNvPr id="166919" name="Content Placeholder 7"/>
          <p:cNvSpPr>
            <a:spLocks noGrp="1"/>
          </p:cNvSpPr>
          <p:nvPr>
            <p:ph idx="1"/>
          </p:nvPr>
        </p:nvSpPr>
        <p:spPr>
          <a:xfrm>
            <a:off x="1965326" y="1481138"/>
            <a:ext cx="3146425" cy="3954462"/>
          </a:xfrm>
        </p:spPr>
        <p:txBody>
          <a:bodyPr/>
          <a:lstStyle/>
          <a:p>
            <a:r>
              <a:rPr lang="en-GB" altLang="en-US" sz="1600"/>
              <a:t>Enter the Name and Address of Consignee</a:t>
            </a:r>
          </a:p>
          <a:p>
            <a:r>
              <a:rPr lang="en-GB" altLang="en-US" sz="1600"/>
              <a:t>Use the drop down list to select the ‘Country of Consignee’</a:t>
            </a:r>
          </a:p>
          <a:p>
            <a:r>
              <a:rPr lang="en-GB" altLang="en-US" sz="1600"/>
              <a:t>Enter the ‘Consignment Value’ </a:t>
            </a:r>
          </a:p>
          <a:p>
            <a:r>
              <a:rPr lang="en-GB" altLang="en-US" sz="1600"/>
              <a:t>Use the drop down list to select the ‘Means of Conveyance’</a:t>
            </a:r>
          </a:p>
          <a:p>
            <a:r>
              <a:rPr lang="en-GB" altLang="en-US" sz="1600"/>
              <a:t>Enter the ‘Point of Entry’ (this should be the port/airport and/or country of entry)</a:t>
            </a:r>
          </a:p>
          <a:p>
            <a:r>
              <a:rPr lang="en-GB" altLang="en-US" sz="1600"/>
              <a:t>If an Import Permit is required enter the ‘Import Permit No’(a copy of the Import Permit must be attached to the application if one is required)</a:t>
            </a:r>
          </a:p>
          <a:p>
            <a:endParaRPr lang="en-GB" altLang="en-US" sz="1400"/>
          </a:p>
        </p:txBody>
      </p:sp>
    </p:spTree>
    <p:extLst>
      <p:ext uri="{BB962C8B-B14F-4D97-AF65-F5344CB8AC3E}">
        <p14:creationId xmlns:p14="http://schemas.microsoft.com/office/powerpoint/2010/main" val="3045004744"/>
      </p:ext>
    </p:extLst>
  </p:cSld>
  <p:clrMapOvr>
    <a:masterClrMapping/>
  </p:clrMapOvr>
  <p:transition spd="slow" advTm="65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Placeholder 8"/>
          <p:cNvSpPr>
            <a:spLocks noGrp="1"/>
          </p:cNvSpPr>
          <p:nvPr>
            <p:ph type="body" sz="quarter" idx="13"/>
          </p:nvPr>
        </p:nvSpPr>
        <p:spPr>
          <a:xfrm>
            <a:off x="2968626" y="677864"/>
            <a:ext cx="7300913" cy="301625"/>
          </a:xfrm>
        </p:spPr>
        <p:txBody>
          <a:bodyPr/>
          <a:lstStyle/>
          <a:p>
            <a:r>
              <a:rPr lang="en-GB" altLang="en-US" sz="1800"/>
              <a:t>Applying for a PHE36 General Application</a:t>
            </a:r>
          </a:p>
          <a:p>
            <a:endParaRPr lang="en-GB" altLang="en-US"/>
          </a:p>
        </p:txBody>
      </p:sp>
      <p:sp>
        <p:nvSpPr>
          <p:cNvPr id="167939" name="Footer Placeholder 3"/>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67940" name="Slide Number Placeholder 4"/>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964A9F90-2A28-4281-9064-C8C5F3AFB4D6}" type="slidenum">
              <a:rPr lang="en-GB" altLang="en-US" sz="1000">
                <a:solidFill>
                  <a:srgbClr val="00B050"/>
                </a:solidFill>
              </a:rPr>
              <a:pPr>
                <a:lnSpc>
                  <a:spcPct val="100000"/>
                </a:lnSpc>
                <a:spcBef>
                  <a:spcPct val="0"/>
                </a:spcBef>
                <a:buFontTx/>
                <a:buNone/>
              </a:pPr>
              <a:t>31</a:t>
            </a:fld>
            <a:endParaRPr lang="en-GB" altLang="en-US" sz="1000">
              <a:solidFill>
                <a:srgbClr val="00B050"/>
              </a:solidFill>
            </a:endParaRPr>
          </a:p>
        </p:txBody>
      </p:sp>
      <p:sp>
        <p:nvSpPr>
          <p:cNvPr id="167941" name="TextBox 6"/>
          <p:cNvSpPr txBox="1">
            <a:spLocks noChangeArrowheads="1"/>
          </p:cNvSpPr>
          <p:nvPr/>
        </p:nvSpPr>
        <p:spPr bwMode="auto">
          <a:xfrm>
            <a:off x="2968625" y="1081088"/>
            <a:ext cx="7251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a:t>Commodity Details:</a:t>
            </a:r>
          </a:p>
        </p:txBody>
      </p:sp>
      <p:sp>
        <p:nvSpPr>
          <p:cNvPr id="8" name="Content Placeholder 7"/>
          <p:cNvSpPr txBox="1">
            <a:spLocks/>
          </p:cNvSpPr>
          <p:nvPr/>
        </p:nvSpPr>
        <p:spPr bwMode="auto">
          <a:xfrm>
            <a:off x="1965325" y="1662114"/>
            <a:ext cx="813435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000" kern="1200">
                <a:solidFill>
                  <a:srgbClr val="595959"/>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200" kern="1200">
                <a:solidFill>
                  <a:srgbClr val="59595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1800" dirty="0"/>
              <a:t>There are two ways of adding commodities to a PHE36 General application which will be demonstrated in the following slides: </a:t>
            </a:r>
          </a:p>
          <a:p>
            <a:pPr marL="0" indent="0">
              <a:buNone/>
              <a:defRPr/>
            </a:pPr>
            <a:endParaRPr lang="en-GB" sz="1800" dirty="0"/>
          </a:p>
          <a:p>
            <a:pPr>
              <a:defRPr/>
            </a:pPr>
            <a:r>
              <a:rPr lang="en-GB" sz="1800" dirty="0"/>
              <a:t>Example 1 shows how to add commodity details when you have a few different commodities.</a:t>
            </a:r>
          </a:p>
          <a:p>
            <a:pPr marL="0" indent="0">
              <a:buNone/>
              <a:defRPr/>
            </a:pPr>
            <a:endParaRPr lang="en-GB" sz="1800" dirty="0"/>
          </a:p>
          <a:p>
            <a:pPr>
              <a:defRPr/>
            </a:pPr>
            <a:r>
              <a:rPr lang="en-GB" sz="1800" dirty="0"/>
              <a:t>Example 2 shows how to add commodity details when you have a large amount of different commodities.</a:t>
            </a:r>
            <a:r>
              <a:rPr lang="en-GB" sz="1600" dirty="0"/>
              <a:t> </a:t>
            </a:r>
          </a:p>
          <a:p>
            <a:pPr marL="0" indent="0">
              <a:buNone/>
              <a:defRPr/>
            </a:pPr>
            <a:endParaRPr lang="en-GB" sz="1600" dirty="0"/>
          </a:p>
          <a:p>
            <a:pPr marL="0" indent="0">
              <a:buNone/>
              <a:defRPr/>
            </a:pPr>
            <a:r>
              <a:rPr lang="en-GB" sz="1600" dirty="0"/>
              <a:t>(</a:t>
            </a:r>
            <a:r>
              <a:rPr lang="en-GB" sz="1800" dirty="0"/>
              <a:t>Only commodities that have passed the official inspection should be added)</a:t>
            </a:r>
          </a:p>
          <a:p>
            <a:pPr marL="0" indent="0">
              <a:buNone/>
              <a:defRPr/>
            </a:pPr>
            <a:endParaRPr lang="en-GB" sz="1600" dirty="0"/>
          </a:p>
        </p:txBody>
      </p:sp>
    </p:spTree>
    <p:extLst>
      <p:ext uri="{BB962C8B-B14F-4D97-AF65-F5344CB8AC3E}">
        <p14:creationId xmlns:p14="http://schemas.microsoft.com/office/powerpoint/2010/main" val="1066829888"/>
      </p:ext>
    </p:extLst>
  </p:cSld>
  <p:clrMapOvr>
    <a:masterClrMapping/>
  </p:clrMapOvr>
  <p:transition spd="slow" advTm="5700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Placeholder 8"/>
          <p:cNvSpPr>
            <a:spLocks noGrp="1"/>
          </p:cNvSpPr>
          <p:nvPr>
            <p:ph type="body" sz="quarter" idx="13"/>
          </p:nvPr>
        </p:nvSpPr>
        <p:spPr>
          <a:xfrm>
            <a:off x="2919413" y="590551"/>
            <a:ext cx="7300912" cy="301625"/>
          </a:xfrm>
        </p:spPr>
        <p:txBody>
          <a:bodyPr/>
          <a:lstStyle/>
          <a:p>
            <a:r>
              <a:rPr lang="en-GB" altLang="en-US" sz="1800"/>
              <a:t>Applying for a PHE36 General Application</a:t>
            </a:r>
          </a:p>
          <a:p>
            <a:endParaRPr lang="en-GB" altLang="en-US"/>
          </a:p>
        </p:txBody>
      </p:sp>
      <p:sp>
        <p:nvSpPr>
          <p:cNvPr id="168963" name="Footer Placeholder 3"/>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68964" name="Slide Number Placeholder 4"/>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DF8ACC5A-817F-46CB-97B7-2A7D40B258B9}" type="slidenum">
              <a:rPr lang="en-GB" altLang="en-US" sz="1000">
                <a:solidFill>
                  <a:srgbClr val="00B050"/>
                </a:solidFill>
              </a:rPr>
              <a:pPr>
                <a:lnSpc>
                  <a:spcPct val="100000"/>
                </a:lnSpc>
                <a:spcBef>
                  <a:spcPct val="0"/>
                </a:spcBef>
                <a:buFontTx/>
                <a:buNone/>
              </a:pPr>
              <a:t>32</a:t>
            </a:fld>
            <a:endParaRPr lang="en-GB" altLang="en-US" sz="1000">
              <a:solidFill>
                <a:srgbClr val="00B050"/>
              </a:solidFill>
            </a:endParaRPr>
          </a:p>
        </p:txBody>
      </p:sp>
      <p:sp>
        <p:nvSpPr>
          <p:cNvPr id="168965" name="TextBox 6"/>
          <p:cNvSpPr txBox="1">
            <a:spLocks noChangeArrowheads="1"/>
          </p:cNvSpPr>
          <p:nvPr/>
        </p:nvSpPr>
        <p:spPr bwMode="auto">
          <a:xfrm>
            <a:off x="2944813" y="939800"/>
            <a:ext cx="72501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a:t>Commodity Details (Example 1)</a:t>
            </a:r>
          </a:p>
        </p:txBody>
      </p:sp>
      <p:sp>
        <p:nvSpPr>
          <p:cNvPr id="8" name="Content Placeholder 7"/>
          <p:cNvSpPr txBox="1">
            <a:spLocks/>
          </p:cNvSpPr>
          <p:nvPr/>
        </p:nvSpPr>
        <p:spPr bwMode="auto">
          <a:xfrm>
            <a:off x="1965326" y="1481138"/>
            <a:ext cx="3300413" cy="415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000" kern="1200">
                <a:solidFill>
                  <a:srgbClr val="595959"/>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200" kern="1200">
                <a:solidFill>
                  <a:srgbClr val="59595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sz="1600" dirty="0"/>
              <a:t>If you do not know the botanical (scientific) name of your commodity, type in your commodity name in to the ‘Host Common Name’ field.</a:t>
            </a:r>
          </a:p>
          <a:p>
            <a:pPr>
              <a:defRPr/>
            </a:pPr>
            <a:r>
              <a:rPr lang="en-GB" sz="1600" dirty="0"/>
              <a:t>Click on ‘Check against list’</a:t>
            </a:r>
          </a:p>
          <a:p>
            <a:pPr marL="0" indent="0">
              <a:buNone/>
              <a:defRPr/>
            </a:pPr>
            <a:r>
              <a:rPr lang="en-GB" sz="1600" dirty="0"/>
              <a:t>The screen will refresh and </a:t>
            </a:r>
            <a:r>
              <a:rPr lang="en-GB" sz="1600" dirty="0" err="1"/>
              <a:t>eDomero</a:t>
            </a:r>
            <a:r>
              <a:rPr lang="en-GB" sz="1600" dirty="0"/>
              <a:t> will add the genus and species to the ‘Host Genus’ and ‘Host Species’ fields.</a:t>
            </a:r>
          </a:p>
          <a:p>
            <a:pPr marL="0" indent="0">
              <a:buNone/>
              <a:defRPr/>
            </a:pPr>
            <a:r>
              <a:rPr lang="en-GB" sz="1600" dirty="0"/>
              <a:t>You must click the ‘Check against list’ button otherwise you cannot complete the rest of the application</a:t>
            </a:r>
            <a:r>
              <a:rPr lang="en-GB" sz="1600" dirty="0" smtClean="0"/>
              <a:t>.</a:t>
            </a:r>
          </a:p>
          <a:p>
            <a:pPr marL="0" indent="0">
              <a:buNone/>
              <a:defRPr/>
            </a:pPr>
            <a:r>
              <a:rPr lang="en-GB" sz="1600" dirty="0" smtClean="0"/>
              <a:t>If you don’t know the Scientific name you can always try an internet search for it.</a:t>
            </a:r>
            <a:endParaRPr lang="en-GB" sz="1600" dirty="0"/>
          </a:p>
        </p:txBody>
      </p:sp>
      <p:pic>
        <p:nvPicPr>
          <p:cNvPr id="16896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65739" y="1481139"/>
            <a:ext cx="4954587" cy="40608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p:cNvSpPr/>
          <p:nvPr/>
        </p:nvSpPr>
        <p:spPr>
          <a:xfrm>
            <a:off x="5265739" y="2174876"/>
            <a:ext cx="1728787" cy="2762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
        <p:nvSpPr>
          <p:cNvPr id="13" name="Rectangle 12"/>
          <p:cNvSpPr/>
          <p:nvPr/>
        </p:nvSpPr>
        <p:spPr>
          <a:xfrm>
            <a:off x="8896350" y="2451100"/>
            <a:ext cx="1244600" cy="361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Tree>
    <p:extLst>
      <p:ext uri="{BB962C8B-B14F-4D97-AF65-F5344CB8AC3E}">
        <p14:creationId xmlns:p14="http://schemas.microsoft.com/office/powerpoint/2010/main" val="4099222809"/>
      </p:ext>
    </p:extLst>
  </p:cSld>
  <p:clrMapOvr>
    <a:masterClrMapping/>
  </p:clrMapOvr>
  <p:transition spd="slow" advTm="5700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Content Placeholder 2"/>
          <p:cNvSpPr>
            <a:spLocks noGrp="1"/>
          </p:cNvSpPr>
          <p:nvPr>
            <p:ph idx="1"/>
          </p:nvPr>
        </p:nvSpPr>
        <p:spPr>
          <a:xfrm>
            <a:off x="1963739" y="1541463"/>
            <a:ext cx="8264525" cy="4640262"/>
          </a:xfrm>
        </p:spPr>
        <p:txBody>
          <a:bodyPr/>
          <a:lstStyle/>
          <a:p>
            <a:pPr marL="457200" lvl="1" indent="0" eaLnBrk="1" hangingPunct="1">
              <a:buNone/>
            </a:pPr>
            <a:endParaRPr lang="en-GB" altLang="en-US"/>
          </a:p>
          <a:p>
            <a:pPr marL="0" indent="0" eaLnBrk="1" hangingPunct="1">
              <a:buNone/>
            </a:pPr>
            <a:endParaRPr lang="en-GB" altLang="en-US">
              <a:solidFill>
                <a:schemeClr val="tx1"/>
              </a:solidFill>
            </a:endParaRPr>
          </a:p>
        </p:txBody>
      </p:sp>
      <p:sp>
        <p:nvSpPr>
          <p:cNvPr id="169987" name="Footer Placeholder 3"/>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Doc &amp; ID Checks</a:t>
            </a:r>
          </a:p>
        </p:txBody>
      </p:sp>
      <p:sp>
        <p:nvSpPr>
          <p:cNvPr id="169988" name="Slide Number Placeholder 4"/>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C8D74DA1-68AB-401D-A092-B8049EE749C3}" type="slidenum">
              <a:rPr lang="en-GB" altLang="en-US" sz="1000">
                <a:solidFill>
                  <a:srgbClr val="00B050"/>
                </a:solidFill>
              </a:rPr>
              <a:pPr>
                <a:lnSpc>
                  <a:spcPct val="100000"/>
                </a:lnSpc>
                <a:spcBef>
                  <a:spcPct val="0"/>
                </a:spcBef>
                <a:buFontTx/>
                <a:buNone/>
              </a:pPr>
              <a:t>33</a:t>
            </a:fld>
            <a:endParaRPr lang="en-GB" altLang="en-US" sz="1000">
              <a:solidFill>
                <a:srgbClr val="00B050"/>
              </a:solidFill>
            </a:endParaRPr>
          </a:p>
        </p:txBody>
      </p:sp>
      <p:sp>
        <p:nvSpPr>
          <p:cNvPr id="169989" name="Text Placeholder 8"/>
          <p:cNvSpPr txBox="1">
            <a:spLocks/>
          </p:cNvSpPr>
          <p:nvPr/>
        </p:nvSpPr>
        <p:spPr bwMode="auto">
          <a:xfrm>
            <a:off x="2919413" y="590551"/>
            <a:ext cx="73009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Applying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169990" name="TextBox 8"/>
          <p:cNvSpPr txBox="1">
            <a:spLocks noChangeArrowheads="1"/>
          </p:cNvSpPr>
          <p:nvPr/>
        </p:nvSpPr>
        <p:spPr bwMode="auto">
          <a:xfrm>
            <a:off x="1958975" y="1076325"/>
            <a:ext cx="38115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a:t>Commodity Details (Example 1 Continued):</a:t>
            </a:r>
          </a:p>
          <a:p>
            <a:pPr eaLnBrk="0" fontAlgn="base" hangingPunct="0">
              <a:lnSpc>
                <a:spcPct val="100000"/>
              </a:lnSpc>
              <a:spcBef>
                <a:spcPct val="0"/>
              </a:spcBef>
              <a:spcAft>
                <a:spcPct val="0"/>
              </a:spcAft>
              <a:buFontTx/>
              <a:buNone/>
            </a:pPr>
            <a:endParaRPr lang="en-GB" altLang="en-US"/>
          </a:p>
        </p:txBody>
      </p:sp>
      <p:sp>
        <p:nvSpPr>
          <p:cNvPr id="10" name="Content Placeholder 7"/>
          <p:cNvSpPr txBox="1">
            <a:spLocks/>
          </p:cNvSpPr>
          <p:nvPr/>
        </p:nvSpPr>
        <p:spPr bwMode="auto">
          <a:xfrm>
            <a:off x="1965326" y="1685926"/>
            <a:ext cx="3616325" cy="465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000" kern="1200">
                <a:solidFill>
                  <a:srgbClr val="595959"/>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200" kern="1200">
                <a:solidFill>
                  <a:srgbClr val="59595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1600" dirty="0"/>
              <a:t>If </a:t>
            </a:r>
            <a:r>
              <a:rPr lang="en-GB" sz="1600" dirty="0" err="1"/>
              <a:t>eDomero</a:t>
            </a:r>
            <a:r>
              <a:rPr lang="en-GB" sz="1600" dirty="0"/>
              <a:t> holds more than one genus/species it will bring up a list for you to select from.</a:t>
            </a:r>
          </a:p>
          <a:p>
            <a:pPr marL="0" indent="0">
              <a:buNone/>
              <a:defRPr/>
            </a:pPr>
            <a:r>
              <a:rPr lang="en-GB" sz="1600" dirty="0"/>
              <a:t>In this example ‘cauliflower’ was typed into the ‘Host Common Name’ field and when the ‘Check against list’ button was clicked </a:t>
            </a:r>
            <a:r>
              <a:rPr lang="en-GB" sz="1600" dirty="0" err="1"/>
              <a:t>eDomero</a:t>
            </a:r>
            <a:r>
              <a:rPr lang="en-GB" sz="1600" dirty="0"/>
              <a:t> brought up a pick list to select from. Select the correct genus/species from the drop down list.</a:t>
            </a:r>
          </a:p>
          <a:p>
            <a:pPr marL="0" indent="0">
              <a:buNone/>
              <a:defRPr/>
            </a:pPr>
            <a:endParaRPr lang="en-GB" sz="1600" dirty="0"/>
          </a:p>
          <a:p>
            <a:pPr marL="0" indent="0">
              <a:buNone/>
              <a:defRPr/>
            </a:pPr>
            <a:r>
              <a:rPr lang="en-GB" sz="1600" dirty="0"/>
              <a:t>The screen will refresh and the selected genus/species will appear</a:t>
            </a:r>
          </a:p>
          <a:p>
            <a:pPr>
              <a:defRPr/>
            </a:pPr>
            <a:r>
              <a:rPr lang="en-GB" sz="1600" dirty="0"/>
              <a:t>Click on the ‘Select the chosen Genus and Species’ button</a:t>
            </a:r>
          </a:p>
          <a:p>
            <a:pPr marL="0" indent="0">
              <a:buNone/>
              <a:defRPr/>
            </a:pPr>
            <a:endParaRPr lang="en-GB" sz="1600" dirty="0"/>
          </a:p>
        </p:txBody>
      </p:sp>
      <p:pic>
        <p:nvPicPr>
          <p:cNvPr id="16999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05489" y="946150"/>
            <a:ext cx="4422775" cy="309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5770564" y="2622551"/>
            <a:ext cx="2981325" cy="9636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pic>
        <p:nvPicPr>
          <p:cNvPr id="16999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1064" y="4129089"/>
            <a:ext cx="4110037" cy="2154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5961063" y="5326064"/>
            <a:ext cx="1244600" cy="1809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
        <p:nvSpPr>
          <p:cNvPr id="12" name="Rectangle 11"/>
          <p:cNvSpPr/>
          <p:nvPr/>
        </p:nvSpPr>
        <p:spPr>
          <a:xfrm>
            <a:off x="7640638" y="6042025"/>
            <a:ext cx="2051050" cy="22383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Tree>
    <p:extLst>
      <p:ext uri="{BB962C8B-B14F-4D97-AF65-F5344CB8AC3E}">
        <p14:creationId xmlns:p14="http://schemas.microsoft.com/office/powerpoint/2010/main" val="3661705317"/>
      </p:ext>
    </p:extLst>
  </p:cSld>
  <p:clrMapOvr>
    <a:masterClrMapping/>
  </p:clrMapOvr>
  <p:transition spd="slow" advTm="5400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Placeholder 9"/>
          <p:cNvSpPr>
            <a:spLocks noGrp="1"/>
          </p:cNvSpPr>
          <p:nvPr>
            <p:ph type="body" sz="quarter" idx="13"/>
          </p:nvPr>
        </p:nvSpPr>
        <p:spPr>
          <a:xfrm>
            <a:off x="1963738" y="1785939"/>
            <a:ext cx="8037512" cy="301625"/>
          </a:xfrm>
        </p:spPr>
        <p:txBody>
          <a:bodyPr/>
          <a:lstStyle/>
          <a:p>
            <a:r>
              <a:rPr lang="en-GB" altLang="en-US" sz="1600">
                <a:solidFill>
                  <a:srgbClr val="595959"/>
                </a:solidFill>
              </a:rPr>
              <a:t>The ‘Variety’ field is where, if applicable, you would enter the variety of your commodity.</a:t>
            </a:r>
          </a:p>
        </p:txBody>
      </p:sp>
      <p:sp>
        <p:nvSpPr>
          <p:cNvPr id="171011" name="Footer Placeholder 3"/>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71012" name="Slide Number Placeholder 4"/>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DEB03347-2817-48BA-A07B-070061FEEDDC}" type="slidenum">
              <a:rPr lang="en-GB" altLang="en-US" sz="1000">
                <a:solidFill>
                  <a:srgbClr val="00B050"/>
                </a:solidFill>
              </a:rPr>
              <a:pPr>
                <a:lnSpc>
                  <a:spcPct val="100000"/>
                </a:lnSpc>
                <a:spcBef>
                  <a:spcPct val="0"/>
                </a:spcBef>
                <a:buFontTx/>
                <a:buNone/>
              </a:pPr>
              <a:t>34</a:t>
            </a:fld>
            <a:endParaRPr lang="en-GB" altLang="en-US" sz="1000">
              <a:solidFill>
                <a:srgbClr val="00B050"/>
              </a:solidFill>
            </a:endParaRPr>
          </a:p>
        </p:txBody>
      </p:sp>
      <p:pic>
        <p:nvPicPr>
          <p:cNvPr id="17101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l="57635" t="36977" r="18530" b="34895"/>
          <a:stretch>
            <a:fillRect/>
          </a:stretch>
        </p:blipFill>
        <p:spPr>
          <a:xfrm>
            <a:off x="2386014" y="2232025"/>
            <a:ext cx="6992937" cy="2713038"/>
          </a:xfrm>
        </p:spPr>
      </p:pic>
      <p:sp>
        <p:nvSpPr>
          <p:cNvPr id="7" name="Oval 6"/>
          <p:cNvSpPr/>
          <p:nvPr/>
        </p:nvSpPr>
        <p:spPr>
          <a:xfrm>
            <a:off x="2386013" y="3967163"/>
            <a:ext cx="2266950" cy="3603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
        <p:nvSpPr>
          <p:cNvPr id="11" name="Oval 10"/>
          <p:cNvSpPr/>
          <p:nvPr/>
        </p:nvSpPr>
        <p:spPr>
          <a:xfrm>
            <a:off x="6180138" y="3798888"/>
            <a:ext cx="3541712" cy="13144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
        <p:nvSpPr>
          <p:cNvPr id="171016" name="TextBox 11"/>
          <p:cNvSpPr txBox="1">
            <a:spLocks noChangeArrowheads="1"/>
          </p:cNvSpPr>
          <p:nvPr/>
        </p:nvSpPr>
        <p:spPr bwMode="auto">
          <a:xfrm>
            <a:off x="1955801" y="5408614"/>
            <a:ext cx="82645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sz="1600" dirty="0"/>
              <a:t>Commodity Group - Click the drop down arrow and select the appropriate commodity group</a:t>
            </a:r>
            <a:r>
              <a:rPr lang="en-GB" altLang="en-US" sz="1400" dirty="0" smtClean="0"/>
              <a:t>. </a:t>
            </a:r>
            <a:r>
              <a:rPr lang="en-GB" altLang="en-US" sz="1600" dirty="0"/>
              <a:t>For PHEATS you will only be required to select the </a:t>
            </a:r>
            <a:r>
              <a:rPr lang="en-GB" altLang="en-US" sz="1600" b="1" u="sng" dirty="0"/>
              <a:t>Produce (fruit/flowers/veg</a:t>
            </a:r>
            <a:r>
              <a:rPr lang="en-GB" altLang="en-US" sz="1600" b="1" u="sng" dirty="0" smtClean="0"/>
              <a:t>)</a:t>
            </a:r>
            <a:r>
              <a:rPr lang="en-GB" altLang="en-US" sz="1600" dirty="0" smtClean="0"/>
              <a:t>.</a:t>
            </a:r>
            <a:endParaRPr lang="en-GB" altLang="en-US" sz="1600" dirty="0"/>
          </a:p>
        </p:txBody>
      </p:sp>
      <p:sp>
        <p:nvSpPr>
          <p:cNvPr id="171017" name="Text Placeholder 8"/>
          <p:cNvSpPr txBox="1">
            <a:spLocks/>
          </p:cNvSpPr>
          <p:nvPr/>
        </p:nvSpPr>
        <p:spPr bwMode="auto">
          <a:xfrm>
            <a:off x="2919413" y="590551"/>
            <a:ext cx="73009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Applying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171018" name="TextBox 13"/>
          <p:cNvSpPr txBox="1">
            <a:spLocks noChangeArrowheads="1"/>
          </p:cNvSpPr>
          <p:nvPr/>
        </p:nvSpPr>
        <p:spPr bwMode="auto">
          <a:xfrm>
            <a:off x="1963738" y="1203326"/>
            <a:ext cx="7251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a:t>Commodity Details (Example 1 Continued):</a:t>
            </a:r>
          </a:p>
          <a:p>
            <a:pPr eaLnBrk="0" fontAlgn="base" hangingPunct="0">
              <a:lnSpc>
                <a:spcPct val="100000"/>
              </a:lnSpc>
              <a:spcBef>
                <a:spcPct val="0"/>
              </a:spcBef>
              <a:spcAft>
                <a:spcPct val="0"/>
              </a:spcAft>
              <a:buFontTx/>
              <a:buNone/>
            </a:pPr>
            <a:endParaRPr lang="en-GB" altLang="en-US"/>
          </a:p>
        </p:txBody>
      </p:sp>
    </p:spTree>
    <p:extLst>
      <p:ext uri="{BB962C8B-B14F-4D97-AF65-F5344CB8AC3E}">
        <p14:creationId xmlns:p14="http://schemas.microsoft.com/office/powerpoint/2010/main" val="563877566"/>
      </p:ext>
    </p:extLst>
  </p:cSld>
  <p:clrMapOvr>
    <a:masterClrMapping/>
  </p:clrMapOvr>
  <p:transition spd="slow" advTm="35500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l="57480" t="22754" r="18523" b="36470"/>
          <a:stretch>
            <a:fillRect/>
          </a:stretch>
        </p:blipFill>
        <p:spPr>
          <a:xfrm>
            <a:off x="2716214" y="2508250"/>
            <a:ext cx="6542087" cy="3652838"/>
          </a:xfrm>
          <a:ln>
            <a:solidFill>
              <a:schemeClr val="tx1"/>
            </a:solidFill>
            <a:miter lim="800000"/>
            <a:headEnd/>
            <a:tailEnd/>
          </a:ln>
        </p:spPr>
      </p:pic>
      <p:sp>
        <p:nvSpPr>
          <p:cNvPr id="172035" name="Text Placeholder 3"/>
          <p:cNvSpPr>
            <a:spLocks noGrp="1"/>
          </p:cNvSpPr>
          <p:nvPr>
            <p:ph type="body" sz="quarter" idx="13"/>
          </p:nvPr>
        </p:nvSpPr>
        <p:spPr>
          <a:xfrm>
            <a:off x="1965326" y="1450975"/>
            <a:ext cx="8704263" cy="300038"/>
          </a:xfrm>
        </p:spPr>
        <p:txBody>
          <a:bodyPr/>
          <a:lstStyle/>
          <a:p>
            <a:pPr marL="285750" indent="-285750">
              <a:buFont typeface="Arial" panose="020B0604020202020204" pitchFamily="34" charset="0"/>
              <a:buChar char="•"/>
            </a:pPr>
            <a:r>
              <a:rPr lang="en-GB" altLang="en-US" sz="1600" dirty="0">
                <a:solidFill>
                  <a:srgbClr val="595959"/>
                </a:solidFill>
              </a:rPr>
              <a:t>‘Quantity’ - Enter the numeric quantity of the consignment.</a:t>
            </a:r>
          </a:p>
          <a:p>
            <a:pPr marL="285750" indent="-285750">
              <a:buFont typeface="Arial" panose="020B0604020202020204" pitchFamily="34" charset="0"/>
              <a:buChar char="•"/>
            </a:pPr>
            <a:r>
              <a:rPr lang="en-GB" altLang="en-US" sz="1600" dirty="0">
                <a:solidFill>
                  <a:srgbClr val="595959"/>
                </a:solidFill>
              </a:rPr>
              <a:t>Select the unit of measurement from the dropdown list</a:t>
            </a:r>
            <a:r>
              <a:rPr lang="en-GB" altLang="en-US" sz="1600" dirty="0" smtClean="0">
                <a:solidFill>
                  <a:srgbClr val="595959"/>
                </a:solidFill>
              </a:rPr>
              <a:t>. Kilograms is preferred.</a:t>
            </a:r>
            <a:endParaRPr lang="en-GB" altLang="en-US" sz="1600" dirty="0">
              <a:solidFill>
                <a:srgbClr val="595959"/>
              </a:solidFill>
            </a:endParaRPr>
          </a:p>
          <a:p>
            <a:pPr marL="285750" indent="-285750">
              <a:buFont typeface="Arial" panose="020B0604020202020204" pitchFamily="34" charset="0"/>
              <a:buChar char="•"/>
            </a:pPr>
            <a:r>
              <a:rPr lang="en-GB" altLang="en-US" sz="1600" dirty="0">
                <a:solidFill>
                  <a:srgbClr val="595959"/>
                </a:solidFill>
              </a:rPr>
              <a:t>Lot Reference - If applicable, enter any lot references in the 'Lot reference’ box</a:t>
            </a:r>
          </a:p>
        </p:txBody>
      </p:sp>
      <p:sp>
        <p:nvSpPr>
          <p:cNvPr id="172036"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72037"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5FA88AC3-59B5-44F8-B19E-7442931BDD76}" type="slidenum">
              <a:rPr lang="en-GB" altLang="en-US" sz="1000">
                <a:solidFill>
                  <a:srgbClr val="00B050"/>
                </a:solidFill>
              </a:rPr>
              <a:pPr>
                <a:lnSpc>
                  <a:spcPct val="100000"/>
                </a:lnSpc>
                <a:spcBef>
                  <a:spcPct val="0"/>
                </a:spcBef>
                <a:buFontTx/>
                <a:buNone/>
              </a:pPr>
              <a:t>35</a:t>
            </a:fld>
            <a:endParaRPr lang="en-GB" altLang="en-US" sz="1000">
              <a:solidFill>
                <a:srgbClr val="00B050"/>
              </a:solidFill>
            </a:endParaRPr>
          </a:p>
        </p:txBody>
      </p:sp>
      <p:sp>
        <p:nvSpPr>
          <p:cNvPr id="172038" name="Text Placeholder 8"/>
          <p:cNvSpPr txBox="1">
            <a:spLocks/>
          </p:cNvSpPr>
          <p:nvPr/>
        </p:nvSpPr>
        <p:spPr bwMode="auto">
          <a:xfrm>
            <a:off x="2919413" y="590551"/>
            <a:ext cx="73009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Applying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grpSp>
        <p:nvGrpSpPr>
          <p:cNvPr id="172039" name="Group 16"/>
          <p:cNvGrpSpPr>
            <a:grpSpLocks/>
          </p:cNvGrpSpPr>
          <p:nvPr/>
        </p:nvGrpSpPr>
        <p:grpSpPr bwMode="auto">
          <a:xfrm>
            <a:off x="2716213" y="4027488"/>
            <a:ext cx="6373812" cy="1820862"/>
            <a:chOff x="1192620" y="4027283"/>
            <a:chExt cx="6374196" cy="1820562"/>
          </a:xfrm>
        </p:grpSpPr>
        <p:grpSp>
          <p:nvGrpSpPr>
            <p:cNvPr id="172041" name="Group 15"/>
            <p:cNvGrpSpPr>
              <a:grpSpLocks/>
            </p:cNvGrpSpPr>
            <p:nvPr/>
          </p:nvGrpSpPr>
          <p:grpSpPr bwMode="auto">
            <a:xfrm>
              <a:off x="1192620" y="4027283"/>
              <a:ext cx="2687723" cy="1820562"/>
              <a:chOff x="1192620" y="4027283"/>
              <a:chExt cx="2687723" cy="1820562"/>
            </a:xfrm>
          </p:grpSpPr>
          <p:sp>
            <p:nvSpPr>
              <p:cNvPr id="11" name="Rectangle 10"/>
              <p:cNvSpPr/>
              <p:nvPr/>
            </p:nvSpPr>
            <p:spPr>
              <a:xfrm>
                <a:off x="2677021" y="4027283"/>
                <a:ext cx="1203398" cy="18205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
            <p:nvSpPr>
              <p:cNvPr id="12" name="Oval 11"/>
              <p:cNvSpPr/>
              <p:nvPr/>
            </p:nvSpPr>
            <p:spPr>
              <a:xfrm>
                <a:off x="1192620" y="4420918"/>
                <a:ext cx="1293890" cy="33014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grpSp>
        <p:sp>
          <p:nvSpPr>
            <p:cNvPr id="13" name="Rectangle 12"/>
            <p:cNvSpPr/>
            <p:nvPr/>
          </p:nvSpPr>
          <p:spPr>
            <a:xfrm>
              <a:off x="5045714" y="4451075"/>
              <a:ext cx="2521102" cy="2714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grpSp>
      <p:sp>
        <p:nvSpPr>
          <p:cNvPr id="172040" name="TextBox 17"/>
          <p:cNvSpPr txBox="1">
            <a:spLocks noChangeArrowheads="1"/>
          </p:cNvSpPr>
          <p:nvPr/>
        </p:nvSpPr>
        <p:spPr bwMode="auto">
          <a:xfrm>
            <a:off x="2919413" y="915989"/>
            <a:ext cx="7251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a:t>Commodity Details (Example 1 Continued):</a:t>
            </a:r>
          </a:p>
          <a:p>
            <a:pPr eaLnBrk="0" fontAlgn="base" hangingPunct="0">
              <a:lnSpc>
                <a:spcPct val="100000"/>
              </a:lnSpc>
              <a:spcBef>
                <a:spcPct val="0"/>
              </a:spcBef>
              <a:spcAft>
                <a:spcPct val="0"/>
              </a:spcAft>
              <a:buFontTx/>
              <a:buNone/>
            </a:pPr>
            <a:endParaRPr lang="en-GB" altLang="en-US"/>
          </a:p>
        </p:txBody>
      </p:sp>
    </p:spTree>
    <p:extLst>
      <p:ext uri="{BB962C8B-B14F-4D97-AF65-F5344CB8AC3E}">
        <p14:creationId xmlns:p14="http://schemas.microsoft.com/office/powerpoint/2010/main" val="2965358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Content Placeholder 2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85989" y="2563814"/>
            <a:ext cx="7324725" cy="1114425"/>
          </a:xfrm>
        </p:spPr>
      </p:pic>
      <p:sp>
        <p:nvSpPr>
          <p:cNvPr id="173059" name="Text Placeholder 3"/>
          <p:cNvSpPr>
            <a:spLocks noGrp="1"/>
          </p:cNvSpPr>
          <p:nvPr>
            <p:ph type="body" sz="quarter" idx="13"/>
          </p:nvPr>
        </p:nvSpPr>
        <p:spPr>
          <a:xfrm>
            <a:off x="1976439" y="1577975"/>
            <a:ext cx="8264525" cy="300038"/>
          </a:xfrm>
        </p:spPr>
        <p:txBody>
          <a:bodyPr/>
          <a:lstStyle/>
          <a:p>
            <a:r>
              <a:rPr lang="en-GB" altLang="en-US" sz="1600" dirty="0">
                <a:solidFill>
                  <a:srgbClr val="595959"/>
                </a:solidFill>
              </a:rPr>
              <a:t>‘Further Information’ - if applicable, enter additional information. Additional information should only be relevant to phytosanitary requirements and will appear as an additional page to the PC exactly as it is inputted by the </a:t>
            </a:r>
            <a:r>
              <a:rPr lang="en-GB" altLang="en-US" sz="1600" dirty="0" smtClean="0">
                <a:solidFill>
                  <a:srgbClr val="595959"/>
                </a:solidFill>
              </a:rPr>
              <a:t>client, but may contain information not relevant to the phytosanitary status of the consignment.</a:t>
            </a:r>
            <a:endParaRPr lang="en-GB" altLang="en-US" sz="1600" dirty="0">
              <a:solidFill>
                <a:srgbClr val="595959"/>
              </a:solidFill>
            </a:endParaRPr>
          </a:p>
        </p:txBody>
      </p:sp>
      <p:sp>
        <p:nvSpPr>
          <p:cNvPr id="173060"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73061"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4D0C5B45-E859-417B-8031-8737B38AA31F}" type="slidenum">
              <a:rPr lang="en-GB" altLang="en-US" sz="1000">
                <a:solidFill>
                  <a:srgbClr val="00B050"/>
                </a:solidFill>
              </a:rPr>
              <a:pPr>
                <a:lnSpc>
                  <a:spcPct val="100000"/>
                </a:lnSpc>
                <a:spcBef>
                  <a:spcPct val="0"/>
                </a:spcBef>
                <a:buFontTx/>
                <a:buNone/>
              </a:pPr>
              <a:t>36</a:t>
            </a:fld>
            <a:endParaRPr lang="en-GB" altLang="en-US" sz="1000">
              <a:solidFill>
                <a:srgbClr val="00B050"/>
              </a:solidFill>
            </a:endParaRPr>
          </a:p>
        </p:txBody>
      </p:sp>
      <p:sp>
        <p:nvSpPr>
          <p:cNvPr id="9" name="Rectangle 8"/>
          <p:cNvSpPr/>
          <p:nvPr/>
        </p:nvSpPr>
        <p:spPr>
          <a:xfrm>
            <a:off x="1976439" y="4078288"/>
            <a:ext cx="8264525" cy="831850"/>
          </a:xfrm>
          <a:prstGeom prst="rect">
            <a:avLst/>
          </a:prstGeom>
        </p:spPr>
        <p:txBody>
          <a:bodyPr>
            <a:spAutoFit/>
          </a:bodyPr>
          <a:lstStyle/>
          <a:p>
            <a:pPr marL="285750" indent="-285750" eaLnBrk="0" fontAlgn="base" hangingPunct="0">
              <a:spcBef>
                <a:spcPct val="0"/>
              </a:spcBef>
              <a:spcAft>
                <a:spcPct val="0"/>
              </a:spcAft>
              <a:buFont typeface="Arial" panose="020B0604020202020204" pitchFamily="34" charset="0"/>
              <a:buChar char="•"/>
              <a:defRPr/>
            </a:pPr>
            <a:r>
              <a:rPr lang="en-GB" sz="1600" dirty="0">
                <a:solidFill>
                  <a:srgbClr val="595959"/>
                </a:solidFill>
                <a:latin typeface="Arial" panose="020B0604020202020204" pitchFamily="34" charset="0"/>
                <a:cs typeface="Arial" panose="020B0604020202020204" pitchFamily="34" charset="0"/>
              </a:rPr>
              <a:t>‘Number of Packages’ – enter the number of packages.</a:t>
            </a:r>
          </a:p>
          <a:p>
            <a:pPr eaLnBrk="0" fontAlgn="base" hangingPunct="0">
              <a:spcBef>
                <a:spcPct val="0"/>
              </a:spcBef>
              <a:spcAft>
                <a:spcPct val="0"/>
              </a:spcAft>
              <a:defRPr/>
            </a:pPr>
            <a:endParaRPr lang="en-GB" sz="1600" dirty="0">
              <a:solidFill>
                <a:srgbClr val="595959"/>
              </a:solidFill>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defRPr/>
            </a:pPr>
            <a:r>
              <a:rPr lang="en-GB" sz="1600" dirty="0">
                <a:solidFill>
                  <a:srgbClr val="595959"/>
                </a:solidFill>
                <a:latin typeface="Arial" panose="020B0604020202020204" pitchFamily="34" charset="0"/>
                <a:cs typeface="Arial" panose="020B0604020202020204" pitchFamily="34" charset="0"/>
              </a:rPr>
              <a:t>‘Type of Packages’ – enter the type of packages </a:t>
            </a:r>
          </a:p>
        </p:txBody>
      </p:sp>
      <p:sp>
        <p:nvSpPr>
          <p:cNvPr id="173063" name="Text Placeholder 8"/>
          <p:cNvSpPr txBox="1">
            <a:spLocks/>
          </p:cNvSpPr>
          <p:nvPr/>
        </p:nvSpPr>
        <p:spPr bwMode="auto">
          <a:xfrm>
            <a:off x="2919413" y="590551"/>
            <a:ext cx="73009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Applying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173064" name="TextBox 23"/>
          <p:cNvSpPr txBox="1">
            <a:spLocks noChangeArrowheads="1"/>
          </p:cNvSpPr>
          <p:nvPr/>
        </p:nvSpPr>
        <p:spPr bwMode="auto">
          <a:xfrm>
            <a:off x="2919413" y="977901"/>
            <a:ext cx="7251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a:t>Commodity Details (Example 1 Continued):</a:t>
            </a:r>
          </a:p>
          <a:p>
            <a:pPr eaLnBrk="0" fontAlgn="base" hangingPunct="0">
              <a:lnSpc>
                <a:spcPct val="100000"/>
              </a:lnSpc>
              <a:spcBef>
                <a:spcPct val="0"/>
              </a:spcBef>
              <a:spcAft>
                <a:spcPct val="0"/>
              </a:spcAft>
              <a:buFontTx/>
              <a:buNone/>
            </a:pPr>
            <a:endParaRPr lang="en-GB" altLang="en-US"/>
          </a:p>
        </p:txBody>
      </p:sp>
      <p:sp>
        <p:nvSpPr>
          <p:cNvPr id="2" name="Rectangle 1"/>
          <p:cNvSpPr/>
          <p:nvPr/>
        </p:nvSpPr>
        <p:spPr>
          <a:xfrm>
            <a:off x="2185988" y="2932113"/>
            <a:ext cx="5886450" cy="3794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Tree>
    <p:extLst>
      <p:ext uri="{BB962C8B-B14F-4D97-AF65-F5344CB8AC3E}">
        <p14:creationId xmlns:p14="http://schemas.microsoft.com/office/powerpoint/2010/main" val="507570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965326" y="1479550"/>
            <a:ext cx="8201025" cy="300038"/>
          </a:xfrm>
        </p:spPr>
        <p:txBody>
          <a:bodyPr/>
          <a:lstStyle/>
          <a:p>
            <a:pPr marL="285750" indent="-285750">
              <a:buFont typeface="Arial" panose="020B0604020202020204" pitchFamily="34" charset="0"/>
              <a:buChar char="•"/>
              <a:defRPr/>
            </a:pPr>
            <a:r>
              <a:rPr lang="en-GB" sz="1600" dirty="0">
                <a:solidFill>
                  <a:srgbClr val="595959"/>
                </a:solidFill>
              </a:rPr>
              <a:t>‘Distinguishing Marks’ – distinguishing marks on packages (e.g. lot numbers, serial numbers) and conveyance identification numbers or names (e.g. container numbers or vessel name in the case of bulk shipments) should be included if necessary for the identification of the consignment.</a:t>
            </a:r>
          </a:p>
          <a:p>
            <a:pPr marL="285750" indent="-285750">
              <a:buFont typeface="Arial" panose="020B0604020202020204" pitchFamily="34" charset="0"/>
              <a:buChar char="•"/>
              <a:defRPr/>
            </a:pPr>
            <a:r>
              <a:rPr lang="en-GB" sz="1600" dirty="0">
                <a:solidFill>
                  <a:srgbClr val="595959"/>
                </a:solidFill>
              </a:rPr>
              <a:t>‘Packing Material Used’ – the type of packing material can be added to this field.</a:t>
            </a:r>
          </a:p>
          <a:p>
            <a:pPr>
              <a:defRPr/>
            </a:pPr>
            <a:endParaRPr lang="en-GB" sz="1600" dirty="0">
              <a:solidFill>
                <a:srgbClr val="595959"/>
              </a:solidFill>
            </a:endParaRPr>
          </a:p>
        </p:txBody>
      </p:sp>
      <p:sp>
        <p:nvSpPr>
          <p:cNvPr id="174083"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74084"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B23B5936-FC75-4D5D-80F9-637AB73D62C0}" type="slidenum">
              <a:rPr lang="en-GB" altLang="en-US" sz="1000">
                <a:solidFill>
                  <a:srgbClr val="00B050"/>
                </a:solidFill>
              </a:rPr>
              <a:pPr>
                <a:lnSpc>
                  <a:spcPct val="100000"/>
                </a:lnSpc>
                <a:spcBef>
                  <a:spcPct val="0"/>
                </a:spcBef>
                <a:buFontTx/>
                <a:buNone/>
              </a:pPr>
              <a:t>37</a:t>
            </a:fld>
            <a:endParaRPr lang="en-GB" altLang="en-US" sz="1000">
              <a:solidFill>
                <a:srgbClr val="00B050"/>
              </a:solidFill>
            </a:endParaRPr>
          </a:p>
        </p:txBody>
      </p:sp>
      <p:sp>
        <p:nvSpPr>
          <p:cNvPr id="174085" name="TextBox 10"/>
          <p:cNvSpPr txBox="1">
            <a:spLocks noChangeArrowheads="1"/>
          </p:cNvSpPr>
          <p:nvPr/>
        </p:nvSpPr>
        <p:spPr bwMode="auto">
          <a:xfrm>
            <a:off x="1965325" y="4684713"/>
            <a:ext cx="75565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pPr>
            <a:r>
              <a:rPr lang="en-GB" altLang="en-US" sz="1600"/>
              <a:t>‘Country of Origin’ -  From the drop down menu, select the country of origin for your consignment. (The place of origin refers to places where the commodity was grown or produced and where it was possibly exposed to infestation or contamination by regulated pests)</a:t>
            </a:r>
          </a:p>
        </p:txBody>
      </p:sp>
      <p:sp>
        <p:nvSpPr>
          <p:cNvPr id="174086" name="Rectangle 14"/>
          <p:cNvSpPr>
            <a:spLocks noChangeArrowheads="1"/>
          </p:cNvSpPr>
          <p:nvPr/>
        </p:nvSpPr>
        <p:spPr bwMode="auto">
          <a:xfrm>
            <a:off x="1965326" y="5722939"/>
            <a:ext cx="81327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pPr>
            <a:r>
              <a:rPr lang="en-GB" altLang="en-US" sz="1600"/>
              <a:t>Click on ‘Add Commodity to Consignment’ </a:t>
            </a:r>
          </a:p>
        </p:txBody>
      </p:sp>
      <p:sp>
        <p:nvSpPr>
          <p:cNvPr id="174087" name="Text Placeholder 8"/>
          <p:cNvSpPr txBox="1">
            <a:spLocks/>
          </p:cNvSpPr>
          <p:nvPr/>
        </p:nvSpPr>
        <p:spPr bwMode="auto">
          <a:xfrm>
            <a:off x="2989264" y="584201"/>
            <a:ext cx="71770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Applying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pic>
        <p:nvPicPr>
          <p:cNvPr id="174088"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16163" y="2874963"/>
            <a:ext cx="74295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9" name="TextBox 20"/>
          <p:cNvSpPr txBox="1">
            <a:spLocks noChangeArrowheads="1"/>
          </p:cNvSpPr>
          <p:nvPr/>
        </p:nvSpPr>
        <p:spPr bwMode="auto">
          <a:xfrm>
            <a:off x="2989263" y="904876"/>
            <a:ext cx="72501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a:t>Commodity Details (Example 1 Continued):</a:t>
            </a:r>
          </a:p>
          <a:p>
            <a:pPr eaLnBrk="0" fontAlgn="base" hangingPunct="0">
              <a:lnSpc>
                <a:spcPct val="100000"/>
              </a:lnSpc>
              <a:spcBef>
                <a:spcPct val="0"/>
              </a:spcBef>
              <a:spcAft>
                <a:spcPct val="0"/>
              </a:spcAft>
              <a:buFontTx/>
              <a:buNone/>
            </a:pPr>
            <a:endParaRPr lang="en-GB" altLang="en-US"/>
          </a:p>
        </p:txBody>
      </p:sp>
    </p:spTree>
    <p:extLst>
      <p:ext uri="{BB962C8B-B14F-4D97-AF65-F5344CB8AC3E}">
        <p14:creationId xmlns:p14="http://schemas.microsoft.com/office/powerpoint/2010/main" val="466957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l="57635" t="23703" r="18678" b="15134"/>
          <a:stretch>
            <a:fillRect/>
          </a:stretch>
        </p:blipFill>
        <p:spPr>
          <a:xfrm>
            <a:off x="3255964" y="2305050"/>
            <a:ext cx="5229225" cy="4006850"/>
          </a:xfrm>
        </p:spPr>
      </p:pic>
      <p:sp>
        <p:nvSpPr>
          <p:cNvPr id="175107" name="Text Placeholder 3"/>
          <p:cNvSpPr>
            <a:spLocks noGrp="1"/>
          </p:cNvSpPr>
          <p:nvPr>
            <p:ph type="body" sz="quarter" idx="13"/>
          </p:nvPr>
        </p:nvSpPr>
        <p:spPr>
          <a:xfrm>
            <a:off x="1965326" y="1555750"/>
            <a:ext cx="8264525" cy="300038"/>
          </a:xfrm>
        </p:spPr>
        <p:txBody>
          <a:bodyPr/>
          <a:lstStyle/>
          <a:p>
            <a:r>
              <a:rPr lang="en-GB" altLang="en-US" sz="1600">
                <a:solidFill>
                  <a:srgbClr val="595959"/>
                </a:solidFill>
              </a:rPr>
              <a:t>On clicking the ‘Add Commodity to Consignment’ button, the page will refresh and the commodity details will appear in the box. If you have any further commodities to add, repeat the steps to add each of your commodity details.</a:t>
            </a:r>
          </a:p>
        </p:txBody>
      </p:sp>
      <p:sp>
        <p:nvSpPr>
          <p:cNvPr id="175108"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75109"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72F17928-B53E-4FD1-8404-57B5382549CF}" type="slidenum">
              <a:rPr lang="en-GB" altLang="en-US" sz="1000">
                <a:solidFill>
                  <a:srgbClr val="00B050"/>
                </a:solidFill>
              </a:rPr>
              <a:pPr>
                <a:lnSpc>
                  <a:spcPct val="100000"/>
                </a:lnSpc>
                <a:spcBef>
                  <a:spcPct val="0"/>
                </a:spcBef>
                <a:buFontTx/>
                <a:buNone/>
              </a:pPr>
              <a:t>38</a:t>
            </a:fld>
            <a:endParaRPr lang="en-GB" altLang="en-US" sz="1000">
              <a:solidFill>
                <a:srgbClr val="00B050"/>
              </a:solidFill>
            </a:endParaRPr>
          </a:p>
        </p:txBody>
      </p:sp>
      <p:sp>
        <p:nvSpPr>
          <p:cNvPr id="175110" name="Text Placeholder 8"/>
          <p:cNvSpPr txBox="1">
            <a:spLocks/>
          </p:cNvSpPr>
          <p:nvPr/>
        </p:nvSpPr>
        <p:spPr bwMode="auto">
          <a:xfrm>
            <a:off x="3041651" y="576264"/>
            <a:ext cx="7178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Applying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9" name="Rectangle 8"/>
          <p:cNvSpPr/>
          <p:nvPr/>
        </p:nvSpPr>
        <p:spPr>
          <a:xfrm>
            <a:off x="3255964" y="5072064"/>
            <a:ext cx="4586287" cy="10874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
        <p:nvSpPr>
          <p:cNvPr id="175112" name="TextBox 9"/>
          <p:cNvSpPr txBox="1">
            <a:spLocks noChangeArrowheads="1"/>
          </p:cNvSpPr>
          <p:nvPr/>
        </p:nvSpPr>
        <p:spPr bwMode="auto">
          <a:xfrm>
            <a:off x="3041650" y="958851"/>
            <a:ext cx="7251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a:t>Commodity Details (Example 1 Continued):</a:t>
            </a:r>
          </a:p>
          <a:p>
            <a:pPr eaLnBrk="0" fontAlgn="base" hangingPunct="0">
              <a:lnSpc>
                <a:spcPct val="100000"/>
              </a:lnSpc>
              <a:spcBef>
                <a:spcPct val="0"/>
              </a:spcBef>
              <a:spcAft>
                <a:spcPct val="0"/>
              </a:spcAft>
              <a:buFontTx/>
              <a:buNone/>
            </a:pPr>
            <a:endParaRPr lang="en-GB" altLang="en-US"/>
          </a:p>
        </p:txBody>
      </p:sp>
    </p:spTree>
    <p:extLst>
      <p:ext uri="{BB962C8B-B14F-4D97-AF65-F5344CB8AC3E}">
        <p14:creationId xmlns:p14="http://schemas.microsoft.com/office/powerpoint/2010/main" val="41158368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Placeholder 3"/>
          <p:cNvSpPr>
            <a:spLocks noGrp="1"/>
          </p:cNvSpPr>
          <p:nvPr>
            <p:ph type="body" sz="quarter" idx="13"/>
          </p:nvPr>
        </p:nvSpPr>
        <p:spPr>
          <a:xfrm>
            <a:off x="1965326" y="1555750"/>
            <a:ext cx="8118475" cy="300038"/>
          </a:xfrm>
        </p:spPr>
        <p:txBody>
          <a:bodyPr/>
          <a:lstStyle/>
          <a:p>
            <a:r>
              <a:rPr lang="en-GB" altLang="en-US" sz="1800">
                <a:solidFill>
                  <a:srgbClr val="595959"/>
                </a:solidFill>
              </a:rPr>
              <a:t>The example below shows three commodities added to the PHE36 General Application.</a:t>
            </a:r>
          </a:p>
          <a:p>
            <a:endParaRPr lang="en-GB" altLang="en-US" sz="1800">
              <a:solidFill>
                <a:srgbClr val="595959"/>
              </a:solidFill>
            </a:endParaRPr>
          </a:p>
          <a:p>
            <a:endParaRPr lang="en-GB" altLang="en-US" sz="1800">
              <a:solidFill>
                <a:srgbClr val="595959"/>
              </a:solidFill>
            </a:endParaRPr>
          </a:p>
          <a:p>
            <a:endParaRPr lang="en-GB" altLang="en-US" sz="1800">
              <a:solidFill>
                <a:srgbClr val="595959"/>
              </a:solidFill>
            </a:endParaRPr>
          </a:p>
          <a:p>
            <a:endParaRPr lang="en-GB" altLang="en-US" sz="1800">
              <a:solidFill>
                <a:srgbClr val="595959"/>
              </a:solidFill>
            </a:endParaRPr>
          </a:p>
          <a:p>
            <a:endParaRPr lang="en-GB" altLang="en-US" sz="1800">
              <a:solidFill>
                <a:srgbClr val="595959"/>
              </a:solidFill>
            </a:endParaRPr>
          </a:p>
          <a:p>
            <a:endParaRPr lang="en-GB" altLang="en-US" sz="1800">
              <a:solidFill>
                <a:srgbClr val="595959"/>
              </a:solidFill>
            </a:endParaRPr>
          </a:p>
          <a:p>
            <a:endParaRPr lang="en-GB" altLang="en-US" sz="1800">
              <a:solidFill>
                <a:srgbClr val="595959"/>
              </a:solidFill>
            </a:endParaRPr>
          </a:p>
          <a:p>
            <a:endParaRPr lang="en-GB" altLang="en-US" sz="1800">
              <a:solidFill>
                <a:srgbClr val="595959"/>
              </a:solidFill>
            </a:endParaRPr>
          </a:p>
          <a:p>
            <a:endParaRPr lang="en-GB" altLang="en-US" sz="1800">
              <a:solidFill>
                <a:srgbClr val="595959"/>
              </a:solidFill>
            </a:endParaRPr>
          </a:p>
          <a:p>
            <a:r>
              <a:rPr lang="en-GB" altLang="en-US" sz="1800">
                <a:solidFill>
                  <a:srgbClr val="595959"/>
                </a:solidFill>
              </a:rPr>
              <a:t>Use the scroll bar to view full commodity details.</a:t>
            </a:r>
          </a:p>
          <a:p>
            <a:endParaRPr lang="en-GB" altLang="en-US" sz="1800">
              <a:solidFill>
                <a:srgbClr val="595959"/>
              </a:solidFill>
            </a:endParaRPr>
          </a:p>
        </p:txBody>
      </p:sp>
      <p:sp>
        <p:nvSpPr>
          <p:cNvPr id="176131"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76132"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B1C3293A-3AFC-4AD1-BF25-055D8C9E659B}" type="slidenum">
              <a:rPr lang="en-GB" altLang="en-US" sz="1000">
                <a:solidFill>
                  <a:srgbClr val="00B050"/>
                </a:solidFill>
              </a:rPr>
              <a:pPr>
                <a:lnSpc>
                  <a:spcPct val="100000"/>
                </a:lnSpc>
                <a:spcBef>
                  <a:spcPct val="0"/>
                </a:spcBef>
                <a:buFontTx/>
                <a:buNone/>
              </a:pPr>
              <a:t>39</a:t>
            </a:fld>
            <a:endParaRPr lang="en-GB" altLang="en-US" sz="1000">
              <a:solidFill>
                <a:srgbClr val="00B050"/>
              </a:solidFill>
            </a:endParaRPr>
          </a:p>
        </p:txBody>
      </p:sp>
      <p:sp>
        <p:nvSpPr>
          <p:cNvPr id="176133" name="Text Placeholder 8"/>
          <p:cNvSpPr txBox="1">
            <a:spLocks/>
          </p:cNvSpPr>
          <p:nvPr/>
        </p:nvSpPr>
        <p:spPr bwMode="auto">
          <a:xfrm>
            <a:off x="3041651" y="576264"/>
            <a:ext cx="7178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Applying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176134" name="TextBox 9"/>
          <p:cNvSpPr txBox="1">
            <a:spLocks noChangeArrowheads="1"/>
          </p:cNvSpPr>
          <p:nvPr/>
        </p:nvSpPr>
        <p:spPr bwMode="auto">
          <a:xfrm>
            <a:off x="3041650" y="958851"/>
            <a:ext cx="7251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a:t>Commodity Details (Example 1 Continued):</a:t>
            </a:r>
          </a:p>
          <a:p>
            <a:pPr eaLnBrk="0" fontAlgn="base" hangingPunct="0">
              <a:lnSpc>
                <a:spcPct val="100000"/>
              </a:lnSpc>
              <a:spcBef>
                <a:spcPct val="0"/>
              </a:spcBef>
              <a:spcAft>
                <a:spcPct val="0"/>
              </a:spcAft>
              <a:buFontTx/>
              <a:buNone/>
            </a:pPr>
            <a:endParaRPr lang="en-GB" altLang="en-US"/>
          </a:p>
        </p:txBody>
      </p:sp>
      <p:pic>
        <p:nvPicPr>
          <p:cNvPr id="17613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86051" y="2295525"/>
            <a:ext cx="6677025" cy="3028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973388" y="4802188"/>
            <a:ext cx="2843212" cy="2968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Tree>
    <p:extLst>
      <p:ext uri="{BB962C8B-B14F-4D97-AF65-F5344CB8AC3E}">
        <p14:creationId xmlns:p14="http://schemas.microsoft.com/office/powerpoint/2010/main" val="3817172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ctrTitle"/>
          </p:nvPr>
        </p:nvSpPr>
        <p:spPr>
          <a:xfrm>
            <a:off x="1955801" y="2205039"/>
            <a:ext cx="6081713" cy="1216025"/>
          </a:xfrm>
        </p:spPr>
        <p:txBody>
          <a:bodyPr/>
          <a:lstStyle/>
          <a:p>
            <a:r>
              <a:rPr lang="en-GB" altLang="en-US"/>
              <a:t>How to Register on the Government Gateway</a:t>
            </a:r>
            <a:br>
              <a:rPr lang="en-GB" altLang="en-US"/>
            </a:br>
            <a:endParaRPr lang="en-GB" altLang="en-US"/>
          </a:p>
        </p:txBody>
      </p:sp>
      <p:sp>
        <p:nvSpPr>
          <p:cNvPr id="140291" name="Footer Placeholder 4"/>
          <p:cNvSpPr>
            <a:spLocks noGrp="1"/>
          </p:cNvSpPr>
          <p:nvPr>
            <p:ph type="ftr" sz="quarter" idx="4294967295"/>
          </p:nvPr>
        </p:nvSpPr>
        <p:spPr bwMode="auto">
          <a:xfrm>
            <a:off x="1524001" y="6356351"/>
            <a:ext cx="56753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40292" name="Slide Number Placeholder 5"/>
          <p:cNvSpPr>
            <a:spLocks noGrp="1"/>
          </p:cNvSpPr>
          <p:nvPr>
            <p:ph type="sldNum" sz="quarter" idx="4294967295"/>
          </p:nvPr>
        </p:nvSpPr>
        <p:spPr bwMode="auto">
          <a:xfrm>
            <a:off x="10256838" y="6356351"/>
            <a:ext cx="4111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4C119E74-C284-4F5C-8B43-F4011E31253A}" type="slidenum">
              <a:rPr lang="en-GB" altLang="en-US" sz="1000">
                <a:solidFill>
                  <a:srgbClr val="00B050"/>
                </a:solidFill>
              </a:rPr>
              <a:pPr>
                <a:lnSpc>
                  <a:spcPct val="100000"/>
                </a:lnSpc>
                <a:spcBef>
                  <a:spcPct val="0"/>
                </a:spcBef>
                <a:buFontTx/>
                <a:buNone/>
              </a:pPr>
              <a:t>4</a:t>
            </a:fld>
            <a:endParaRPr lang="en-GB" altLang="en-US" sz="1000">
              <a:solidFill>
                <a:srgbClr val="00B050"/>
              </a:solidFill>
            </a:endParaRPr>
          </a:p>
        </p:txBody>
      </p:sp>
    </p:spTree>
    <p:extLst>
      <p:ext uri="{BB962C8B-B14F-4D97-AF65-F5344CB8AC3E}">
        <p14:creationId xmlns:p14="http://schemas.microsoft.com/office/powerpoint/2010/main" val="1702306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l="57013" t="54512" r="18677" b="9918"/>
          <a:stretch>
            <a:fillRect/>
          </a:stretch>
        </p:blipFill>
        <p:spPr>
          <a:xfrm>
            <a:off x="3041651" y="2905125"/>
            <a:ext cx="6037263" cy="2903538"/>
          </a:xfrm>
          <a:ln>
            <a:solidFill>
              <a:schemeClr val="tx1"/>
            </a:solidFill>
            <a:miter lim="800000"/>
            <a:headEnd/>
            <a:tailEnd/>
          </a:ln>
        </p:spPr>
      </p:pic>
      <p:sp>
        <p:nvSpPr>
          <p:cNvPr id="4" name="Text Placeholder 3"/>
          <p:cNvSpPr>
            <a:spLocks noGrp="1"/>
          </p:cNvSpPr>
          <p:nvPr>
            <p:ph type="body" sz="quarter" idx="13"/>
          </p:nvPr>
        </p:nvSpPr>
        <p:spPr>
          <a:xfrm>
            <a:off x="1965325" y="1452564"/>
            <a:ext cx="8066088" cy="300037"/>
          </a:xfrm>
        </p:spPr>
        <p:txBody>
          <a:bodyPr/>
          <a:lstStyle/>
          <a:p>
            <a:pPr>
              <a:defRPr/>
            </a:pPr>
            <a:r>
              <a:rPr lang="en-GB" sz="1800" dirty="0">
                <a:solidFill>
                  <a:srgbClr val="595959"/>
                </a:solidFill>
              </a:rPr>
              <a:t>Once all commodities are entered:</a:t>
            </a:r>
          </a:p>
          <a:p>
            <a:pPr marL="285750" indent="-285750">
              <a:buFont typeface="Arial" panose="020B0604020202020204" pitchFamily="34" charset="0"/>
              <a:buChar char="•"/>
              <a:defRPr/>
            </a:pPr>
            <a:r>
              <a:rPr lang="en-GB" sz="1800" dirty="0">
                <a:solidFill>
                  <a:srgbClr val="595959"/>
                </a:solidFill>
              </a:rPr>
              <a:t>Click on ‘Add Consignment Record’ </a:t>
            </a:r>
          </a:p>
          <a:p>
            <a:pPr marL="285750" indent="-285750">
              <a:buFont typeface="Arial" panose="020B0604020202020204" pitchFamily="34" charset="0"/>
              <a:buChar char="•"/>
              <a:defRPr/>
            </a:pPr>
            <a:r>
              <a:rPr lang="en-GB" sz="1800" dirty="0">
                <a:solidFill>
                  <a:srgbClr val="595959"/>
                </a:solidFill>
              </a:rPr>
              <a:t>Click ‘Next’</a:t>
            </a:r>
          </a:p>
          <a:p>
            <a:pPr marL="285750" indent="-285750">
              <a:buFont typeface="Arial" panose="020B0604020202020204" pitchFamily="34" charset="0"/>
              <a:buChar char="•"/>
              <a:defRPr/>
            </a:pPr>
            <a:endParaRPr lang="en-GB" sz="1600" dirty="0">
              <a:solidFill>
                <a:srgbClr val="595959"/>
              </a:solidFill>
            </a:endParaRPr>
          </a:p>
        </p:txBody>
      </p:sp>
      <p:sp>
        <p:nvSpPr>
          <p:cNvPr id="177156"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77157"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C122FE19-F180-4D5A-85A4-10B481739846}" type="slidenum">
              <a:rPr lang="en-GB" altLang="en-US" sz="1000">
                <a:solidFill>
                  <a:srgbClr val="00B050"/>
                </a:solidFill>
              </a:rPr>
              <a:pPr>
                <a:lnSpc>
                  <a:spcPct val="100000"/>
                </a:lnSpc>
                <a:spcBef>
                  <a:spcPct val="0"/>
                </a:spcBef>
                <a:buFontTx/>
                <a:buNone/>
              </a:pPr>
              <a:t>40</a:t>
            </a:fld>
            <a:endParaRPr lang="en-GB" altLang="en-US" sz="1000">
              <a:solidFill>
                <a:srgbClr val="00B050"/>
              </a:solidFill>
            </a:endParaRPr>
          </a:p>
        </p:txBody>
      </p:sp>
      <p:sp>
        <p:nvSpPr>
          <p:cNvPr id="9" name="Oval 8"/>
          <p:cNvSpPr/>
          <p:nvPr/>
        </p:nvSpPr>
        <p:spPr>
          <a:xfrm>
            <a:off x="3041650" y="4048126"/>
            <a:ext cx="2044700" cy="30956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
        <p:nvSpPr>
          <p:cNvPr id="177159" name="Text Placeholder 8"/>
          <p:cNvSpPr txBox="1">
            <a:spLocks/>
          </p:cNvSpPr>
          <p:nvPr/>
        </p:nvSpPr>
        <p:spPr bwMode="auto">
          <a:xfrm>
            <a:off x="3041651" y="576264"/>
            <a:ext cx="7178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Applying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11" name="Oval 10"/>
          <p:cNvSpPr/>
          <p:nvPr/>
        </p:nvSpPr>
        <p:spPr>
          <a:xfrm>
            <a:off x="7640639" y="5508626"/>
            <a:ext cx="1004887" cy="430213"/>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
        <p:nvSpPr>
          <p:cNvPr id="177161" name="TextBox 11"/>
          <p:cNvSpPr txBox="1">
            <a:spLocks noChangeArrowheads="1"/>
          </p:cNvSpPr>
          <p:nvPr/>
        </p:nvSpPr>
        <p:spPr bwMode="auto">
          <a:xfrm>
            <a:off x="3041650" y="965200"/>
            <a:ext cx="72517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a:t>Commodity Details (Example 1 Continued):</a:t>
            </a:r>
          </a:p>
          <a:p>
            <a:pPr eaLnBrk="0" fontAlgn="base" hangingPunct="0">
              <a:lnSpc>
                <a:spcPct val="100000"/>
              </a:lnSpc>
              <a:spcBef>
                <a:spcPct val="0"/>
              </a:spcBef>
              <a:spcAft>
                <a:spcPct val="0"/>
              </a:spcAft>
              <a:buFontTx/>
              <a:buNone/>
            </a:pPr>
            <a:endParaRPr lang="en-GB" altLang="en-US"/>
          </a:p>
        </p:txBody>
      </p:sp>
    </p:spTree>
    <p:extLst>
      <p:ext uri="{BB962C8B-B14F-4D97-AF65-F5344CB8AC3E}">
        <p14:creationId xmlns:p14="http://schemas.microsoft.com/office/powerpoint/2010/main" val="3312421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947864" y="1536700"/>
            <a:ext cx="8067675" cy="300038"/>
          </a:xfrm>
        </p:spPr>
        <p:txBody>
          <a:bodyPr/>
          <a:lstStyle/>
          <a:p>
            <a:pPr>
              <a:defRPr/>
            </a:pPr>
            <a:r>
              <a:rPr lang="en-GB" sz="1600" b="1" dirty="0">
                <a:solidFill>
                  <a:srgbClr val="595959"/>
                </a:solidFill>
              </a:rPr>
              <a:t>Import PC or PEACH numbers must be attached to the application for commodities with a country of origin outside the UK. </a:t>
            </a:r>
            <a:r>
              <a:rPr lang="en-GB" sz="1600" dirty="0">
                <a:solidFill>
                  <a:srgbClr val="595959"/>
                </a:solidFill>
              </a:rPr>
              <a:t>Import PC must include Additional Declarations (ADs) required for export to the EU. Also, if a commodity requires an Import Permit this must also be attached.</a:t>
            </a:r>
          </a:p>
          <a:p>
            <a:pPr>
              <a:defRPr/>
            </a:pPr>
            <a:r>
              <a:rPr lang="en-GB" sz="1600" dirty="0">
                <a:solidFill>
                  <a:srgbClr val="595959"/>
                </a:solidFill>
              </a:rPr>
              <a:t>To upload the file(s) - Simply add a short description and upload the file by browsing your folders when prompted with this screen. Once uploaded click ‘Next’.</a:t>
            </a:r>
          </a:p>
          <a:p>
            <a:pPr marL="285750" indent="-285750">
              <a:buFont typeface="Arial" panose="020B0604020202020204" pitchFamily="34" charset="0"/>
              <a:buChar char="•"/>
              <a:defRPr/>
            </a:pPr>
            <a:endParaRPr lang="en-GB" sz="1600" dirty="0">
              <a:solidFill>
                <a:srgbClr val="595959"/>
              </a:solidFill>
            </a:endParaRPr>
          </a:p>
        </p:txBody>
      </p:sp>
      <p:sp>
        <p:nvSpPr>
          <p:cNvPr id="178179"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78180"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00680B13-AA13-4231-9DB5-7BF3A113A9A2}" type="slidenum">
              <a:rPr lang="en-GB" altLang="en-US" sz="1000">
                <a:solidFill>
                  <a:srgbClr val="00B050"/>
                </a:solidFill>
              </a:rPr>
              <a:pPr>
                <a:lnSpc>
                  <a:spcPct val="100000"/>
                </a:lnSpc>
                <a:spcBef>
                  <a:spcPct val="0"/>
                </a:spcBef>
                <a:buFontTx/>
                <a:buNone/>
              </a:pPr>
              <a:t>41</a:t>
            </a:fld>
            <a:endParaRPr lang="en-GB" altLang="en-US" sz="1000">
              <a:solidFill>
                <a:srgbClr val="00B050"/>
              </a:solidFill>
            </a:endParaRPr>
          </a:p>
        </p:txBody>
      </p:sp>
      <p:sp>
        <p:nvSpPr>
          <p:cNvPr id="178181" name="Text Placeholder 8"/>
          <p:cNvSpPr txBox="1">
            <a:spLocks/>
          </p:cNvSpPr>
          <p:nvPr/>
        </p:nvSpPr>
        <p:spPr bwMode="auto">
          <a:xfrm>
            <a:off x="3041651" y="576264"/>
            <a:ext cx="7178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Applying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178182" name="TextBox 11"/>
          <p:cNvSpPr txBox="1">
            <a:spLocks noChangeArrowheads="1"/>
          </p:cNvSpPr>
          <p:nvPr/>
        </p:nvSpPr>
        <p:spPr bwMode="auto">
          <a:xfrm>
            <a:off x="3041650" y="965200"/>
            <a:ext cx="72517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a:t>Commodity Details (Example 1 Continued):</a:t>
            </a:r>
          </a:p>
          <a:p>
            <a:pPr eaLnBrk="0" fontAlgn="base" hangingPunct="0">
              <a:lnSpc>
                <a:spcPct val="100000"/>
              </a:lnSpc>
              <a:spcBef>
                <a:spcPct val="0"/>
              </a:spcBef>
              <a:spcAft>
                <a:spcPct val="0"/>
              </a:spcAft>
              <a:buFontTx/>
              <a:buNone/>
            </a:pPr>
            <a:endParaRPr lang="en-GB" altLang="en-US"/>
          </a:p>
        </p:txBody>
      </p:sp>
      <p:pic>
        <p:nvPicPr>
          <p:cNvPr id="178183"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l="57324" t="27969" r="18542" b="30988"/>
          <a:stretch>
            <a:fillRect/>
          </a:stretch>
        </p:blipFill>
        <p:spPr>
          <a:xfrm>
            <a:off x="3446464" y="3241675"/>
            <a:ext cx="5070475" cy="2833688"/>
          </a:xfrm>
          <a:ln>
            <a:solidFill>
              <a:schemeClr val="tx1"/>
            </a:solidFill>
            <a:miter lim="800000"/>
            <a:headEnd/>
            <a:tailEnd/>
          </a:ln>
        </p:spPr>
      </p:pic>
    </p:spTree>
    <p:extLst>
      <p:ext uri="{BB962C8B-B14F-4D97-AF65-F5344CB8AC3E}">
        <p14:creationId xmlns:p14="http://schemas.microsoft.com/office/powerpoint/2010/main" val="4005773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Placeholder 3"/>
          <p:cNvSpPr>
            <a:spLocks noGrp="1"/>
          </p:cNvSpPr>
          <p:nvPr>
            <p:ph type="body" sz="quarter" idx="13"/>
          </p:nvPr>
        </p:nvSpPr>
        <p:spPr>
          <a:xfrm>
            <a:off x="1947864" y="1536700"/>
            <a:ext cx="3654425" cy="2565400"/>
          </a:xfrm>
        </p:spPr>
        <p:txBody>
          <a:bodyPr/>
          <a:lstStyle/>
          <a:p>
            <a:r>
              <a:rPr lang="en-GB" altLang="en-US" sz="1800">
                <a:solidFill>
                  <a:srgbClr val="595959"/>
                </a:solidFill>
              </a:rPr>
              <a:t>Review the application information to check the accuracy.</a:t>
            </a:r>
          </a:p>
          <a:p>
            <a:r>
              <a:rPr lang="en-GB" altLang="en-US" sz="1800">
                <a:solidFill>
                  <a:srgbClr val="595959"/>
                </a:solidFill>
              </a:rPr>
              <a:t>If you wish to amend any information simply click ‘Previous’ and alter the relevant information.</a:t>
            </a:r>
          </a:p>
        </p:txBody>
      </p:sp>
      <p:sp>
        <p:nvSpPr>
          <p:cNvPr id="179203"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79204"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C9949654-B8A6-4604-A996-E9869B57C08A}" type="slidenum">
              <a:rPr lang="en-GB" altLang="en-US" sz="1000">
                <a:solidFill>
                  <a:srgbClr val="00B050"/>
                </a:solidFill>
              </a:rPr>
              <a:pPr>
                <a:lnSpc>
                  <a:spcPct val="100000"/>
                </a:lnSpc>
                <a:spcBef>
                  <a:spcPct val="0"/>
                </a:spcBef>
                <a:buFontTx/>
                <a:buNone/>
              </a:pPr>
              <a:t>42</a:t>
            </a:fld>
            <a:endParaRPr lang="en-GB" altLang="en-US" sz="1000">
              <a:solidFill>
                <a:srgbClr val="00B050"/>
              </a:solidFill>
            </a:endParaRPr>
          </a:p>
        </p:txBody>
      </p:sp>
      <p:sp>
        <p:nvSpPr>
          <p:cNvPr id="179205" name="Text Placeholder 8"/>
          <p:cNvSpPr txBox="1">
            <a:spLocks/>
          </p:cNvSpPr>
          <p:nvPr/>
        </p:nvSpPr>
        <p:spPr bwMode="auto">
          <a:xfrm>
            <a:off x="3041651" y="576264"/>
            <a:ext cx="7178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Applying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179206" name="TextBox 11"/>
          <p:cNvSpPr txBox="1">
            <a:spLocks noChangeArrowheads="1"/>
          </p:cNvSpPr>
          <p:nvPr/>
        </p:nvSpPr>
        <p:spPr bwMode="auto">
          <a:xfrm>
            <a:off x="3041650" y="979489"/>
            <a:ext cx="7251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a:t>Commodity Details (Example 1 Continued):</a:t>
            </a:r>
          </a:p>
          <a:p>
            <a:pPr eaLnBrk="0" fontAlgn="base" hangingPunct="0">
              <a:lnSpc>
                <a:spcPct val="100000"/>
              </a:lnSpc>
              <a:spcBef>
                <a:spcPct val="0"/>
              </a:spcBef>
              <a:spcAft>
                <a:spcPct val="0"/>
              </a:spcAft>
              <a:buFontTx/>
              <a:buNone/>
            </a:pPr>
            <a:endParaRPr lang="en-GB" altLang="en-US"/>
          </a:p>
        </p:txBody>
      </p:sp>
      <p:pic>
        <p:nvPicPr>
          <p:cNvPr id="17920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l="58435" t="27618" r="17598" b="20163"/>
          <a:stretch>
            <a:fillRect/>
          </a:stretch>
        </p:blipFill>
        <p:spPr>
          <a:xfrm>
            <a:off x="6018214" y="1449388"/>
            <a:ext cx="3990975" cy="2965450"/>
          </a:xfrm>
          <a:ln>
            <a:solidFill>
              <a:schemeClr val="tx1"/>
            </a:solidFill>
            <a:miter lim="800000"/>
            <a:headEnd/>
            <a:tailEnd/>
          </a:ln>
        </p:spPr>
      </p:pic>
      <p:sp>
        <p:nvSpPr>
          <p:cNvPr id="11" name="Oval 10"/>
          <p:cNvSpPr/>
          <p:nvPr/>
        </p:nvSpPr>
        <p:spPr>
          <a:xfrm>
            <a:off x="6105525" y="2195514"/>
            <a:ext cx="628650" cy="27622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
        <p:nvSpPr>
          <p:cNvPr id="3" name="Rectangle 2"/>
          <p:cNvSpPr/>
          <p:nvPr/>
        </p:nvSpPr>
        <p:spPr>
          <a:xfrm>
            <a:off x="1947864" y="4554538"/>
            <a:ext cx="3983037" cy="1477962"/>
          </a:xfrm>
          <a:prstGeom prst="rect">
            <a:avLst/>
          </a:prstGeom>
        </p:spPr>
        <p:txBody>
          <a:bodyPr>
            <a:spAutoFit/>
          </a:bodyPr>
          <a:lstStyle/>
          <a:p>
            <a:pPr eaLnBrk="0" fontAlgn="base" hangingPunct="0">
              <a:spcBef>
                <a:spcPct val="0"/>
              </a:spcBef>
              <a:spcAft>
                <a:spcPct val="0"/>
              </a:spcAft>
              <a:defRPr/>
            </a:pPr>
            <a:r>
              <a:rPr lang="en-GB" dirty="0">
                <a:solidFill>
                  <a:srgbClr val="595959"/>
                </a:solidFill>
                <a:latin typeface="Arial" panose="020B0604020202020204" pitchFamily="34" charset="0"/>
                <a:cs typeface="Arial" panose="020B0604020202020204" pitchFamily="34" charset="0"/>
              </a:rPr>
              <a:t>If everything is correct:</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Read the declaration</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Select the box agreeing to the declaration</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Click ‘Submit Application to PHSI’.</a:t>
            </a:r>
          </a:p>
        </p:txBody>
      </p:sp>
      <p:pic>
        <p:nvPicPr>
          <p:cNvPr id="179210"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05526" y="4572000"/>
            <a:ext cx="3756025" cy="1627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Oval 13"/>
          <p:cNvSpPr/>
          <p:nvPr/>
        </p:nvSpPr>
        <p:spPr>
          <a:xfrm>
            <a:off x="8474075" y="5545139"/>
            <a:ext cx="171450" cy="14763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
        <p:nvSpPr>
          <p:cNvPr id="15" name="Oval 14"/>
          <p:cNvSpPr/>
          <p:nvPr/>
        </p:nvSpPr>
        <p:spPr>
          <a:xfrm>
            <a:off x="6316664" y="5700713"/>
            <a:ext cx="1125537" cy="27146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Tree>
    <p:extLst>
      <p:ext uri="{BB962C8B-B14F-4D97-AF65-F5344CB8AC3E}">
        <p14:creationId xmlns:p14="http://schemas.microsoft.com/office/powerpoint/2010/main" val="3951740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l="43475" t="20079" r="33640" b="46410"/>
          <a:stretch>
            <a:fillRect/>
          </a:stretch>
        </p:blipFill>
        <p:spPr>
          <a:xfrm>
            <a:off x="3679825" y="3449638"/>
            <a:ext cx="4713288" cy="2266950"/>
          </a:xfrm>
          <a:ln w="12700">
            <a:solidFill>
              <a:schemeClr val="tx1"/>
            </a:solidFill>
            <a:miter lim="800000"/>
            <a:headEnd/>
            <a:tailEnd/>
          </a:ln>
        </p:spPr>
      </p:pic>
      <p:sp>
        <p:nvSpPr>
          <p:cNvPr id="180227" name="Text Placeholder 3"/>
          <p:cNvSpPr>
            <a:spLocks noGrp="1"/>
          </p:cNvSpPr>
          <p:nvPr>
            <p:ph type="body" sz="quarter" idx="13"/>
          </p:nvPr>
        </p:nvSpPr>
        <p:spPr>
          <a:xfrm>
            <a:off x="1965325" y="1838326"/>
            <a:ext cx="8142288" cy="1458913"/>
          </a:xfrm>
        </p:spPr>
        <p:txBody>
          <a:bodyPr/>
          <a:lstStyle/>
          <a:p>
            <a:r>
              <a:rPr lang="en-GB" altLang="en-US" sz="1800">
                <a:solidFill>
                  <a:srgbClr val="595959"/>
                </a:solidFill>
              </a:rPr>
              <a:t>Your application number will then be displayed on screen as below.</a:t>
            </a:r>
          </a:p>
          <a:p>
            <a:r>
              <a:rPr lang="en-GB" altLang="en-US" sz="1800">
                <a:solidFill>
                  <a:srgbClr val="FF0000"/>
                </a:solidFill>
              </a:rPr>
              <a:t>You must make a note of your application reference as this will be needed to request your phytosanitary certificate.</a:t>
            </a:r>
          </a:p>
          <a:p>
            <a:r>
              <a:rPr lang="en-GB" altLang="en-US" sz="1800">
                <a:solidFill>
                  <a:srgbClr val="595959"/>
                </a:solidFill>
              </a:rPr>
              <a:t>Email a list of application numbers once they are ready to be issued to </a:t>
            </a:r>
            <a:r>
              <a:rPr lang="en-GB" altLang="en-US" sz="1800">
                <a:solidFill>
                  <a:srgbClr val="595959"/>
                </a:solidFill>
                <a:hlinkClick r:id="rId3"/>
              </a:rPr>
              <a:t>PHEATS@apha.gov.uk</a:t>
            </a:r>
            <a:r>
              <a:rPr lang="en-GB" altLang="en-US" sz="1800">
                <a:solidFill>
                  <a:srgbClr val="595959"/>
                </a:solidFill>
              </a:rPr>
              <a:t> .</a:t>
            </a:r>
          </a:p>
          <a:p>
            <a:endParaRPr lang="en-GB" altLang="en-US"/>
          </a:p>
        </p:txBody>
      </p:sp>
      <p:sp>
        <p:nvSpPr>
          <p:cNvPr id="180228"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80229"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F1B3C7DD-564C-4BD7-AB24-A4CB04E6FC9E}" type="slidenum">
              <a:rPr lang="en-GB" altLang="en-US" sz="1000">
                <a:solidFill>
                  <a:srgbClr val="00B050"/>
                </a:solidFill>
              </a:rPr>
              <a:pPr>
                <a:lnSpc>
                  <a:spcPct val="100000"/>
                </a:lnSpc>
                <a:spcBef>
                  <a:spcPct val="0"/>
                </a:spcBef>
                <a:buFontTx/>
                <a:buNone/>
              </a:pPr>
              <a:t>43</a:t>
            </a:fld>
            <a:endParaRPr lang="en-GB" altLang="en-US" sz="1000">
              <a:solidFill>
                <a:srgbClr val="00B050"/>
              </a:solidFill>
            </a:endParaRPr>
          </a:p>
        </p:txBody>
      </p:sp>
      <p:sp>
        <p:nvSpPr>
          <p:cNvPr id="3" name="Oval 2"/>
          <p:cNvSpPr/>
          <p:nvPr/>
        </p:nvSpPr>
        <p:spPr>
          <a:xfrm>
            <a:off x="7024688" y="3956050"/>
            <a:ext cx="760412" cy="31273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
        <p:nvSpPr>
          <p:cNvPr id="180231" name="Text Placeholder 8"/>
          <p:cNvSpPr txBox="1">
            <a:spLocks/>
          </p:cNvSpPr>
          <p:nvPr/>
        </p:nvSpPr>
        <p:spPr bwMode="auto">
          <a:xfrm>
            <a:off x="3051176" y="736600"/>
            <a:ext cx="71786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Applying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180232" name="TextBox 9"/>
          <p:cNvSpPr txBox="1">
            <a:spLocks noChangeArrowheads="1"/>
          </p:cNvSpPr>
          <p:nvPr/>
        </p:nvSpPr>
        <p:spPr bwMode="auto">
          <a:xfrm>
            <a:off x="3014663" y="1231901"/>
            <a:ext cx="7251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a:t>Commodity Details (Example 1 Continued):</a:t>
            </a:r>
          </a:p>
          <a:p>
            <a:pPr eaLnBrk="0" fontAlgn="base" hangingPunct="0">
              <a:lnSpc>
                <a:spcPct val="100000"/>
              </a:lnSpc>
              <a:spcBef>
                <a:spcPct val="0"/>
              </a:spcBef>
              <a:spcAft>
                <a:spcPct val="0"/>
              </a:spcAft>
              <a:buFontTx/>
              <a:buNone/>
            </a:pPr>
            <a:endParaRPr lang="en-GB" altLang="en-US"/>
          </a:p>
        </p:txBody>
      </p:sp>
      <p:sp>
        <p:nvSpPr>
          <p:cNvPr id="2" name="TextBox 1"/>
          <p:cNvSpPr txBox="1"/>
          <p:nvPr/>
        </p:nvSpPr>
        <p:spPr>
          <a:xfrm>
            <a:off x="2005014" y="5816600"/>
            <a:ext cx="5780087" cy="369888"/>
          </a:xfrm>
          <a:prstGeom prst="rect">
            <a:avLst/>
          </a:prstGeom>
          <a:noFill/>
        </p:spPr>
        <p:txBody>
          <a:bodyPr>
            <a:spAutoFit/>
          </a:bodyPr>
          <a:lstStyle/>
          <a:p>
            <a:pPr eaLnBrk="0" fontAlgn="base" hangingPunct="0">
              <a:spcBef>
                <a:spcPct val="0"/>
              </a:spcBef>
              <a:spcAft>
                <a:spcPct val="0"/>
              </a:spcAft>
              <a:defRPr/>
            </a:pPr>
            <a:r>
              <a:rPr lang="en-GB" dirty="0">
                <a:solidFill>
                  <a:prstClr val="black">
                    <a:lumMod val="75000"/>
                    <a:lumOff val="25000"/>
                  </a:prstClr>
                </a:solidFill>
                <a:latin typeface="Arial" panose="020B0604020202020204" pitchFamily="34" charset="0"/>
                <a:cs typeface="Arial" panose="020B0604020202020204" pitchFamily="34" charset="0"/>
              </a:rPr>
              <a:t>End of process for Example 1.</a:t>
            </a:r>
          </a:p>
        </p:txBody>
      </p:sp>
    </p:spTree>
    <p:extLst>
      <p:ext uri="{BB962C8B-B14F-4D97-AF65-F5344CB8AC3E}">
        <p14:creationId xmlns:p14="http://schemas.microsoft.com/office/powerpoint/2010/main" val="1225182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81251"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6E5B62E0-E578-4577-80EF-FC396D50B672}" type="slidenum">
              <a:rPr lang="en-GB" altLang="en-US" sz="1000">
                <a:solidFill>
                  <a:srgbClr val="00B050"/>
                </a:solidFill>
              </a:rPr>
              <a:pPr>
                <a:lnSpc>
                  <a:spcPct val="100000"/>
                </a:lnSpc>
                <a:spcBef>
                  <a:spcPct val="0"/>
                </a:spcBef>
                <a:buFontTx/>
                <a:buNone/>
              </a:pPr>
              <a:t>44</a:t>
            </a:fld>
            <a:endParaRPr lang="en-GB" altLang="en-US" sz="1000">
              <a:solidFill>
                <a:srgbClr val="00B050"/>
              </a:solidFill>
            </a:endParaRPr>
          </a:p>
        </p:txBody>
      </p:sp>
      <p:sp>
        <p:nvSpPr>
          <p:cNvPr id="8" name="Rectangle 7"/>
          <p:cNvSpPr/>
          <p:nvPr/>
        </p:nvSpPr>
        <p:spPr>
          <a:xfrm>
            <a:off x="1965325" y="1541463"/>
            <a:ext cx="8255000" cy="4800600"/>
          </a:xfrm>
          <a:prstGeom prst="rect">
            <a:avLst/>
          </a:prstGeom>
        </p:spPr>
        <p:txBody>
          <a:bodyPr>
            <a:spAutoFit/>
          </a:bodyPr>
          <a:lstStyle/>
          <a:p>
            <a:pPr eaLnBrk="0" fontAlgn="base" hangingPunct="0">
              <a:spcBef>
                <a:spcPct val="0"/>
              </a:spcBef>
              <a:spcAft>
                <a:spcPct val="0"/>
              </a:spcAft>
              <a:defRPr/>
            </a:pPr>
            <a:r>
              <a:rPr lang="en-GB" dirty="0">
                <a:solidFill>
                  <a:srgbClr val="595959"/>
                </a:solidFill>
                <a:latin typeface="Arial" panose="020B0604020202020204" pitchFamily="34" charset="0"/>
                <a:cs typeface="Arial" panose="020B0604020202020204" pitchFamily="34" charset="0"/>
              </a:rPr>
              <a:t>If you have a large list of commodities, which have passed the official inspection, when submitting your application you can utilise the file attachment section of the application to attach a commodity list (i.e. a spreadsheet or Word.doc). </a:t>
            </a:r>
          </a:p>
          <a:p>
            <a:pPr eaLnBrk="0" fontAlgn="base" hangingPunct="0">
              <a:spcBef>
                <a:spcPct val="0"/>
              </a:spcBef>
              <a:spcAft>
                <a:spcPct val="0"/>
              </a:spcAft>
              <a:defRPr/>
            </a:pPr>
            <a:endParaRPr lang="en-GB" dirty="0">
              <a:solidFill>
                <a:srgbClr val="595959"/>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r>
              <a:rPr lang="en-GB" dirty="0">
                <a:solidFill>
                  <a:srgbClr val="595959"/>
                </a:solidFill>
                <a:latin typeface="Arial" panose="020B0604020202020204" pitchFamily="34" charset="0"/>
                <a:cs typeface="Arial" panose="020B0604020202020204" pitchFamily="34" charset="0"/>
              </a:rPr>
              <a:t>Any commodity list attachments used must include all of relevant commodity information as highlighted in the main body of the PHE36 application against each commodity line i.e.:</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Commodity name</a:t>
            </a:r>
          </a:p>
          <a:p>
            <a:pPr marL="285750" indent="-285750" eaLnBrk="0" fontAlgn="base" hangingPunct="0">
              <a:spcBef>
                <a:spcPct val="0"/>
              </a:spcBef>
              <a:spcAft>
                <a:spcPct val="0"/>
              </a:spcAft>
              <a:buFont typeface="Arial" panose="020B0604020202020204" pitchFamily="34" charset="0"/>
              <a:buChar char="•"/>
              <a:defRPr/>
            </a:pPr>
            <a:r>
              <a:rPr lang="en-GB" dirty="0" smtClean="0">
                <a:solidFill>
                  <a:srgbClr val="595959"/>
                </a:solidFill>
                <a:latin typeface="Arial" panose="020B0604020202020204" pitchFamily="34" charset="0"/>
                <a:cs typeface="Arial" panose="020B0604020202020204" pitchFamily="34" charset="0"/>
              </a:rPr>
              <a:t>Scientific </a:t>
            </a:r>
            <a:r>
              <a:rPr lang="en-GB" dirty="0">
                <a:solidFill>
                  <a:srgbClr val="595959"/>
                </a:solidFill>
                <a:latin typeface="Arial" panose="020B0604020202020204" pitchFamily="34" charset="0"/>
                <a:cs typeface="Arial" panose="020B0604020202020204" pitchFamily="34" charset="0"/>
              </a:rPr>
              <a:t>name</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Country of origin</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Number of packages</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Quantity (weight)</a:t>
            </a:r>
          </a:p>
          <a:p>
            <a:pPr marL="285750" indent="-285750" eaLnBrk="0" fontAlgn="base" hangingPunct="0">
              <a:spcBef>
                <a:spcPct val="0"/>
              </a:spcBef>
              <a:spcAft>
                <a:spcPct val="0"/>
              </a:spcAft>
              <a:buFont typeface="Arial" panose="020B0604020202020204" pitchFamily="34" charset="0"/>
              <a:buChar char="•"/>
              <a:defRPr/>
            </a:pPr>
            <a:endParaRPr lang="en-GB" dirty="0">
              <a:solidFill>
                <a:srgbClr val="595959"/>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r>
              <a:rPr lang="en-GB" dirty="0">
                <a:solidFill>
                  <a:prstClr val="black">
                    <a:lumMod val="65000"/>
                    <a:lumOff val="35000"/>
                  </a:prstClr>
                </a:solidFill>
                <a:latin typeface="Arial" panose="020B0604020202020204" pitchFamily="34" charset="0"/>
                <a:cs typeface="Arial" panose="020B0604020202020204" pitchFamily="34" charset="0"/>
              </a:rPr>
              <a:t>If information is missing from the attachment, the application will be rejected and you will need to submit a new application and attach an updated commodity list containing the correct information. </a:t>
            </a:r>
          </a:p>
        </p:txBody>
      </p:sp>
      <p:sp>
        <p:nvSpPr>
          <p:cNvPr id="181253" name="Text Placeholder 8"/>
          <p:cNvSpPr txBox="1">
            <a:spLocks/>
          </p:cNvSpPr>
          <p:nvPr/>
        </p:nvSpPr>
        <p:spPr bwMode="auto">
          <a:xfrm>
            <a:off x="3005139" y="600075"/>
            <a:ext cx="71786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Applying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181254" name="TextBox 9"/>
          <p:cNvSpPr txBox="1">
            <a:spLocks noChangeArrowheads="1"/>
          </p:cNvSpPr>
          <p:nvPr/>
        </p:nvSpPr>
        <p:spPr bwMode="auto">
          <a:xfrm>
            <a:off x="3005138" y="981075"/>
            <a:ext cx="7251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a:t>Commodity Details (Example 2)</a:t>
            </a:r>
          </a:p>
        </p:txBody>
      </p:sp>
    </p:spTree>
    <p:extLst>
      <p:ext uri="{BB962C8B-B14F-4D97-AF65-F5344CB8AC3E}">
        <p14:creationId xmlns:p14="http://schemas.microsoft.com/office/powerpoint/2010/main" val="3844650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82275"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9FBCE712-1A23-4D23-9B4D-F94CE47F169C}" type="slidenum">
              <a:rPr lang="en-GB" altLang="en-US" sz="1000">
                <a:solidFill>
                  <a:srgbClr val="00B050"/>
                </a:solidFill>
              </a:rPr>
              <a:pPr>
                <a:lnSpc>
                  <a:spcPct val="100000"/>
                </a:lnSpc>
                <a:spcBef>
                  <a:spcPct val="0"/>
                </a:spcBef>
                <a:buFontTx/>
                <a:buNone/>
              </a:pPr>
              <a:t>45</a:t>
            </a:fld>
            <a:endParaRPr lang="en-GB" altLang="en-US" sz="1000">
              <a:solidFill>
                <a:srgbClr val="00B050"/>
              </a:solidFill>
            </a:endParaRPr>
          </a:p>
        </p:txBody>
      </p:sp>
      <p:sp>
        <p:nvSpPr>
          <p:cNvPr id="8" name="Rectangle 7"/>
          <p:cNvSpPr/>
          <p:nvPr/>
        </p:nvSpPr>
        <p:spPr>
          <a:xfrm>
            <a:off x="1965325" y="1679576"/>
            <a:ext cx="8255000" cy="4462463"/>
          </a:xfrm>
          <a:prstGeom prst="rect">
            <a:avLst/>
          </a:prstGeom>
        </p:spPr>
        <p:txBody>
          <a:bodyPr>
            <a:spAutoFit/>
          </a:bodyPr>
          <a:lstStyle/>
          <a:p>
            <a:pPr eaLnBrk="0" fontAlgn="base" hangingPunct="0">
              <a:spcBef>
                <a:spcPct val="0"/>
              </a:spcBef>
              <a:spcAft>
                <a:spcPct val="0"/>
              </a:spcAft>
              <a:defRPr/>
            </a:pPr>
            <a:r>
              <a:rPr lang="en-GB" dirty="0">
                <a:solidFill>
                  <a:srgbClr val="595959"/>
                </a:solidFill>
                <a:latin typeface="Arial" panose="020B0604020202020204" pitchFamily="34" charset="0"/>
                <a:cs typeface="Arial" panose="020B0604020202020204" pitchFamily="34" charset="0"/>
              </a:rPr>
              <a:t>The following actions have already been covered in the earlier slides:</a:t>
            </a:r>
            <a:br>
              <a:rPr lang="en-GB" dirty="0">
                <a:solidFill>
                  <a:srgbClr val="595959"/>
                </a:solidFill>
                <a:latin typeface="Arial" panose="020B0604020202020204" pitchFamily="34" charset="0"/>
                <a:cs typeface="Arial" panose="020B0604020202020204" pitchFamily="34" charset="0"/>
              </a:rPr>
            </a:br>
            <a:endParaRPr lang="en-GB" dirty="0">
              <a:solidFill>
                <a:srgbClr val="595959"/>
              </a:solidFill>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Log on to </a:t>
            </a:r>
            <a:r>
              <a:rPr lang="en-GB" dirty="0" err="1">
                <a:solidFill>
                  <a:srgbClr val="595959"/>
                </a:solidFill>
                <a:latin typeface="Arial" panose="020B0604020202020204" pitchFamily="34" charset="0"/>
                <a:cs typeface="Arial" panose="020B0604020202020204" pitchFamily="34" charset="0"/>
              </a:rPr>
              <a:t>eDomero</a:t>
            </a:r>
            <a:endParaRPr lang="en-GB" dirty="0">
              <a:solidFill>
                <a:srgbClr val="595959"/>
              </a:solidFill>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On the ‘New Application’ page click on the ‘+’ symbol next to ‘Scheme: Export Forms</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Select ‘Add new PHE36 General’</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Read the ‘Animal and Plant Health Agency Personal Information Charter’</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Select ‘I Agree’</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Click on ‘Continue’</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Complete the Inspection details page. If the Inspection Address is the same as the applicant address select ‘Same as applicant address’ if not, input the details into the ‘Inspection Address’ section to find the correct address. Input ‘Date ready for inspection’ (using current date) Input ‘Date of Despatch’. Add the applicant’s email address. Click ‘Next’</a:t>
            </a:r>
          </a:p>
          <a:p>
            <a:pPr marL="285750" indent="-285750" eaLnBrk="0" fontAlgn="base" hangingPunct="0">
              <a:spcBef>
                <a:spcPct val="0"/>
              </a:spcBef>
              <a:spcAft>
                <a:spcPct val="0"/>
              </a:spcAft>
              <a:buFont typeface="Arial" panose="020B0604020202020204" pitchFamily="34" charset="0"/>
              <a:buChar char="•"/>
              <a:defRPr/>
            </a:pPr>
            <a:endParaRPr lang="en-GB" sz="1600" dirty="0">
              <a:solidFill>
                <a:srgbClr val="595959"/>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r>
              <a:rPr lang="en-GB" sz="1600" dirty="0">
                <a:solidFill>
                  <a:srgbClr val="595959"/>
                </a:solidFill>
                <a:latin typeface="Arial" panose="020B0604020202020204" pitchFamily="34" charset="0"/>
                <a:cs typeface="Arial" panose="020B0604020202020204" pitchFamily="34" charset="0"/>
              </a:rPr>
              <a:t> </a:t>
            </a:r>
          </a:p>
        </p:txBody>
      </p:sp>
      <p:sp>
        <p:nvSpPr>
          <p:cNvPr id="182277" name="Text Placeholder 8"/>
          <p:cNvSpPr txBox="1">
            <a:spLocks/>
          </p:cNvSpPr>
          <p:nvPr/>
        </p:nvSpPr>
        <p:spPr bwMode="auto">
          <a:xfrm>
            <a:off x="3041651" y="576264"/>
            <a:ext cx="7178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Applying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182278" name="TextBox 9"/>
          <p:cNvSpPr txBox="1">
            <a:spLocks noChangeArrowheads="1"/>
          </p:cNvSpPr>
          <p:nvPr/>
        </p:nvSpPr>
        <p:spPr bwMode="auto">
          <a:xfrm>
            <a:off x="3041650" y="904875"/>
            <a:ext cx="7251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a:t>Commodity Details (Example 2 Continued):</a:t>
            </a:r>
          </a:p>
        </p:txBody>
      </p:sp>
    </p:spTree>
    <p:extLst>
      <p:ext uri="{BB962C8B-B14F-4D97-AF65-F5344CB8AC3E}">
        <p14:creationId xmlns:p14="http://schemas.microsoft.com/office/powerpoint/2010/main" val="622978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83299"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6F0C1F40-2041-4979-9879-083FFCEE49D9}" type="slidenum">
              <a:rPr lang="en-GB" altLang="en-US" sz="1000">
                <a:solidFill>
                  <a:srgbClr val="00B050"/>
                </a:solidFill>
              </a:rPr>
              <a:pPr>
                <a:lnSpc>
                  <a:spcPct val="100000"/>
                </a:lnSpc>
                <a:spcBef>
                  <a:spcPct val="0"/>
                </a:spcBef>
                <a:buFontTx/>
                <a:buNone/>
              </a:pPr>
              <a:t>46</a:t>
            </a:fld>
            <a:endParaRPr lang="en-GB" altLang="en-US" sz="1000">
              <a:solidFill>
                <a:srgbClr val="00B050"/>
              </a:solidFill>
            </a:endParaRPr>
          </a:p>
        </p:txBody>
      </p:sp>
      <p:sp>
        <p:nvSpPr>
          <p:cNvPr id="8" name="Rectangle 7"/>
          <p:cNvSpPr/>
          <p:nvPr/>
        </p:nvSpPr>
        <p:spPr>
          <a:xfrm>
            <a:off x="1965325" y="1492251"/>
            <a:ext cx="2490788" cy="4494213"/>
          </a:xfrm>
          <a:prstGeom prst="rect">
            <a:avLst/>
          </a:prstGeom>
        </p:spPr>
        <p:txBody>
          <a:bodyPr>
            <a:spAutoFit/>
          </a:bodyPr>
          <a:lstStyle/>
          <a:p>
            <a:pPr eaLnBrk="0" fontAlgn="base" hangingPunct="0">
              <a:spcBef>
                <a:spcPct val="0"/>
              </a:spcBef>
              <a:spcAft>
                <a:spcPct val="0"/>
              </a:spcAft>
              <a:defRPr/>
            </a:pPr>
            <a:r>
              <a:rPr lang="en-GB" dirty="0">
                <a:solidFill>
                  <a:srgbClr val="595959"/>
                </a:solidFill>
                <a:latin typeface="Arial" panose="020B0604020202020204" pitchFamily="34" charset="0"/>
                <a:cs typeface="Arial" panose="020B0604020202020204" pitchFamily="34" charset="0"/>
              </a:rPr>
              <a:t>If a large number of commodities, which have passed the official inspection, are on the consignment, they can be added to the application by attaching a file to the application.</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Scroll down the ‘Commodity Details’ page.</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Select ‘Attach file detailing commodity information’</a:t>
            </a:r>
          </a:p>
          <a:p>
            <a:pPr eaLnBrk="0" fontAlgn="base" hangingPunct="0">
              <a:spcBef>
                <a:spcPct val="0"/>
              </a:spcBef>
              <a:spcAft>
                <a:spcPct val="0"/>
              </a:spcAft>
              <a:defRPr/>
            </a:pPr>
            <a:r>
              <a:rPr lang="en-GB" sz="1600" dirty="0">
                <a:solidFill>
                  <a:srgbClr val="595959"/>
                </a:solidFill>
                <a:latin typeface="Arial" panose="020B0604020202020204" pitchFamily="34" charset="0"/>
                <a:cs typeface="Arial" panose="020B0604020202020204" pitchFamily="34" charset="0"/>
              </a:rPr>
              <a:t> </a:t>
            </a:r>
          </a:p>
        </p:txBody>
      </p:sp>
      <p:sp>
        <p:nvSpPr>
          <p:cNvPr id="183301" name="Text Placeholder 8"/>
          <p:cNvSpPr txBox="1">
            <a:spLocks/>
          </p:cNvSpPr>
          <p:nvPr/>
        </p:nvSpPr>
        <p:spPr bwMode="auto">
          <a:xfrm>
            <a:off x="3041651" y="576264"/>
            <a:ext cx="7178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Applying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183302" name="TextBox 9"/>
          <p:cNvSpPr txBox="1">
            <a:spLocks noChangeArrowheads="1"/>
          </p:cNvSpPr>
          <p:nvPr/>
        </p:nvSpPr>
        <p:spPr bwMode="auto">
          <a:xfrm>
            <a:off x="3041650" y="904875"/>
            <a:ext cx="7251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a:t>Commodity Details (Example 2 Continued):</a:t>
            </a:r>
          </a:p>
        </p:txBody>
      </p:sp>
      <p:pic>
        <p:nvPicPr>
          <p:cNvPr id="18330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37076" y="1492251"/>
            <a:ext cx="5624513" cy="4646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Oval 2"/>
          <p:cNvSpPr/>
          <p:nvPr/>
        </p:nvSpPr>
        <p:spPr>
          <a:xfrm>
            <a:off x="4419600" y="5753101"/>
            <a:ext cx="2211388" cy="3397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Tree>
    <p:extLst>
      <p:ext uri="{BB962C8B-B14F-4D97-AF65-F5344CB8AC3E}">
        <p14:creationId xmlns:p14="http://schemas.microsoft.com/office/powerpoint/2010/main" val="16462891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84323"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0CEE0EAA-C90B-476D-98D3-3868CD07D40B}" type="slidenum">
              <a:rPr lang="en-GB" altLang="en-US" sz="1000">
                <a:solidFill>
                  <a:srgbClr val="00B050"/>
                </a:solidFill>
              </a:rPr>
              <a:pPr>
                <a:lnSpc>
                  <a:spcPct val="100000"/>
                </a:lnSpc>
                <a:spcBef>
                  <a:spcPct val="0"/>
                </a:spcBef>
                <a:buFontTx/>
                <a:buNone/>
              </a:pPr>
              <a:t>47</a:t>
            </a:fld>
            <a:endParaRPr lang="en-GB" altLang="en-US" sz="1000">
              <a:solidFill>
                <a:srgbClr val="00B050"/>
              </a:solidFill>
            </a:endParaRPr>
          </a:p>
        </p:txBody>
      </p:sp>
      <p:sp>
        <p:nvSpPr>
          <p:cNvPr id="184324" name="Text Placeholder 8"/>
          <p:cNvSpPr txBox="1">
            <a:spLocks/>
          </p:cNvSpPr>
          <p:nvPr/>
        </p:nvSpPr>
        <p:spPr bwMode="auto">
          <a:xfrm>
            <a:off x="3041651" y="576264"/>
            <a:ext cx="7178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Applying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184325" name="TextBox 9"/>
          <p:cNvSpPr txBox="1">
            <a:spLocks noChangeArrowheads="1"/>
          </p:cNvSpPr>
          <p:nvPr/>
        </p:nvSpPr>
        <p:spPr bwMode="auto">
          <a:xfrm>
            <a:off x="3041650" y="904875"/>
            <a:ext cx="7251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a:t>Commodity Details (Example 2 Continued):</a:t>
            </a:r>
          </a:p>
        </p:txBody>
      </p:sp>
      <p:sp>
        <p:nvSpPr>
          <p:cNvPr id="11" name="Rectangle 10"/>
          <p:cNvSpPr/>
          <p:nvPr/>
        </p:nvSpPr>
        <p:spPr>
          <a:xfrm>
            <a:off x="1965325" y="1431925"/>
            <a:ext cx="3644900" cy="5016500"/>
          </a:xfrm>
          <a:prstGeom prst="rect">
            <a:avLst/>
          </a:prstGeom>
        </p:spPr>
        <p:txBody>
          <a:bodyPr>
            <a:spAutoFit/>
          </a:bodyPr>
          <a:lstStyle/>
          <a:p>
            <a:pPr eaLnBrk="0" fontAlgn="base" hangingPunct="0">
              <a:spcBef>
                <a:spcPct val="0"/>
              </a:spcBef>
              <a:spcAft>
                <a:spcPct val="0"/>
              </a:spcAft>
              <a:defRPr/>
            </a:pPr>
            <a:r>
              <a:rPr lang="en-GB" dirty="0">
                <a:solidFill>
                  <a:srgbClr val="595959"/>
                </a:solidFill>
                <a:latin typeface="Arial" panose="020B0604020202020204" pitchFamily="34" charset="0"/>
                <a:cs typeface="Arial" panose="020B0604020202020204" pitchFamily="34" charset="0"/>
              </a:rPr>
              <a:t>The screen will refresh.</a:t>
            </a:r>
          </a:p>
          <a:p>
            <a:pPr eaLnBrk="0" fontAlgn="base" hangingPunct="0">
              <a:spcBef>
                <a:spcPct val="0"/>
              </a:spcBef>
              <a:spcAft>
                <a:spcPct val="0"/>
              </a:spcAft>
              <a:defRPr/>
            </a:pPr>
            <a:r>
              <a:rPr lang="en-GB" dirty="0">
                <a:solidFill>
                  <a:srgbClr val="595959"/>
                </a:solidFill>
                <a:latin typeface="Arial" panose="020B0604020202020204" pitchFamily="34" charset="0"/>
                <a:cs typeface="Arial" panose="020B0604020202020204" pitchFamily="34" charset="0"/>
              </a:rPr>
              <a:t>Input:</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‘Name and Address of Consignee’</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‘Country of Consignee’</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‘Consignment Value’</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‘Means of Conveyance’</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‘Point of Entry’</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Import permit Number (if applicable)</a:t>
            </a:r>
          </a:p>
          <a:p>
            <a:pPr eaLnBrk="0" fontAlgn="base" hangingPunct="0">
              <a:spcBef>
                <a:spcPct val="0"/>
              </a:spcBef>
              <a:spcAft>
                <a:spcPct val="0"/>
              </a:spcAft>
              <a:defRPr/>
            </a:pPr>
            <a:endParaRPr lang="en-GB" dirty="0">
              <a:solidFill>
                <a:srgbClr val="595959"/>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r>
              <a:rPr lang="en-GB" dirty="0">
                <a:solidFill>
                  <a:srgbClr val="595959"/>
                </a:solidFill>
                <a:latin typeface="Arial" panose="020B0604020202020204" pitchFamily="34" charset="0"/>
                <a:cs typeface="Arial" panose="020B0604020202020204" pitchFamily="34" charset="0"/>
              </a:rPr>
              <a:t>To attach files:</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Select the ‘Commodity Group’ using the drop down selection.</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Click on the box next to ‘Attach File’</a:t>
            </a:r>
          </a:p>
          <a:p>
            <a:pPr eaLnBrk="0" fontAlgn="base" hangingPunct="0">
              <a:spcBef>
                <a:spcPct val="0"/>
              </a:spcBef>
              <a:spcAft>
                <a:spcPct val="0"/>
              </a:spcAft>
              <a:defRPr/>
            </a:pPr>
            <a:r>
              <a:rPr lang="en-GB" sz="1600" dirty="0">
                <a:solidFill>
                  <a:srgbClr val="595959"/>
                </a:solidFill>
                <a:latin typeface="Arial" panose="020B0604020202020204" pitchFamily="34" charset="0"/>
                <a:cs typeface="Arial" panose="020B0604020202020204" pitchFamily="34" charset="0"/>
              </a:rPr>
              <a:t> </a:t>
            </a:r>
          </a:p>
          <a:p>
            <a:pPr eaLnBrk="0" fontAlgn="base" hangingPunct="0">
              <a:spcBef>
                <a:spcPct val="0"/>
              </a:spcBef>
              <a:spcAft>
                <a:spcPct val="0"/>
              </a:spcAft>
              <a:defRPr/>
            </a:pPr>
            <a:r>
              <a:rPr lang="en-GB" sz="1600" dirty="0">
                <a:solidFill>
                  <a:srgbClr val="595959"/>
                </a:solidFill>
                <a:latin typeface="Arial" panose="020B0604020202020204" pitchFamily="34" charset="0"/>
                <a:cs typeface="Arial" panose="020B0604020202020204" pitchFamily="34" charset="0"/>
              </a:rPr>
              <a:t> </a:t>
            </a:r>
          </a:p>
        </p:txBody>
      </p:sp>
      <p:pic>
        <p:nvPicPr>
          <p:cNvPr id="18432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81663" y="1489075"/>
            <a:ext cx="4538662" cy="3917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0438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85347"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D1F49413-02C5-4B01-8E37-B28DD5D7F840}" type="slidenum">
              <a:rPr lang="en-GB" altLang="en-US" sz="1000">
                <a:solidFill>
                  <a:srgbClr val="00B050"/>
                </a:solidFill>
              </a:rPr>
              <a:pPr>
                <a:lnSpc>
                  <a:spcPct val="100000"/>
                </a:lnSpc>
                <a:spcBef>
                  <a:spcPct val="0"/>
                </a:spcBef>
                <a:buFontTx/>
                <a:buNone/>
              </a:pPr>
              <a:t>48</a:t>
            </a:fld>
            <a:endParaRPr lang="en-GB" altLang="en-US" sz="1000">
              <a:solidFill>
                <a:srgbClr val="00B050"/>
              </a:solidFill>
            </a:endParaRPr>
          </a:p>
        </p:txBody>
      </p:sp>
      <p:sp>
        <p:nvSpPr>
          <p:cNvPr id="185348" name="Text Placeholder 8"/>
          <p:cNvSpPr txBox="1">
            <a:spLocks/>
          </p:cNvSpPr>
          <p:nvPr/>
        </p:nvSpPr>
        <p:spPr bwMode="auto">
          <a:xfrm>
            <a:off x="3041651" y="576264"/>
            <a:ext cx="7178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Applying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185349" name="TextBox 9"/>
          <p:cNvSpPr txBox="1">
            <a:spLocks noChangeArrowheads="1"/>
          </p:cNvSpPr>
          <p:nvPr/>
        </p:nvSpPr>
        <p:spPr bwMode="auto">
          <a:xfrm>
            <a:off x="3041650" y="904875"/>
            <a:ext cx="7251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a:t>Commodity Details (Example 2 Continued):</a:t>
            </a:r>
          </a:p>
        </p:txBody>
      </p:sp>
      <p:sp>
        <p:nvSpPr>
          <p:cNvPr id="185350" name="Rectangle 10"/>
          <p:cNvSpPr>
            <a:spLocks noChangeArrowheads="1"/>
          </p:cNvSpPr>
          <p:nvPr/>
        </p:nvSpPr>
        <p:spPr bwMode="auto">
          <a:xfrm>
            <a:off x="2066925" y="1784351"/>
            <a:ext cx="81534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sz="1800"/>
              <a:t>A separate Attach Files box will appear. To upload the file(s) - Simply add a short description and upload the commodity file by browsing your folders. Once uploaded click ‘Finish’.</a:t>
            </a:r>
          </a:p>
          <a:p>
            <a:pPr eaLnBrk="0" fontAlgn="base" hangingPunct="0">
              <a:lnSpc>
                <a:spcPct val="100000"/>
              </a:lnSpc>
              <a:spcBef>
                <a:spcPct val="0"/>
              </a:spcBef>
              <a:spcAft>
                <a:spcPct val="0"/>
              </a:spcAft>
              <a:buFontTx/>
              <a:buNone/>
            </a:pPr>
            <a:endParaRPr lang="en-GB" altLang="en-US" sz="1600"/>
          </a:p>
          <a:p>
            <a:pPr eaLnBrk="0" fontAlgn="base" hangingPunct="0">
              <a:lnSpc>
                <a:spcPct val="100000"/>
              </a:lnSpc>
              <a:spcBef>
                <a:spcPct val="0"/>
              </a:spcBef>
              <a:spcAft>
                <a:spcPct val="0"/>
              </a:spcAft>
              <a:buFontTx/>
              <a:buNone/>
            </a:pPr>
            <a:r>
              <a:rPr lang="en-GB" altLang="en-US" sz="1600"/>
              <a:t> </a:t>
            </a:r>
          </a:p>
          <a:p>
            <a:pPr eaLnBrk="0" fontAlgn="base" hangingPunct="0">
              <a:lnSpc>
                <a:spcPct val="100000"/>
              </a:lnSpc>
              <a:spcBef>
                <a:spcPct val="0"/>
              </a:spcBef>
              <a:spcAft>
                <a:spcPct val="0"/>
              </a:spcAft>
              <a:buFontTx/>
              <a:buNone/>
            </a:pPr>
            <a:r>
              <a:rPr lang="en-GB" altLang="en-US" sz="1600"/>
              <a:t> </a:t>
            </a:r>
          </a:p>
        </p:txBody>
      </p:sp>
      <p:pic>
        <p:nvPicPr>
          <p:cNvPr id="18535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79813" y="2949575"/>
            <a:ext cx="5129212" cy="241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529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86371"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34B0868C-7F12-450A-B6FA-9B48FD5D14E6}" type="slidenum">
              <a:rPr lang="en-GB" altLang="en-US" sz="1000">
                <a:solidFill>
                  <a:srgbClr val="00B050"/>
                </a:solidFill>
              </a:rPr>
              <a:pPr>
                <a:lnSpc>
                  <a:spcPct val="100000"/>
                </a:lnSpc>
                <a:spcBef>
                  <a:spcPct val="0"/>
                </a:spcBef>
                <a:buFontTx/>
                <a:buNone/>
              </a:pPr>
              <a:t>49</a:t>
            </a:fld>
            <a:endParaRPr lang="en-GB" altLang="en-US" sz="1000">
              <a:solidFill>
                <a:srgbClr val="00B050"/>
              </a:solidFill>
            </a:endParaRPr>
          </a:p>
        </p:txBody>
      </p:sp>
      <p:sp>
        <p:nvSpPr>
          <p:cNvPr id="186372" name="Text Placeholder 8"/>
          <p:cNvSpPr txBox="1">
            <a:spLocks/>
          </p:cNvSpPr>
          <p:nvPr/>
        </p:nvSpPr>
        <p:spPr bwMode="auto">
          <a:xfrm>
            <a:off x="3041651" y="576264"/>
            <a:ext cx="7178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Applying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186373" name="TextBox 9"/>
          <p:cNvSpPr txBox="1">
            <a:spLocks noChangeArrowheads="1"/>
          </p:cNvSpPr>
          <p:nvPr/>
        </p:nvSpPr>
        <p:spPr bwMode="auto">
          <a:xfrm>
            <a:off x="3041650" y="904875"/>
            <a:ext cx="7251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a:t>Commodity Details (Example 2 Continued):</a:t>
            </a:r>
          </a:p>
        </p:txBody>
      </p:sp>
      <p:pic>
        <p:nvPicPr>
          <p:cNvPr id="1863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65713" y="1549401"/>
            <a:ext cx="5149850" cy="41640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1965325" y="1549400"/>
            <a:ext cx="2952750" cy="3386138"/>
          </a:xfrm>
          <a:prstGeom prst="rect">
            <a:avLst/>
          </a:prstGeom>
        </p:spPr>
        <p:txBody>
          <a:bodyPr>
            <a:spAutoFit/>
          </a:bodyPr>
          <a:lstStyle/>
          <a:p>
            <a:pPr eaLnBrk="0" fontAlgn="base" hangingPunct="0">
              <a:spcBef>
                <a:spcPct val="0"/>
              </a:spcBef>
              <a:spcAft>
                <a:spcPct val="0"/>
              </a:spcAft>
              <a:defRPr/>
            </a:pPr>
            <a:r>
              <a:rPr lang="en-GB" dirty="0">
                <a:solidFill>
                  <a:srgbClr val="595959"/>
                </a:solidFill>
                <a:latin typeface="Arial" panose="020B0604020202020204" pitchFamily="34" charset="0"/>
                <a:cs typeface="Arial" panose="020B0604020202020204" pitchFamily="34" charset="0"/>
              </a:rPr>
              <a:t>Once the commodity file has been attached.</a:t>
            </a:r>
          </a:p>
          <a:p>
            <a:pPr eaLnBrk="0" fontAlgn="base" hangingPunct="0">
              <a:spcBef>
                <a:spcPct val="0"/>
              </a:spcBef>
              <a:spcAft>
                <a:spcPct val="0"/>
              </a:spcAft>
              <a:defRPr/>
            </a:pPr>
            <a:endParaRPr lang="en-GB" dirty="0">
              <a:solidFill>
                <a:srgbClr val="595959"/>
              </a:solidFill>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Click ‘Add Consignment Record’</a:t>
            </a:r>
            <a:br>
              <a:rPr lang="en-GB" dirty="0">
                <a:solidFill>
                  <a:srgbClr val="595959"/>
                </a:solidFill>
                <a:latin typeface="Arial" panose="020B0604020202020204" pitchFamily="34" charset="0"/>
                <a:cs typeface="Arial" panose="020B0604020202020204" pitchFamily="34" charset="0"/>
              </a:rPr>
            </a:br>
            <a:endParaRPr lang="en-GB" dirty="0">
              <a:solidFill>
                <a:srgbClr val="595959"/>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r>
              <a:rPr lang="en-GB" dirty="0">
                <a:solidFill>
                  <a:srgbClr val="595959"/>
                </a:solidFill>
                <a:latin typeface="Arial" panose="020B0604020202020204" pitchFamily="34" charset="0"/>
                <a:cs typeface="Arial" panose="020B0604020202020204" pitchFamily="34" charset="0"/>
              </a:rPr>
              <a:t>The screen will refresh and the consignment details will appear.</a:t>
            </a:r>
            <a:br>
              <a:rPr lang="en-GB" dirty="0">
                <a:solidFill>
                  <a:srgbClr val="595959"/>
                </a:solidFill>
                <a:latin typeface="Arial" panose="020B0604020202020204" pitchFamily="34" charset="0"/>
                <a:cs typeface="Arial" panose="020B0604020202020204" pitchFamily="34" charset="0"/>
              </a:rPr>
            </a:br>
            <a:endParaRPr lang="en-GB" dirty="0">
              <a:solidFill>
                <a:srgbClr val="595959"/>
              </a:solidFill>
              <a:latin typeface="Arial" panose="020B0604020202020204" pitchFamily="34" charset="0"/>
              <a:cs typeface="Arial" panose="020B0604020202020204" pitchFamily="34" charset="0"/>
            </a:endParaRP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Click ‘Next’</a:t>
            </a:r>
          </a:p>
          <a:p>
            <a:pPr eaLnBrk="0" fontAlgn="base" hangingPunct="0">
              <a:spcBef>
                <a:spcPct val="0"/>
              </a:spcBef>
              <a:spcAft>
                <a:spcPct val="0"/>
              </a:spcAft>
              <a:defRPr/>
            </a:pPr>
            <a:r>
              <a:rPr lang="en-GB" sz="1600" dirty="0">
                <a:solidFill>
                  <a:srgbClr val="595959"/>
                </a:solidFill>
                <a:latin typeface="Arial" panose="020B0604020202020204" pitchFamily="34" charset="0"/>
                <a:cs typeface="Arial" panose="020B0604020202020204" pitchFamily="34" charset="0"/>
              </a:rPr>
              <a:t> </a:t>
            </a:r>
          </a:p>
        </p:txBody>
      </p:sp>
      <p:sp>
        <p:nvSpPr>
          <p:cNvPr id="3" name="Oval 2"/>
          <p:cNvSpPr/>
          <p:nvPr/>
        </p:nvSpPr>
        <p:spPr>
          <a:xfrm>
            <a:off x="5065714" y="3863975"/>
            <a:ext cx="1639887" cy="395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
        <p:nvSpPr>
          <p:cNvPr id="12" name="Oval 11"/>
          <p:cNvSpPr/>
          <p:nvPr/>
        </p:nvSpPr>
        <p:spPr>
          <a:xfrm>
            <a:off x="9053514" y="5251450"/>
            <a:ext cx="1004887" cy="3952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Tree>
    <p:extLst>
      <p:ext uri="{BB962C8B-B14F-4D97-AF65-F5344CB8AC3E}">
        <p14:creationId xmlns:p14="http://schemas.microsoft.com/office/powerpoint/2010/main" val="317433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1963739" y="466725"/>
            <a:ext cx="4492625" cy="482600"/>
          </a:xfrm>
        </p:spPr>
        <p:txBody>
          <a:bodyPr/>
          <a:lstStyle/>
          <a:p>
            <a:r>
              <a:rPr lang="en-GB" altLang="en-US"/>
              <a:t>Application Procedure</a:t>
            </a:r>
          </a:p>
        </p:txBody>
      </p:sp>
      <p:sp>
        <p:nvSpPr>
          <p:cNvPr id="14131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282A9A1E-F673-403D-A1DC-0E2855E60210}" type="slidenum">
              <a:rPr lang="en-GB" altLang="en-US" sz="1000">
                <a:solidFill>
                  <a:srgbClr val="00B050"/>
                </a:solidFill>
              </a:rPr>
              <a:pPr>
                <a:lnSpc>
                  <a:spcPct val="100000"/>
                </a:lnSpc>
                <a:spcBef>
                  <a:spcPct val="0"/>
                </a:spcBef>
                <a:buFontTx/>
                <a:buNone/>
              </a:pPr>
              <a:t>5</a:t>
            </a:fld>
            <a:endParaRPr lang="en-GB" altLang="en-US" sz="1000">
              <a:solidFill>
                <a:srgbClr val="00B050"/>
              </a:solidFill>
            </a:endParaRPr>
          </a:p>
        </p:txBody>
      </p:sp>
      <p:graphicFrame>
        <p:nvGraphicFramePr>
          <p:cNvPr id="5" name="Content Placeholder 4"/>
          <p:cNvGraphicFramePr>
            <a:graphicFrameLocks noGrp="1"/>
          </p:cNvGraphicFramePr>
          <p:nvPr>
            <p:ph idx="1"/>
          </p:nvPr>
        </p:nvGraphicFramePr>
        <p:xfrm>
          <a:off x="7176120" y="376325"/>
          <a:ext cx="3259306" cy="663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1317" name="TextBox 5"/>
          <p:cNvSpPr txBox="1">
            <a:spLocks noChangeArrowheads="1"/>
          </p:cNvSpPr>
          <p:nvPr/>
        </p:nvSpPr>
        <p:spPr bwMode="auto">
          <a:xfrm>
            <a:off x="2063750" y="1268414"/>
            <a:ext cx="8135938" cy="418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pPr>
            <a:r>
              <a:rPr lang="en-GB" altLang="en-US" sz="1800" dirty="0">
                <a:solidFill>
                  <a:prstClr val="black"/>
                </a:solidFill>
              </a:rPr>
              <a:t>You or someone within the business will need to register on the government gateway to apply for plant health exports.</a:t>
            </a:r>
          </a:p>
          <a:p>
            <a:pPr eaLnBrk="0" fontAlgn="base" hangingPunct="0">
              <a:lnSpc>
                <a:spcPct val="100000"/>
              </a:lnSpc>
              <a:spcBef>
                <a:spcPct val="0"/>
              </a:spcBef>
              <a:spcAft>
                <a:spcPct val="0"/>
              </a:spcAft>
            </a:pPr>
            <a:r>
              <a:rPr lang="en-GB" altLang="en-US" sz="1800" dirty="0" smtClean="0">
                <a:solidFill>
                  <a:prstClr val="black"/>
                </a:solidFill>
              </a:rPr>
              <a:t>Currently you will need to apply for exports on </a:t>
            </a:r>
            <a:r>
              <a:rPr lang="en-GB" altLang="en-US" sz="1800" dirty="0" err="1" smtClean="0">
                <a:solidFill>
                  <a:prstClr val="black"/>
                </a:solidFill>
              </a:rPr>
              <a:t>eDomero</a:t>
            </a:r>
            <a:r>
              <a:rPr lang="en-GB" altLang="en-US" sz="1800" dirty="0" smtClean="0">
                <a:solidFill>
                  <a:prstClr val="black"/>
                </a:solidFill>
              </a:rPr>
              <a:t>.</a:t>
            </a:r>
            <a:endParaRPr lang="en-GB" altLang="en-US" sz="1800" dirty="0">
              <a:solidFill>
                <a:prstClr val="black"/>
              </a:solidFill>
            </a:endParaRPr>
          </a:p>
          <a:p>
            <a:pPr eaLnBrk="0" fontAlgn="base" hangingPunct="0">
              <a:lnSpc>
                <a:spcPct val="100000"/>
              </a:lnSpc>
              <a:spcBef>
                <a:spcPct val="0"/>
              </a:spcBef>
              <a:spcAft>
                <a:spcPct val="0"/>
              </a:spcAft>
            </a:pPr>
            <a:r>
              <a:rPr lang="en-GB" altLang="en-US" sz="1800" dirty="0">
                <a:solidFill>
                  <a:prstClr val="black"/>
                </a:solidFill>
              </a:rPr>
              <a:t>The next few slides will demonstrate how to make an export application on </a:t>
            </a:r>
            <a:r>
              <a:rPr lang="en-GB" altLang="en-US" sz="1800" dirty="0" err="1">
                <a:solidFill>
                  <a:prstClr val="black"/>
                </a:solidFill>
              </a:rPr>
              <a:t>eDomero</a:t>
            </a:r>
            <a:r>
              <a:rPr lang="en-GB" altLang="en-US" sz="1800" dirty="0">
                <a:solidFill>
                  <a:prstClr val="black"/>
                </a:solidFill>
              </a:rPr>
              <a:t>.</a:t>
            </a:r>
          </a:p>
          <a:p>
            <a:pPr eaLnBrk="0" fontAlgn="base" hangingPunct="0">
              <a:lnSpc>
                <a:spcPct val="100000"/>
              </a:lnSpc>
              <a:spcBef>
                <a:spcPct val="0"/>
              </a:spcBef>
              <a:spcAft>
                <a:spcPct val="0"/>
              </a:spcAft>
            </a:pPr>
            <a:r>
              <a:rPr lang="en-GB" altLang="en-US" sz="1800" dirty="0">
                <a:solidFill>
                  <a:prstClr val="black"/>
                </a:solidFill>
              </a:rPr>
              <a:t>You will also learn :</a:t>
            </a:r>
          </a:p>
          <a:p>
            <a:pPr lvl="1" eaLnBrk="0" fontAlgn="base" hangingPunct="0">
              <a:spcAft>
                <a:spcPct val="0"/>
              </a:spcAft>
            </a:pPr>
            <a:r>
              <a:rPr lang="en-GB" altLang="en-US" sz="1600" dirty="0">
                <a:solidFill>
                  <a:prstClr val="black"/>
                </a:solidFill>
              </a:rPr>
              <a:t>Online Application System Overview</a:t>
            </a:r>
          </a:p>
          <a:p>
            <a:pPr lvl="1" eaLnBrk="0" fontAlgn="base" hangingPunct="0">
              <a:spcAft>
                <a:spcPct val="0"/>
              </a:spcAft>
            </a:pPr>
            <a:r>
              <a:rPr lang="en-GB" altLang="en-US" sz="1600" dirty="0">
                <a:solidFill>
                  <a:prstClr val="black"/>
                </a:solidFill>
              </a:rPr>
              <a:t>How To: Enrolling for Government Gateway &amp; </a:t>
            </a:r>
            <a:r>
              <a:rPr lang="en-GB" altLang="en-US" sz="1600" dirty="0" err="1">
                <a:solidFill>
                  <a:prstClr val="black"/>
                </a:solidFill>
              </a:rPr>
              <a:t>eDomero</a:t>
            </a:r>
            <a:r>
              <a:rPr lang="en-GB" altLang="en-US" sz="1600" dirty="0">
                <a:solidFill>
                  <a:prstClr val="black"/>
                </a:solidFill>
              </a:rPr>
              <a:t> Services</a:t>
            </a:r>
          </a:p>
          <a:p>
            <a:pPr lvl="1" eaLnBrk="0" fontAlgn="base" hangingPunct="0">
              <a:spcAft>
                <a:spcPct val="0"/>
              </a:spcAft>
            </a:pPr>
            <a:r>
              <a:rPr lang="en-GB" altLang="en-US" sz="1600" dirty="0">
                <a:solidFill>
                  <a:prstClr val="black"/>
                </a:solidFill>
              </a:rPr>
              <a:t>PHE36 General Application Overview</a:t>
            </a:r>
          </a:p>
          <a:p>
            <a:pPr lvl="1" eaLnBrk="0" fontAlgn="base" hangingPunct="0">
              <a:spcAft>
                <a:spcPct val="0"/>
              </a:spcAft>
            </a:pPr>
            <a:r>
              <a:rPr lang="en-GB" altLang="en-US" sz="1600" dirty="0">
                <a:solidFill>
                  <a:prstClr val="black"/>
                </a:solidFill>
              </a:rPr>
              <a:t>Important Information: Before You Submit Your Phytosanitary Certificate Application</a:t>
            </a:r>
          </a:p>
          <a:p>
            <a:pPr lvl="1" eaLnBrk="0" fontAlgn="base" hangingPunct="0">
              <a:spcAft>
                <a:spcPct val="0"/>
              </a:spcAft>
            </a:pPr>
            <a:r>
              <a:rPr lang="en-GB" altLang="en-US" sz="1600" dirty="0">
                <a:solidFill>
                  <a:prstClr val="black"/>
                </a:solidFill>
              </a:rPr>
              <a:t>How To: Applying for a PHE36 General Application</a:t>
            </a:r>
          </a:p>
          <a:p>
            <a:pPr lvl="1" eaLnBrk="0" fontAlgn="base" hangingPunct="0">
              <a:spcAft>
                <a:spcPct val="0"/>
              </a:spcAft>
            </a:pPr>
            <a:r>
              <a:rPr lang="en-GB" altLang="en-US" sz="1600" dirty="0">
                <a:solidFill>
                  <a:prstClr val="black"/>
                </a:solidFill>
              </a:rPr>
              <a:t>How To: Re-using details from a previous application for the same consignee to apply for a PHE36 General Application</a:t>
            </a:r>
          </a:p>
          <a:p>
            <a:pPr eaLnBrk="0" fontAlgn="base" hangingPunct="0">
              <a:lnSpc>
                <a:spcPct val="100000"/>
              </a:lnSpc>
              <a:spcBef>
                <a:spcPct val="0"/>
              </a:spcBef>
              <a:spcAft>
                <a:spcPct val="0"/>
              </a:spcAft>
            </a:pPr>
            <a:endParaRPr lang="en-GB" altLang="en-US" sz="1800" dirty="0">
              <a:solidFill>
                <a:prstClr val="black"/>
              </a:solidFill>
            </a:endParaRPr>
          </a:p>
        </p:txBody>
      </p:sp>
    </p:spTree>
    <p:extLst>
      <p:ext uri="{BB962C8B-B14F-4D97-AF65-F5344CB8AC3E}">
        <p14:creationId xmlns:p14="http://schemas.microsoft.com/office/powerpoint/2010/main" val="27344762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947864" y="1536700"/>
            <a:ext cx="8067675" cy="300038"/>
          </a:xfrm>
        </p:spPr>
        <p:txBody>
          <a:bodyPr/>
          <a:lstStyle/>
          <a:p>
            <a:pPr>
              <a:defRPr/>
            </a:pPr>
            <a:r>
              <a:rPr lang="en-GB" sz="1800" b="1" dirty="0">
                <a:solidFill>
                  <a:srgbClr val="595959"/>
                </a:solidFill>
              </a:rPr>
              <a:t>Import PC or PEACH numbers must be attached to the application for commodities with a country of origin outside the UK. </a:t>
            </a:r>
            <a:r>
              <a:rPr lang="en-GB" sz="1800" dirty="0">
                <a:solidFill>
                  <a:srgbClr val="595959"/>
                </a:solidFill>
              </a:rPr>
              <a:t>Import PC must include Additional Declarations (ADs) required for export to the EU. Also, if a commodity requires an Import Permit this must also be attached.</a:t>
            </a:r>
          </a:p>
          <a:p>
            <a:pPr>
              <a:defRPr/>
            </a:pPr>
            <a:r>
              <a:rPr lang="en-GB" sz="1800" dirty="0">
                <a:solidFill>
                  <a:srgbClr val="595959"/>
                </a:solidFill>
              </a:rPr>
              <a:t>To upload the file(s) - Simply add a short description and upload the file by browsing your folders when prompted by this screen. Once uploaded click ‘Next’.</a:t>
            </a:r>
          </a:p>
          <a:p>
            <a:pPr marL="285750" indent="-285750">
              <a:buFont typeface="Arial" panose="020B0604020202020204" pitchFamily="34" charset="0"/>
              <a:buChar char="•"/>
              <a:defRPr/>
            </a:pPr>
            <a:endParaRPr lang="en-GB" sz="1600" dirty="0">
              <a:solidFill>
                <a:srgbClr val="595959"/>
              </a:solidFill>
            </a:endParaRPr>
          </a:p>
        </p:txBody>
      </p:sp>
      <p:sp>
        <p:nvSpPr>
          <p:cNvPr id="187395"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87396"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6E61A9CE-5D66-4311-98FA-10A5E0BFD975}" type="slidenum">
              <a:rPr lang="en-GB" altLang="en-US" sz="1000">
                <a:solidFill>
                  <a:srgbClr val="00B050"/>
                </a:solidFill>
              </a:rPr>
              <a:pPr>
                <a:lnSpc>
                  <a:spcPct val="100000"/>
                </a:lnSpc>
                <a:spcBef>
                  <a:spcPct val="0"/>
                </a:spcBef>
                <a:buFontTx/>
                <a:buNone/>
              </a:pPr>
              <a:t>50</a:t>
            </a:fld>
            <a:endParaRPr lang="en-GB" altLang="en-US" sz="1000">
              <a:solidFill>
                <a:srgbClr val="00B050"/>
              </a:solidFill>
            </a:endParaRPr>
          </a:p>
        </p:txBody>
      </p:sp>
      <p:sp>
        <p:nvSpPr>
          <p:cNvPr id="187397" name="Text Placeholder 8"/>
          <p:cNvSpPr txBox="1">
            <a:spLocks/>
          </p:cNvSpPr>
          <p:nvPr/>
        </p:nvSpPr>
        <p:spPr bwMode="auto">
          <a:xfrm>
            <a:off x="3041651" y="576264"/>
            <a:ext cx="7178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Applying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187398" name="TextBox 11"/>
          <p:cNvSpPr txBox="1">
            <a:spLocks noChangeArrowheads="1"/>
          </p:cNvSpPr>
          <p:nvPr/>
        </p:nvSpPr>
        <p:spPr bwMode="auto">
          <a:xfrm>
            <a:off x="3041650" y="965200"/>
            <a:ext cx="72517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a:t>Commodity Details (Example 2 Continued):</a:t>
            </a:r>
          </a:p>
          <a:p>
            <a:pPr eaLnBrk="0" fontAlgn="base" hangingPunct="0">
              <a:lnSpc>
                <a:spcPct val="100000"/>
              </a:lnSpc>
              <a:spcBef>
                <a:spcPct val="0"/>
              </a:spcBef>
              <a:spcAft>
                <a:spcPct val="0"/>
              </a:spcAft>
              <a:buFontTx/>
              <a:buNone/>
            </a:pPr>
            <a:endParaRPr lang="en-GB" altLang="en-US"/>
          </a:p>
        </p:txBody>
      </p:sp>
      <p:pic>
        <p:nvPicPr>
          <p:cNvPr id="187399"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l="57324" t="27969" r="18542" b="30988"/>
          <a:stretch>
            <a:fillRect/>
          </a:stretch>
        </p:blipFill>
        <p:spPr>
          <a:xfrm>
            <a:off x="3446464" y="3389314"/>
            <a:ext cx="5070475" cy="2833687"/>
          </a:xfrm>
          <a:ln>
            <a:solidFill>
              <a:schemeClr val="tx1"/>
            </a:solidFill>
            <a:miter lim="800000"/>
            <a:headEnd/>
            <a:tailEnd/>
          </a:ln>
        </p:spPr>
      </p:pic>
    </p:spTree>
    <p:extLst>
      <p:ext uri="{BB962C8B-B14F-4D97-AF65-F5344CB8AC3E}">
        <p14:creationId xmlns:p14="http://schemas.microsoft.com/office/powerpoint/2010/main" val="38666240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 Placeholder 3"/>
          <p:cNvSpPr>
            <a:spLocks noGrp="1"/>
          </p:cNvSpPr>
          <p:nvPr>
            <p:ph type="body" sz="quarter" idx="13"/>
          </p:nvPr>
        </p:nvSpPr>
        <p:spPr>
          <a:xfrm>
            <a:off x="1947864" y="1536700"/>
            <a:ext cx="3654425" cy="2565400"/>
          </a:xfrm>
        </p:spPr>
        <p:txBody>
          <a:bodyPr/>
          <a:lstStyle/>
          <a:p>
            <a:r>
              <a:rPr lang="en-GB" altLang="en-US" sz="1800">
                <a:solidFill>
                  <a:srgbClr val="595959"/>
                </a:solidFill>
              </a:rPr>
              <a:t>Review the application information to check the accuracy.</a:t>
            </a:r>
          </a:p>
          <a:p>
            <a:r>
              <a:rPr lang="en-GB" altLang="en-US" sz="1800">
                <a:solidFill>
                  <a:srgbClr val="595959"/>
                </a:solidFill>
              </a:rPr>
              <a:t>If you wish to amend any information simply click ‘Previous’ and alter the relevant information.</a:t>
            </a:r>
          </a:p>
        </p:txBody>
      </p:sp>
      <p:sp>
        <p:nvSpPr>
          <p:cNvPr id="188419"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88420"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9FEFD04E-E8B6-44E6-8D8C-85E5129D09C9}" type="slidenum">
              <a:rPr lang="en-GB" altLang="en-US" sz="1000">
                <a:solidFill>
                  <a:srgbClr val="00B050"/>
                </a:solidFill>
              </a:rPr>
              <a:pPr>
                <a:lnSpc>
                  <a:spcPct val="100000"/>
                </a:lnSpc>
                <a:spcBef>
                  <a:spcPct val="0"/>
                </a:spcBef>
                <a:buFontTx/>
                <a:buNone/>
              </a:pPr>
              <a:t>51</a:t>
            </a:fld>
            <a:endParaRPr lang="en-GB" altLang="en-US" sz="1000">
              <a:solidFill>
                <a:srgbClr val="00B050"/>
              </a:solidFill>
            </a:endParaRPr>
          </a:p>
        </p:txBody>
      </p:sp>
      <p:sp>
        <p:nvSpPr>
          <p:cNvPr id="188421" name="Text Placeholder 8"/>
          <p:cNvSpPr txBox="1">
            <a:spLocks/>
          </p:cNvSpPr>
          <p:nvPr/>
        </p:nvSpPr>
        <p:spPr bwMode="auto">
          <a:xfrm>
            <a:off x="3041651" y="576264"/>
            <a:ext cx="7178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Applying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188422" name="TextBox 11"/>
          <p:cNvSpPr txBox="1">
            <a:spLocks noChangeArrowheads="1"/>
          </p:cNvSpPr>
          <p:nvPr/>
        </p:nvSpPr>
        <p:spPr bwMode="auto">
          <a:xfrm>
            <a:off x="3041650" y="979489"/>
            <a:ext cx="7251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a:t>Commodity Details (Example 2 Continued):</a:t>
            </a:r>
          </a:p>
          <a:p>
            <a:pPr eaLnBrk="0" fontAlgn="base" hangingPunct="0">
              <a:lnSpc>
                <a:spcPct val="100000"/>
              </a:lnSpc>
              <a:spcBef>
                <a:spcPct val="0"/>
              </a:spcBef>
              <a:spcAft>
                <a:spcPct val="0"/>
              </a:spcAft>
              <a:buFontTx/>
              <a:buNone/>
            </a:pPr>
            <a:endParaRPr lang="en-GB" altLang="en-US"/>
          </a:p>
        </p:txBody>
      </p:sp>
      <p:pic>
        <p:nvPicPr>
          <p:cNvPr id="188423"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l="58435" t="27618" r="17598" b="20163"/>
          <a:stretch>
            <a:fillRect/>
          </a:stretch>
        </p:blipFill>
        <p:spPr>
          <a:xfrm>
            <a:off x="6018214" y="1449388"/>
            <a:ext cx="3990975" cy="2965450"/>
          </a:xfrm>
          <a:ln>
            <a:solidFill>
              <a:schemeClr val="tx1"/>
            </a:solidFill>
            <a:miter lim="800000"/>
            <a:headEnd/>
            <a:tailEnd/>
          </a:ln>
        </p:spPr>
      </p:pic>
      <p:sp>
        <p:nvSpPr>
          <p:cNvPr id="11" name="Oval 10"/>
          <p:cNvSpPr/>
          <p:nvPr/>
        </p:nvSpPr>
        <p:spPr>
          <a:xfrm>
            <a:off x="6105525" y="2195514"/>
            <a:ext cx="628650" cy="27622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
        <p:nvSpPr>
          <p:cNvPr id="3" name="Rectangle 2"/>
          <p:cNvSpPr/>
          <p:nvPr/>
        </p:nvSpPr>
        <p:spPr>
          <a:xfrm>
            <a:off x="1947864" y="4554538"/>
            <a:ext cx="3983037" cy="1477962"/>
          </a:xfrm>
          <a:prstGeom prst="rect">
            <a:avLst/>
          </a:prstGeom>
        </p:spPr>
        <p:txBody>
          <a:bodyPr>
            <a:spAutoFit/>
          </a:bodyPr>
          <a:lstStyle/>
          <a:p>
            <a:pPr eaLnBrk="0" fontAlgn="base" hangingPunct="0">
              <a:spcBef>
                <a:spcPct val="0"/>
              </a:spcBef>
              <a:spcAft>
                <a:spcPct val="0"/>
              </a:spcAft>
              <a:defRPr/>
            </a:pPr>
            <a:r>
              <a:rPr lang="en-GB" dirty="0">
                <a:solidFill>
                  <a:srgbClr val="595959"/>
                </a:solidFill>
                <a:latin typeface="Arial" panose="020B0604020202020204" pitchFamily="34" charset="0"/>
                <a:cs typeface="Arial" panose="020B0604020202020204" pitchFamily="34" charset="0"/>
              </a:rPr>
              <a:t>If everything is correct:</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Read the declaration stated</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Select the box agreeing to the declaration</a:t>
            </a:r>
          </a:p>
          <a:p>
            <a:pPr marL="285750" indent="-285750" eaLnBrk="0" fontAlgn="base" hangingPunct="0">
              <a:spcBef>
                <a:spcPct val="0"/>
              </a:spcBef>
              <a:spcAft>
                <a:spcPct val="0"/>
              </a:spcAft>
              <a:buFont typeface="Arial" panose="020B0604020202020204" pitchFamily="34" charset="0"/>
              <a:buChar char="•"/>
              <a:defRPr/>
            </a:pPr>
            <a:r>
              <a:rPr lang="en-GB" dirty="0">
                <a:solidFill>
                  <a:srgbClr val="595959"/>
                </a:solidFill>
                <a:latin typeface="Arial" panose="020B0604020202020204" pitchFamily="34" charset="0"/>
                <a:cs typeface="Arial" panose="020B0604020202020204" pitchFamily="34" charset="0"/>
              </a:rPr>
              <a:t>Click ‘Submit Application to PHSI’.</a:t>
            </a:r>
          </a:p>
        </p:txBody>
      </p:sp>
      <p:pic>
        <p:nvPicPr>
          <p:cNvPr id="188426"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05526" y="4572000"/>
            <a:ext cx="3756025" cy="16271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Oval 13"/>
          <p:cNvSpPr/>
          <p:nvPr/>
        </p:nvSpPr>
        <p:spPr>
          <a:xfrm>
            <a:off x="8474075" y="5545139"/>
            <a:ext cx="171450" cy="147637"/>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
        <p:nvSpPr>
          <p:cNvPr id="15" name="Oval 14"/>
          <p:cNvSpPr/>
          <p:nvPr/>
        </p:nvSpPr>
        <p:spPr>
          <a:xfrm>
            <a:off x="6316664" y="5700713"/>
            <a:ext cx="1125537" cy="27146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Tree>
    <p:extLst>
      <p:ext uri="{BB962C8B-B14F-4D97-AF65-F5344CB8AC3E}">
        <p14:creationId xmlns:p14="http://schemas.microsoft.com/office/powerpoint/2010/main" val="38790599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l="43475" t="20079" r="33640" b="46410"/>
          <a:stretch>
            <a:fillRect/>
          </a:stretch>
        </p:blipFill>
        <p:spPr>
          <a:xfrm>
            <a:off x="3679825" y="3476625"/>
            <a:ext cx="4713288" cy="2266950"/>
          </a:xfrm>
          <a:ln w="12700">
            <a:solidFill>
              <a:schemeClr val="tx1"/>
            </a:solidFill>
            <a:miter lim="800000"/>
            <a:headEnd/>
            <a:tailEnd/>
          </a:ln>
        </p:spPr>
      </p:pic>
      <p:sp>
        <p:nvSpPr>
          <p:cNvPr id="4" name="Text Placeholder 3"/>
          <p:cNvSpPr>
            <a:spLocks noGrp="1"/>
          </p:cNvSpPr>
          <p:nvPr>
            <p:ph type="body" sz="quarter" idx="13"/>
          </p:nvPr>
        </p:nvSpPr>
        <p:spPr>
          <a:xfrm>
            <a:off x="1965325" y="1838326"/>
            <a:ext cx="8142288" cy="1458913"/>
          </a:xfrm>
        </p:spPr>
        <p:txBody>
          <a:bodyPr/>
          <a:lstStyle/>
          <a:p>
            <a:pPr>
              <a:defRPr/>
            </a:pPr>
            <a:r>
              <a:rPr lang="en-GB" sz="1800" dirty="0">
                <a:solidFill>
                  <a:schemeClr val="tx1">
                    <a:lumMod val="65000"/>
                    <a:lumOff val="35000"/>
                  </a:schemeClr>
                </a:solidFill>
              </a:rPr>
              <a:t>Your application number will then be displayed on screen as below.</a:t>
            </a:r>
          </a:p>
          <a:p>
            <a:pPr>
              <a:defRPr/>
            </a:pPr>
            <a:r>
              <a:rPr lang="en-GB" sz="1800" dirty="0">
                <a:solidFill>
                  <a:srgbClr val="FF0000"/>
                </a:solidFill>
              </a:rPr>
              <a:t>You must make a note of your application reference as this will be needed to request your phytosanitary certificate.</a:t>
            </a:r>
          </a:p>
          <a:p>
            <a:pPr>
              <a:defRPr/>
            </a:pPr>
            <a:r>
              <a:rPr lang="en-GB" sz="1800" dirty="0">
                <a:solidFill>
                  <a:srgbClr val="595959"/>
                </a:solidFill>
              </a:rPr>
              <a:t>Email a list of application numbers once they are ready to be issued to </a:t>
            </a:r>
            <a:r>
              <a:rPr lang="en-GB" sz="1800" dirty="0">
                <a:solidFill>
                  <a:srgbClr val="595959"/>
                </a:solidFill>
                <a:hlinkClick r:id="rId3"/>
              </a:rPr>
              <a:t>PHEATS@apha.gov.uk</a:t>
            </a:r>
            <a:r>
              <a:rPr lang="en-GB" sz="1800" dirty="0">
                <a:solidFill>
                  <a:srgbClr val="595959"/>
                </a:solidFill>
              </a:rPr>
              <a:t>  </a:t>
            </a:r>
          </a:p>
          <a:p>
            <a:pPr>
              <a:defRPr/>
            </a:pPr>
            <a:endParaRPr lang="en-GB" dirty="0"/>
          </a:p>
        </p:txBody>
      </p:sp>
      <p:sp>
        <p:nvSpPr>
          <p:cNvPr id="189444"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89445"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90E7DFF9-7723-4678-84CF-99BAD5CCD8AB}" type="slidenum">
              <a:rPr lang="en-GB" altLang="en-US" sz="1000">
                <a:solidFill>
                  <a:srgbClr val="00B050"/>
                </a:solidFill>
              </a:rPr>
              <a:pPr>
                <a:lnSpc>
                  <a:spcPct val="100000"/>
                </a:lnSpc>
                <a:spcBef>
                  <a:spcPct val="0"/>
                </a:spcBef>
                <a:buFontTx/>
                <a:buNone/>
              </a:pPr>
              <a:t>52</a:t>
            </a:fld>
            <a:endParaRPr lang="en-GB" altLang="en-US" sz="1000">
              <a:solidFill>
                <a:srgbClr val="00B050"/>
              </a:solidFill>
            </a:endParaRPr>
          </a:p>
        </p:txBody>
      </p:sp>
      <p:sp>
        <p:nvSpPr>
          <p:cNvPr id="3" name="Oval 2"/>
          <p:cNvSpPr/>
          <p:nvPr/>
        </p:nvSpPr>
        <p:spPr>
          <a:xfrm>
            <a:off x="7024688" y="3956050"/>
            <a:ext cx="760412" cy="312738"/>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
        <p:nvSpPr>
          <p:cNvPr id="189447" name="Text Placeholder 8"/>
          <p:cNvSpPr txBox="1">
            <a:spLocks/>
          </p:cNvSpPr>
          <p:nvPr/>
        </p:nvSpPr>
        <p:spPr bwMode="auto">
          <a:xfrm>
            <a:off x="3051176" y="736600"/>
            <a:ext cx="71786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Applying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189448" name="TextBox 9"/>
          <p:cNvSpPr txBox="1">
            <a:spLocks noChangeArrowheads="1"/>
          </p:cNvSpPr>
          <p:nvPr/>
        </p:nvSpPr>
        <p:spPr bwMode="auto">
          <a:xfrm>
            <a:off x="3014663" y="1231901"/>
            <a:ext cx="72517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a:t>Commodity Details (Example 2 Continued):</a:t>
            </a:r>
          </a:p>
          <a:p>
            <a:pPr eaLnBrk="0" fontAlgn="base" hangingPunct="0">
              <a:lnSpc>
                <a:spcPct val="100000"/>
              </a:lnSpc>
              <a:spcBef>
                <a:spcPct val="0"/>
              </a:spcBef>
              <a:spcAft>
                <a:spcPct val="0"/>
              </a:spcAft>
              <a:buFontTx/>
              <a:buNone/>
            </a:pPr>
            <a:endParaRPr lang="en-GB" altLang="en-US"/>
          </a:p>
        </p:txBody>
      </p:sp>
      <p:sp>
        <p:nvSpPr>
          <p:cNvPr id="11" name="TextBox 10"/>
          <p:cNvSpPr txBox="1"/>
          <p:nvPr/>
        </p:nvSpPr>
        <p:spPr>
          <a:xfrm>
            <a:off x="1965325" y="5821364"/>
            <a:ext cx="5780088" cy="369887"/>
          </a:xfrm>
          <a:prstGeom prst="rect">
            <a:avLst/>
          </a:prstGeom>
          <a:noFill/>
        </p:spPr>
        <p:txBody>
          <a:bodyPr>
            <a:spAutoFit/>
          </a:bodyPr>
          <a:lstStyle/>
          <a:p>
            <a:pPr eaLnBrk="0" fontAlgn="base" hangingPunct="0">
              <a:spcBef>
                <a:spcPct val="0"/>
              </a:spcBef>
              <a:spcAft>
                <a:spcPct val="0"/>
              </a:spcAft>
              <a:defRPr/>
            </a:pPr>
            <a:r>
              <a:rPr lang="en-GB" dirty="0">
                <a:solidFill>
                  <a:prstClr val="black">
                    <a:lumMod val="75000"/>
                    <a:lumOff val="25000"/>
                  </a:prstClr>
                </a:solidFill>
                <a:latin typeface="Arial" panose="020B0604020202020204" pitchFamily="34" charset="0"/>
                <a:cs typeface="Arial" panose="020B0604020202020204" pitchFamily="34" charset="0"/>
              </a:rPr>
              <a:t>End of process for Example 2.</a:t>
            </a:r>
          </a:p>
        </p:txBody>
      </p:sp>
    </p:spTree>
    <p:extLst>
      <p:ext uri="{BB962C8B-B14F-4D97-AF65-F5344CB8AC3E}">
        <p14:creationId xmlns:p14="http://schemas.microsoft.com/office/powerpoint/2010/main" val="26416571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90467"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3EF77874-818C-42F7-A3E7-C146912999C1}" type="slidenum">
              <a:rPr lang="en-GB" altLang="en-US" sz="1000">
                <a:solidFill>
                  <a:srgbClr val="00B050"/>
                </a:solidFill>
              </a:rPr>
              <a:pPr>
                <a:lnSpc>
                  <a:spcPct val="100000"/>
                </a:lnSpc>
                <a:spcBef>
                  <a:spcPct val="0"/>
                </a:spcBef>
                <a:buFontTx/>
                <a:buNone/>
              </a:pPr>
              <a:t>53</a:t>
            </a:fld>
            <a:endParaRPr lang="en-GB" altLang="en-US" sz="1000">
              <a:solidFill>
                <a:srgbClr val="00B050"/>
              </a:solidFill>
            </a:endParaRPr>
          </a:p>
        </p:txBody>
      </p:sp>
      <p:sp>
        <p:nvSpPr>
          <p:cNvPr id="190468" name="Text Placeholder 8"/>
          <p:cNvSpPr txBox="1">
            <a:spLocks/>
          </p:cNvSpPr>
          <p:nvPr/>
        </p:nvSpPr>
        <p:spPr bwMode="auto">
          <a:xfrm>
            <a:off x="3041651" y="576264"/>
            <a:ext cx="7178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Applying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190469" name="TextBox 1"/>
          <p:cNvSpPr txBox="1">
            <a:spLocks noChangeArrowheads="1"/>
          </p:cNvSpPr>
          <p:nvPr/>
        </p:nvSpPr>
        <p:spPr bwMode="auto">
          <a:xfrm>
            <a:off x="2768601" y="1162051"/>
            <a:ext cx="6334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sz="1800"/>
              <a:t>Video demonstration of applying for a PHEATS Application using a PHE36 General application form:</a:t>
            </a:r>
          </a:p>
        </p:txBody>
      </p:sp>
      <p:pic>
        <p:nvPicPr>
          <p:cNvPr id="190470" name="FC058B1">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3114" y="1978470"/>
            <a:ext cx="7454900" cy="394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79331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a:xfrm>
            <a:off x="1965326" y="1803400"/>
            <a:ext cx="8264525" cy="482600"/>
          </a:xfrm>
        </p:spPr>
        <p:txBody>
          <a:bodyPr/>
          <a:lstStyle/>
          <a:p>
            <a:r>
              <a:rPr lang="en-GB" altLang="en-US"/>
              <a:t>How To: </a:t>
            </a:r>
            <a:br>
              <a:rPr lang="en-GB" altLang="en-US"/>
            </a:br>
            <a:r>
              <a:rPr lang="en-GB" altLang="en-US"/>
              <a:t>Re-using details from a previous application for the same consignee to apply for a PHE36 General Application</a:t>
            </a:r>
            <a:br>
              <a:rPr lang="en-GB" altLang="en-US"/>
            </a:br>
            <a:endParaRPr lang="en-GB" altLang="en-US"/>
          </a:p>
        </p:txBody>
      </p:sp>
      <p:sp>
        <p:nvSpPr>
          <p:cNvPr id="191491"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91492"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DFA201F5-9078-436C-8521-251A2A2E754F}" type="slidenum">
              <a:rPr lang="en-GB" altLang="en-US" sz="1000">
                <a:solidFill>
                  <a:srgbClr val="00B050"/>
                </a:solidFill>
              </a:rPr>
              <a:pPr>
                <a:lnSpc>
                  <a:spcPct val="100000"/>
                </a:lnSpc>
                <a:spcBef>
                  <a:spcPct val="0"/>
                </a:spcBef>
                <a:buFontTx/>
                <a:buNone/>
              </a:pPr>
              <a:t>54</a:t>
            </a:fld>
            <a:endParaRPr lang="en-GB" altLang="en-US" sz="1000">
              <a:solidFill>
                <a:srgbClr val="00B050"/>
              </a:solidFill>
            </a:endParaRPr>
          </a:p>
        </p:txBody>
      </p:sp>
    </p:spTree>
    <p:extLst>
      <p:ext uri="{BB962C8B-B14F-4D97-AF65-F5344CB8AC3E}">
        <p14:creationId xmlns:p14="http://schemas.microsoft.com/office/powerpoint/2010/main" val="12384703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92515"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25D1A0E4-F3E1-4D4C-A390-B4116FC63AC9}" type="slidenum">
              <a:rPr lang="en-GB" altLang="en-US" sz="1000">
                <a:solidFill>
                  <a:srgbClr val="00B050"/>
                </a:solidFill>
              </a:rPr>
              <a:pPr>
                <a:lnSpc>
                  <a:spcPct val="100000"/>
                </a:lnSpc>
                <a:spcBef>
                  <a:spcPct val="0"/>
                </a:spcBef>
                <a:buFontTx/>
                <a:buNone/>
              </a:pPr>
              <a:t>55</a:t>
            </a:fld>
            <a:endParaRPr lang="en-GB" altLang="en-US" sz="1000">
              <a:solidFill>
                <a:srgbClr val="00B050"/>
              </a:solidFill>
            </a:endParaRPr>
          </a:p>
        </p:txBody>
      </p:sp>
      <p:sp>
        <p:nvSpPr>
          <p:cNvPr id="192516" name="Text Placeholder 8"/>
          <p:cNvSpPr txBox="1">
            <a:spLocks/>
          </p:cNvSpPr>
          <p:nvPr/>
        </p:nvSpPr>
        <p:spPr bwMode="auto">
          <a:xfrm>
            <a:off x="3041651" y="576264"/>
            <a:ext cx="7178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How to re-use details from a previous application for the same consignee to apply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7" name="Text Placeholder 3"/>
          <p:cNvSpPr>
            <a:spLocks noGrp="1"/>
          </p:cNvSpPr>
          <p:nvPr>
            <p:ph type="body" sz="quarter" idx="13"/>
          </p:nvPr>
        </p:nvSpPr>
        <p:spPr>
          <a:xfrm>
            <a:off x="1947863" y="1241425"/>
            <a:ext cx="8272462" cy="1125538"/>
          </a:xfrm>
        </p:spPr>
        <p:txBody>
          <a:bodyPr/>
          <a:lstStyle/>
          <a:p>
            <a:pPr>
              <a:defRPr/>
            </a:pPr>
            <a:r>
              <a:rPr lang="en-GB" sz="1800" dirty="0">
                <a:solidFill>
                  <a:srgbClr val="595959"/>
                </a:solidFill>
              </a:rPr>
              <a:t>You can re-use details from previous applications for the same consignee to make a new application.</a:t>
            </a:r>
          </a:p>
          <a:p>
            <a:pPr>
              <a:defRPr/>
            </a:pPr>
            <a:r>
              <a:rPr lang="en-GB" sz="1800" dirty="0">
                <a:solidFill>
                  <a:srgbClr val="595959"/>
                </a:solidFill>
              </a:rPr>
              <a:t>To do this:</a:t>
            </a:r>
          </a:p>
          <a:p>
            <a:pPr marL="285750" indent="-285750">
              <a:buFont typeface="Arial" panose="020B0604020202020204" pitchFamily="34" charset="0"/>
              <a:buChar char="•"/>
              <a:defRPr/>
            </a:pPr>
            <a:r>
              <a:rPr lang="en-GB" sz="1800" dirty="0">
                <a:solidFill>
                  <a:srgbClr val="595959"/>
                </a:solidFill>
              </a:rPr>
              <a:t>Click on ‘New application’</a:t>
            </a:r>
          </a:p>
        </p:txBody>
      </p:sp>
      <p:pic>
        <p:nvPicPr>
          <p:cNvPr id="192518"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rcRect l="2875" t="749" r="2232" b="-2299"/>
          <a:stretch>
            <a:fillRect/>
          </a:stretch>
        </p:blipFill>
        <p:spPr>
          <a:xfrm>
            <a:off x="2265363" y="2579688"/>
            <a:ext cx="7639050" cy="3441700"/>
          </a:xfrm>
          <a:ln>
            <a:solidFill>
              <a:schemeClr val="tx1"/>
            </a:solidFill>
            <a:miter lim="800000"/>
            <a:headEnd/>
            <a:tailEnd/>
          </a:ln>
        </p:spPr>
      </p:pic>
      <p:sp>
        <p:nvSpPr>
          <p:cNvPr id="3" name="Oval 2"/>
          <p:cNvSpPr/>
          <p:nvPr/>
        </p:nvSpPr>
        <p:spPr>
          <a:xfrm>
            <a:off x="6457950" y="2990851"/>
            <a:ext cx="808038" cy="2952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Tree>
    <p:extLst>
      <p:ext uri="{BB962C8B-B14F-4D97-AF65-F5344CB8AC3E}">
        <p14:creationId xmlns:p14="http://schemas.microsoft.com/office/powerpoint/2010/main" val="40981544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93539"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29BB0A56-70E2-4866-BB5A-2116997212C3}" type="slidenum">
              <a:rPr lang="en-GB" altLang="en-US" sz="1000">
                <a:solidFill>
                  <a:srgbClr val="00B050"/>
                </a:solidFill>
              </a:rPr>
              <a:pPr>
                <a:lnSpc>
                  <a:spcPct val="100000"/>
                </a:lnSpc>
                <a:spcBef>
                  <a:spcPct val="0"/>
                </a:spcBef>
                <a:buFontTx/>
                <a:buNone/>
              </a:pPr>
              <a:t>56</a:t>
            </a:fld>
            <a:endParaRPr lang="en-GB" altLang="en-US" sz="1000">
              <a:solidFill>
                <a:srgbClr val="00B050"/>
              </a:solidFill>
            </a:endParaRPr>
          </a:p>
        </p:txBody>
      </p:sp>
      <p:sp>
        <p:nvSpPr>
          <p:cNvPr id="193540" name="Text Placeholder 8"/>
          <p:cNvSpPr txBox="1">
            <a:spLocks/>
          </p:cNvSpPr>
          <p:nvPr/>
        </p:nvSpPr>
        <p:spPr bwMode="auto">
          <a:xfrm>
            <a:off x="3041651" y="576264"/>
            <a:ext cx="7178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How to re-use details from a previous application for the same consignee to apply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193541" name="Text Placeholder 3"/>
          <p:cNvSpPr>
            <a:spLocks noGrp="1"/>
          </p:cNvSpPr>
          <p:nvPr>
            <p:ph type="body" sz="quarter" idx="13"/>
          </p:nvPr>
        </p:nvSpPr>
        <p:spPr>
          <a:xfrm>
            <a:off x="1947863" y="1552575"/>
            <a:ext cx="8272462" cy="565150"/>
          </a:xfrm>
        </p:spPr>
        <p:txBody>
          <a:bodyPr/>
          <a:lstStyle/>
          <a:p>
            <a:pPr marL="342900" indent="-342900">
              <a:buFont typeface="Arial" panose="020B0604020202020204" pitchFamily="34" charset="0"/>
              <a:buChar char="•"/>
            </a:pPr>
            <a:r>
              <a:rPr lang="en-GB" altLang="en-US" sz="1800">
                <a:solidFill>
                  <a:srgbClr val="595959"/>
                </a:solidFill>
              </a:rPr>
              <a:t>Click on the + button for Export Forms. </a:t>
            </a:r>
          </a:p>
        </p:txBody>
      </p:sp>
      <p:pic>
        <p:nvPicPr>
          <p:cNvPr id="193542"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t="21593" b="-21593"/>
          <a:stretch>
            <a:fillRect/>
          </a:stretch>
        </p:blipFill>
        <p:spPr>
          <a:xfrm>
            <a:off x="2070101" y="2382839"/>
            <a:ext cx="8029575" cy="3349625"/>
          </a:xfrm>
          <a:ln>
            <a:solidFill>
              <a:schemeClr val="tx1"/>
            </a:solidFill>
            <a:miter lim="800000"/>
            <a:headEnd/>
            <a:tailEnd/>
          </a:ln>
        </p:spPr>
      </p:pic>
      <p:sp>
        <p:nvSpPr>
          <p:cNvPr id="3" name="Oval 2"/>
          <p:cNvSpPr/>
          <p:nvPr/>
        </p:nvSpPr>
        <p:spPr>
          <a:xfrm>
            <a:off x="2435226" y="3344864"/>
            <a:ext cx="1452563" cy="350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Tree>
    <p:extLst>
      <p:ext uri="{BB962C8B-B14F-4D97-AF65-F5344CB8AC3E}">
        <p14:creationId xmlns:p14="http://schemas.microsoft.com/office/powerpoint/2010/main" val="1315250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94563"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D44583EE-E217-4ADE-BAF1-65FE82887CA3}" type="slidenum">
              <a:rPr lang="en-GB" altLang="en-US" sz="1000">
                <a:solidFill>
                  <a:srgbClr val="00B050"/>
                </a:solidFill>
              </a:rPr>
              <a:pPr>
                <a:lnSpc>
                  <a:spcPct val="100000"/>
                </a:lnSpc>
                <a:spcBef>
                  <a:spcPct val="0"/>
                </a:spcBef>
                <a:buFontTx/>
                <a:buNone/>
              </a:pPr>
              <a:t>57</a:t>
            </a:fld>
            <a:endParaRPr lang="en-GB" altLang="en-US" sz="1000">
              <a:solidFill>
                <a:srgbClr val="00B050"/>
              </a:solidFill>
            </a:endParaRPr>
          </a:p>
        </p:txBody>
      </p:sp>
      <p:sp>
        <p:nvSpPr>
          <p:cNvPr id="194564" name="Text Placeholder 8"/>
          <p:cNvSpPr txBox="1">
            <a:spLocks/>
          </p:cNvSpPr>
          <p:nvPr/>
        </p:nvSpPr>
        <p:spPr bwMode="auto">
          <a:xfrm>
            <a:off x="3041651" y="576264"/>
            <a:ext cx="7178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How to re-use details from a previous application for the same consignee to apply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7" name="Text Placeholder 3"/>
          <p:cNvSpPr>
            <a:spLocks noGrp="1"/>
          </p:cNvSpPr>
          <p:nvPr>
            <p:ph type="body" sz="quarter" idx="13"/>
          </p:nvPr>
        </p:nvSpPr>
        <p:spPr>
          <a:xfrm>
            <a:off x="1947863" y="1552575"/>
            <a:ext cx="8272462" cy="1100138"/>
          </a:xfrm>
        </p:spPr>
        <p:txBody>
          <a:bodyPr/>
          <a:lstStyle/>
          <a:p>
            <a:pPr>
              <a:defRPr/>
            </a:pPr>
            <a:r>
              <a:rPr lang="en-GB" sz="1800" dirty="0">
                <a:solidFill>
                  <a:srgbClr val="595959"/>
                </a:solidFill>
              </a:rPr>
              <a:t>If previous applications have been made you will see a ‘+’ in front of the ‘Add new PHE36 General line. </a:t>
            </a:r>
          </a:p>
          <a:p>
            <a:pPr marL="285750" indent="-285750">
              <a:buFont typeface="Arial" panose="020B0604020202020204" pitchFamily="34" charset="0"/>
              <a:buChar char="•"/>
              <a:defRPr/>
            </a:pPr>
            <a:r>
              <a:rPr lang="en-GB" sz="1800" dirty="0">
                <a:solidFill>
                  <a:srgbClr val="595959"/>
                </a:solidFill>
              </a:rPr>
              <a:t>Click on the ‘+’</a:t>
            </a:r>
          </a:p>
        </p:txBody>
      </p:sp>
      <p:pic>
        <p:nvPicPr>
          <p:cNvPr id="19456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8439" y="2747964"/>
            <a:ext cx="6715125" cy="136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Oval 2"/>
          <p:cNvSpPr/>
          <p:nvPr/>
        </p:nvSpPr>
        <p:spPr>
          <a:xfrm>
            <a:off x="2882900" y="3281364"/>
            <a:ext cx="363538" cy="3508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Tree>
    <p:extLst>
      <p:ext uri="{BB962C8B-B14F-4D97-AF65-F5344CB8AC3E}">
        <p14:creationId xmlns:p14="http://schemas.microsoft.com/office/powerpoint/2010/main" val="8815825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95587"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57FB67C7-E3B3-4453-9DEF-9A9E37650B98}" type="slidenum">
              <a:rPr lang="en-GB" altLang="en-US" sz="1000">
                <a:solidFill>
                  <a:srgbClr val="00B050"/>
                </a:solidFill>
              </a:rPr>
              <a:pPr>
                <a:lnSpc>
                  <a:spcPct val="100000"/>
                </a:lnSpc>
                <a:spcBef>
                  <a:spcPct val="0"/>
                </a:spcBef>
                <a:buFontTx/>
                <a:buNone/>
              </a:pPr>
              <a:t>58</a:t>
            </a:fld>
            <a:endParaRPr lang="en-GB" altLang="en-US" sz="1000">
              <a:solidFill>
                <a:srgbClr val="00B050"/>
              </a:solidFill>
            </a:endParaRPr>
          </a:p>
        </p:txBody>
      </p:sp>
      <p:sp>
        <p:nvSpPr>
          <p:cNvPr id="195588" name="Text Placeholder 8"/>
          <p:cNvSpPr txBox="1">
            <a:spLocks/>
          </p:cNvSpPr>
          <p:nvPr/>
        </p:nvSpPr>
        <p:spPr bwMode="auto">
          <a:xfrm>
            <a:off x="3041651" y="576264"/>
            <a:ext cx="7178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How to re-use details from a previous application for the same consignee to apply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195589" name="Text Placeholder 3"/>
          <p:cNvSpPr>
            <a:spLocks noGrp="1"/>
          </p:cNvSpPr>
          <p:nvPr>
            <p:ph type="body" sz="quarter" idx="13"/>
          </p:nvPr>
        </p:nvSpPr>
        <p:spPr>
          <a:xfrm>
            <a:off x="1947863" y="1552575"/>
            <a:ext cx="8272462" cy="1100138"/>
          </a:xfrm>
        </p:spPr>
        <p:txBody>
          <a:bodyPr/>
          <a:lstStyle/>
          <a:p>
            <a:r>
              <a:rPr lang="en-GB" altLang="en-US" sz="1800">
                <a:solidFill>
                  <a:srgbClr val="595959"/>
                </a:solidFill>
              </a:rPr>
              <a:t>The previous applications will appear. To find a previous application for the same consignee you will have to click on the ‘+’ button in front of ‘Re-use application No:xxxxx’ until you find one for the same consignee.</a:t>
            </a:r>
          </a:p>
          <a:p>
            <a:endParaRPr lang="en-GB" altLang="en-US" sz="1800">
              <a:solidFill>
                <a:srgbClr val="595959"/>
              </a:solidFill>
            </a:endParaRPr>
          </a:p>
        </p:txBody>
      </p:sp>
      <p:pic>
        <p:nvPicPr>
          <p:cNvPr id="1955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3513" y="2922588"/>
            <a:ext cx="6762750" cy="2381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3559176" y="3319463"/>
            <a:ext cx="1738313" cy="2714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Tree>
    <p:extLst>
      <p:ext uri="{BB962C8B-B14F-4D97-AF65-F5344CB8AC3E}">
        <p14:creationId xmlns:p14="http://schemas.microsoft.com/office/powerpoint/2010/main" val="6949690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96611"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59228B8E-36F9-45EE-8FA7-95E078AE1065}" type="slidenum">
              <a:rPr lang="en-GB" altLang="en-US" sz="1000">
                <a:solidFill>
                  <a:srgbClr val="00B050"/>
                </a:solidFill>
              </a:rPr>
              <a:pPr>
                <a:lnSpc>
                  <a:spcPct val="100000"/>
                </a:lnSpc>
                <a:spcBef>
                  <a:spcPct val="0"/>
                </a:spcBef>
                <a:buFontTx/>
                <a:buNone/>
              </a:pPr>
              <a:t>59</a:t>
            </a:fld>
            <a:endParaRPr lang="en-GB" altLang="en-US" sz="1000">
              <a:solidFill>
                <a:srgbClr val="00B050"/>
              </a:solidFill>
            </a:endParaRPr>
          </a:p>
        </p:txBody>
      </p:sp>
      <p:sp>
        <p:nvSpPr>
          <p:cNvPr id="196612" name="Text Placeholder 8"/>
          <p:cNvSpPr txBox="1">
            <a:spLocks/>
          </p:cNvSpPr>
          <p:nvPr/>
        </p:nvSpPr>
        <p:spPr bwMode="auto">
          <a:xfrm>
            <a:off x="3041651" y="576264"/>
            <a:ext cx="7178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How to re-use details from a previous application for the same consignee to apply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196613" name="Text Placeholder 3"/>
          <p:cNvSpPr>
            <a:spLocks noGrp="1"/>
          </p:cNvSpPr>
          <p:nvPr>
            <p:ph type="body" sz="quarter" idx="13"/>
          </p:nvPr>
        </p:nvSpPr>
        <p:spPr>
          <a:xfrm>
            <a:off x="1965326" y="1276350"/>
            <a:ext cx="8272463" cy="1100138"/>
          </a:xfrm>
        </p:spPr>
        <p:txBody>
          <a:bodyPr/>
          <a:lstStyle/>
          <a:p>
            <a:r>
              <a:rPr lang="en-GB" altLang="en-US" sz="1800">
                <a:solidFill>
                  <a:srgbClr val="595959"/>
                </a:solidFill>
              </a:rPr>
              <a:t>Click on the ‘+’ button to view the consignment details. </a:t>
            </a:r>
          </a:p>
          <a:p>
            <a:r>
              <a:rPr lang="en-GB" altLang="en-US" sz="1800">
                <a:solidFill>
                  <a:srgbClr val="595959"/>
                </a:solidFill>
              </a:rPr>
              <a:t>If your new application is for the same consignee and country of export you can re-use that application to apply for the new PHE36 General Application. Select the correct previous application by clicking on on ‘Re-use application No:xxxxx’</a:t>
            </a:r>
          </a:p>
          <a:p>
            <a:endParaRPr lang="en-GB" altLang="en-US" sz="1800">
              <a:solidFill>
                <a:srgbClr val="595959"/>
              </a:solidFill>
            </a:endParaRPr>
          </a:p>
        </p:txBody>
      </p:sp>
      <p:pic>
        <p:nvPicPr>
          <p:cNvPr id="196614"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8588" y="2522539"/>
            <a:ext cx="6819900" cy="1743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2735264" y="3268663"/>
            <a:ext cx="6499225" cy="41751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pic>
        <p:nvPicPr>
          <p:cNvPr id="196616"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8588" y="4498976"/>
            <a:ext cx="6819900" cy="1743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3517901" y="4886325"/>
            <a:ext cx="1679575" cy="279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Tree>
    <p:extLst>
      <p:ext uri="{BB962C8B-B14F-4D97-AF65-F5344CB8AC3E}">
        <p14:creationId xmlns:p14="http://schemas.microsoft.com/office/powerpoint/2010/main" val="300268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5313" y="981075"/>
            <a:ext cx="8255000" cy="4249738"/>
          </a:xfrm>
        </p:spPr>
        <p:txBody>
          <a:bodyPr/>
          <a:lstStyle/>
          <a:p>
            <a:pPr>
              <a:defRPr/>
            </a:pPr>
            <a:r>
              <a:rPr lang="en-GB" sz="1800" dirty="0" err="1"/>
              <a:t>eDomero</a:t>
            </a:r>
            <a:r>
              <a:rPr lang="en-GB" sz="1800" dirty="0"/>
              <a:t> is an online plant health service enabling you to electronically apply for export certification, plant </a:t>
            </a:r>
            <a:r>
              <a:rPr lang="en-GB" sz="1800" dirty="0" err="1"/>
              <a:t>passporting</a:t>
            </a:r>
            <a:r>
              <a:rPr lang="en-GB" sz="1800" dirty="0"/>
              <a:t>, potato classification and import licensing. </a:t>
            </a:r>
          </a:p>
          <a:p>
            <a:pPr marL="0" indent="0">
              <a:buNone/>
              <a:defRPr/>
            </a:pPr>
            <a:r>
              <a:rPr lang="en-GB" sz="1800" dirty="0"/>
              <a:t>To register on </a:t>
            </a:r>
            <a:r>
              <a:rPr lang="en-GB" sz="1800" dirty="0" err="1"/>
              <a:t>eDomero</a:t>
            </a:r>
            <a:r>
              <a:rPr lang="en-GB" sz="1800" dirty="0"/>
              <a:t> as a new user you will need:</a:t>
            </a:r>
          </a:p>
          <a:p>
            <a:pPr>
              <a:defRPr/>
            </a:pPr>
            <a:r>
              <a:rPr lang="en-GB" sz="1800" dirty="0"/>
              <a:t>A Client ID number (this is your unique PHSI identification number) If you don’t already have a client ID number please contact your local Plant Health and Seeds Inspector (PHSI) to obtain one.</a:t>
            </a:r>
          </a:p>
          <a:p>
            <a:pPr>
              <a:defRPr/>
            </a:pPr>
            <a:r>
              <a:rPr lang="en-GB" sz="1800" dirty="0"/>
              <a:t>A Government Gateway account is needed to use </a:t>
            </a:r>
            <a:r>
              <a:rPr lang="en-GB" sz="1800" dirty="0" err="1"/>
              <a:t>eDomero</a:t>
            </a:r>
            <a:r>
              <a:rPr lang="en-GB" sz="1800" dirty="0"/>
              <a:t>. If you have not already registered with the Government Gateway you will be prompted to do so before you can enrol to use </a:t>
            </a:r>
            <a:r>
              <a:rPr lang="en-GB" sz="1800" dirty="0" err="1"/>
              <a:t>eDomero</a:t>
            </a:r>
            <a:r>
              <a:rPr lang="en-GB" sz="1800" dirty="0"/>
              <a:t>.</a:t>
            </a:r>
          </a:p>
          <a:p>
            <a:pPr>
              <a:defRPr/>
            </a:pPr>
            <a:r>
              <a:rPr lang="en-GB" sz="1800" dirty="0"/>
              <a:t>The following slides will advise how you can enrol for Government Gateway and </a:t>
            </a:r>
            <a:r>
              <a:rPr lang="en-GB" sz="1800" dirty="0" err="1"/>
              <a:t>eDomero</a:t>
            </a:r>
            <a:r>
              <a:rPr lang="en-GB" sz="1800" dirty="0"/>
              <a:t> services online. If you are already enrolled for these services, you can move ahead to the PHE36 General Application Overview section of this training.</a:t>
            </a:r>
          </a:p>
          <a:p>
            <a:pPr>
              <a:defRPr/>
            </a:pPr>
            <a:r>
              <a:rPr lang="en-GB" sz="1800" dirty="0"/>
              <a:t> The link to </a:t>
            </a:r>
            <a:r>
              <a:rPr lang="en-GB" sz="1800" dirty="0" err="1"/>
              <a:t>eDomero</a:t>
            </a:r>
            <a:r>
              <a:rPr lang="en-GB" sz="1800" dirty="0"/>
              <a:t> is: </a:t>
            </a:r>
            <a:r>
              <a:rPr lang="en-GB" sz="1800" dirty="0">
                <a:hlinkClick r:id="rId2"/>
              </a:rPr>
              <a:t>http://edomero.defra.gov.uk/</a:t>
            </a:r>
            <a:r>
              <a:rPr lang="en-GB" sz="1800" dirty="0"/>
              <a:t> </a:t>
            </a:r>
          </a:p>
        </p:txBody>
      </p:sp>
      <p:sp>
        <p:nvSpPr>
          <p:cNvPr id="142339" name="Text Placeholder 3"/>
          <p:cNvSpPr>
            <a:spLocks noGrp="1"/>
          </p:cNvSpPr>
          <p:nvPr>
            <p:ph type="body" sz="quarter" idx="13"/>
          </p:nvPr>
        </p:nvSpPr>
        <p:spPr>
          <a:xfrm>
            <a:off x="1955801" y="404814"/>
            <a:ext cx="8264525" cy="300037"/>
          </a:xfrm>
        </p:spPr>
        <p:txBody>
          <a:bodyPr/>
          <a:lstStyle/>
          <a:p>
            <a:r>
              <a:rPr lang="en-GB" altLang="en-US" sz="1800"/>
              <a:t>Online Application System Overview</a:t>
            </a:r>
          </a:p>
        </p:txBody>
      </p:sp>
      <p:sp>
        <p:nvSpPr>
          <p:cNvPr id="142340"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42341"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D142ADE2-0D05-451D-9AB1-673DD50733EB}" type="slidenum">
              <a:rPr lang="en-GB" altLang="en-US" sz="1000">
                <a:solidFill>
                  <a:srgbClr val="00B050"/>
                </a:solidFill>
              </a:rPr>
              <a:pPr>
                <a:lnSpc>
                  <a:spcPct val="100000"/>
                </a:lnSpc>
                <a:spcBef>
                  <a:spcPct val="0"/>
                </a:spcBef>
                <a:buFontTx/>
                <a:buNone/>
              </a:pPr>
              <a:t>6</a:t>
            </a:fld>
            <a:endParaRPr lang="en-GB" altLang="en-US" sz="1000">
              <a:solidFill>
                <a:srgbClr val="00B050"/>
              </a:solidFill>
            </a:endParaRPr>
          </a:p>
        </p:txBody>
      </p:sp>
    </p:spTree>
    <p:extLst>
      <p:ext uri="{BB962C8B-B14F-4D97-AF65-F5344CB8AC3E}">
        <p14:creationId xmlns:p14="http://schemas.microsoft.com/office/powerpoint/2010/main" val="15022464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97635"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9DE1E009-D82F-41F1-90AF-6643A69936FC}" type="slidenum">
              <a:rPr lang="en-GB" altLang="en-US" sz="1000">
                <a:solidFill>
                  <a:srgbClr val="00B050"/>
                </a:solidFill>
              </a:rPr>
              <a:pPr>
                <a:lnSpc>
                  <a:spcPct val="100000"/>
                </a:lnSpc>
                <a:spcBef>
                  <a:spcPct val="0"/>
                </a:spcBef>
                <a:buFontTx/>
                <a:buNone/>
              </a:pPr>
              <a:t>60</a:t>
            </a:fld>
            <a:endParaRPr lang="en-GB" altLang="en-US" sz="1000">
              <a:solidFill>
                <a:srgbClr val="00B050"/>
              </a:solidFill>
            </a:endParaRPr>
          </a:p>
        </p:txBody>
      </p:sp>
      <p:sp>
        <p:nvSpPr>
          <p:cNvPr id="197636" name="Text Placeholder 8"/>
          <p:cNvSpPr txBox="1">
            <a:spLocks/>
          </p:cNvSpPr>
          <p:nvPr/>
        </p:nvSpPr>
        <p:spPr bwMode="auto">
          <a:xfrm>
            <a:off x="3041651" y="576264"/>
            <a:ext cx="7178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How to re-use details from a previous application for the same consignee to apply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7" name="Text Placeholder 3"/>
          <p:cNvSpPr>
            <a:spLocks noGrp="1"/>
          </p:cNvSpPr>
          <p:nvPr>
            <p:ph type="body" sz="quarter" idx="13"/>
          </p:nvPr>
        </p:nvSpPr>
        <p:spPr>
          <a:xfrm>
            <a:off x="1947863" y="1552575"/>
            <a:ext cx="8272462" cy="1100138"/>
          </a:xfrm>
        </p:spPr>
        <p:txBody>
          <a:bodyPr/>
          <a:lstStyle/>
          <a:p>
            <a:pPr>
              <a:defRPr/>
            </a:pPr>
            <a:r>
              <a:rPr lang="en-GB" sz="1800" dirty="0">
                <a:solidFill>
                  <a:srgbClr val="595959"/>
                </a:solidFill>
              </a:rPr>
              <a:t>Read the APHA’s Personal Information Charter </a:t>
            </a:r>
          </a:p>
          <a:p>
            <a:pPr marL="285750" indent="-285750">
              <a:buFont typeface="Arial" panose="020B0604020202020204" pitchFamily="34" charset="0"/>
              <a:buChar char="•"/>
              <a:defRPr/>
            </a:pPr>
            <a:r>
              <a:rPr lang="en-GB" sz="1800" dirty="0">
                <a:solidFill>
                  <a:srgbClr val="595959"/>
                </a:solidFill>
              </a:rPr>
              <a:t>Tick the box next to ‘I Agree’. </a:t>
            </a:r>
          </a:p>
          <a:p>
            <a:pPr marL="342900" indent="-342900">
              <a:buFont typeface="Arial" panose="020B0604020202020204" pitchFamily="34" charset="0"/>
              <a:buChar char="•"/>
              <a:defRPr/>
            </a:pPr>
            <a:r>
              <a:rPr lang="en-GB" sz="1800" dirty="0">
                <a:solidFill>
                  <a:srgbClr val="595959"/>
                </a:solidFill>
              </a:rPr>
              <a:t>Click ‘Continue’.</a:t>
            </a:r>
          </a:p>
        </p:txBody>
      </p:sp>
      <p:pic>
        <p:nvPicPr>
          <p:cNvPr id="197638"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t="33826" b="-10229"/>
          <a:stretch>
            <a:fillRect/>
          </a:stretch>
        </p:blipFill>
        <p:spPr>
          <a:xfrm>
            <a:off x="2055814" y="2873376"/>
            <a:ext cx="7843837" cy="2519363"/>
          </a:xfrm>
          <a:ln>
            <a:solidFill>
              <a:schemeClr val="tx1"/>
            </a:solidFill>
            <a:miter lim="800000"/>
            <a:headEnd/>
            <a:tailEnd/>
          </a:ln>
        </p:spPr>
      </p:pic>
      <p:sp>
        <p:nvSpPr>
          <p:cNvPr id="3" name="Oval 2"/>
          <p:cNvSpPr/>
          <p:nvPr/>
        </p:nvSpPr>
        <p:spPr>
          <a:xfrm>
            <a:off x="6697663" y="3887788"/>
            <a:ext cx="749300" cy="6016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Tree>
    <p:extLst>
      <p:ext uri="{BB962C8B-B14F-4D97-AF65-F5344CB8AC3E}">
        <p14:creationId xmlns:p14="http://schemas.microsoft.com/office/powerpoint/2010/main" val="31355710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98659"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57AB35E4-2933-4374-9D4F-804DE144F252}" type="slidenum">
              <a:rPr lang="en-GB" altLang="en-US" sz="1000">
                <a:solidFill>
                  <a:srgbClr val="00B050"/>
                </a:solidFill>
              </a:rPr>
              <a:pPr>
                <a:lnSpc>
                  <a:spcPct val="100000"/>
                </a:lnSpc>
                <a:spcBef>
                  <a:spcPct val="0"/>
                </a:spcBef>
                <a:buFontTx/>
                <a:buNone/>
              </a:pPr>
              <a:t>61</a:t>
            </a:fld>
            <a:endParaRPr lang="en-GB" altLang="en-US" sz="1000">
              <a:solidFill>
                <a:srgbClr val="00B050"/>
              </a:solidFill>
            </a:endParaRPr>
          </a:p>
        </p:txBody>
      </p:sp>
      <p:sp>
        <p:nvSpPr>
          <p:cNvPr id="198660" name="Text Placeholder 8"/>
          <p:cNvSpPr txBox="1">
            <a:spLocks/>
          </p:cNvSpPr>
          <p:nvPr/>
        </p:nvSpPr>
        <p:spPr bwMode="auto">
          <a:xfrm>
            <a:off x="3041651" y="576264"/>
            <a:ext cx="7178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How to re-use details from a previous application for the same consignee to apply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198661" name="Text Placeholder 3"/>
          <p:cNvSpPr>
            <a:spLocks noGrp="1"/>
          </p:cNvSpPr>
          <p:nvPr>
            <p:ph type="body" sz="quarter" idx="13"/>
          </p:nvPr>
        </p:nvSpPr>
        <p:spPr>
          <a:xfrm>
            <a:off x="1965326" y="1346200"/>
            <a:ext cx="8272463" cy="1100138"/>
          </a:xfrm>
        </p:spPr>
        <p:txBody>
          <a:bodyPr/>
          <a:lstStyle/>
          <a:p>
            <a:r>
              <a:rPr lang="en-GB" altLang="en-US" sz="1800">
                <a:solidFill>
                  <a:srgbClr val="595959"/>
                </a:solidFill>
              </a:rPr>
              <a:t>Complete the Inspection details section (as shown in the previous slides)</a:t>
            </a:r>
          </a:p>
          <a:p>
            <a:r>
              <a:rPr lang="en-GB" altLang="en-US" sz="1800">
                <a:solidFill>
                  <a:srgbClr val="595959"/>
                </a:solidFill>
              </a:rPr>
              <a:t>On the Commodity Details page scroll down to the bottom of the page to view the previous application’s details. Check the details to see if any information needs to be changed. </a:t>
            </a:r>
          </a:p>
          <a:p>
            <a:r>
              <a:rPr lang="en-GB" altLang="en-US" sz="1800">
                <a:solidFill>
                  <a:srgbClr val="595959"/>
                </a:solidFill>
              </a:rPr>
              <a:t>If you need to edit the application - the blue notepad icon is the edit button, the white page icon is copy and the bin icon is delete.</a:t>
            </a:r>
          </a:p>
        </p:txBody>
      </p:sp>
      <p:pic>
        <p:nvPicPr>
          <p:cNvPr id="19866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1514" y="3271838"/>
            <a:ext cx="5780087"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3211514" y="4086225"/>
            <a:ext cx="974725" cy="4127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Tree>
    <p:extLst>
      <p:ext uri="{BB962C8B-B14F-4D97-AF65-F5344CB8AC3E}">
        <p14:creationId xmlns:p14="http://schemas.microsoft.com/office/powerpoint/2010/main" val="1083413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99683"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C8050CF1-8206-437A-B850-6B6C4946B730}" type="slidenum">
              <a:rPr lang="en-GB" altLang="en-US" sz="1000">
                <a:solidFill>
                  <a:srgbClr val="00B050"/>
                </a:solidFill>
              </a:rPr>
              <a:pPr>
                <a:lnSpc>
                  <a:spcPct val="100000"/>
                </a:lnSpc>
                <a:spcBef>
                  <a:spcPct val="0"/>
                </a:spcBef>
                <a:buFontTx/>
                <a:buNone/>
              </a:pPr>
              <a:t>62</a:t>
            </a:fld>
            <a:endParaRPr lang="en-GB" altLang="en-US" sz="1000">
              <a:solidFill>
                <a:srgbClr val="00B050"/>
              </a:solidFill>
            </a:endParaRPr>
          </a:p>
        </p:txBody>
      </p:sp>
      <p:sp>
        <p:nvSpPr>
          <p:cNvPr id="199684" name="Text Placeholder 8"/>
          <p:cNvSpPr txBox="1">
            <a:spLocks/>
          </p:cNvSpPr>
          <p:nvPr/>
        </p:nvSpPr>
        <p:spPr bwMode="auto">
          <a:xfrm>
            <a:off x="3041651" y="576264"/>
            <a:ext cx="7178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How to re-use details from a previous application for the same consignee to apply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199685" name="Text Placeholder 3"/>
          <p:cNvSpPr>
            <a:spLocks noGrp="1"/>
          </p:cNvSpPr>
          <p:nvPr>
            <p:ph type="body" sz="quarter" idx="13"/>
          </p:nvPr>
        </p:nvSpPr>
        <p:spPr>
          <a:xfrm>
            <a:off x="1947863" y="1552575"/>
            <a:ext cx="8272462" cy="465138"/>
          </a:xfrm>
        </p:spPr>
        <p:txBody>
          <a:bodyPr/>
          <a:lstStyle/>
          <a:p>
            <a:r>
              <a:rPr lang="en-GB" altLang="en-US" sz="1800">
                <a:solidFill>
                  <a:srgbClr val="595959"/>
                </a:solidFill>
              </a:rPr>
              <a:t>If you need to edit the application details click on the blue notepad icon. The application details will change colour. </a:t>
            </a:r>
          </a:p>
        </p:txBody>
      </p:sp>
      <p:pic>
        <p:nvPicPr>
          <p:cNvPr id="1996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70151" y="2849563"/>
            <a:ext cx="6657975" cy="337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4741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200707"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43921A8B-40CC-42D1-821F-9874B1B7404C}" type="slidenum">
              <a:rPr lang="en-GB" altLang="en-US" sz="1000">
                <a:solidFill>
                  <a:srgbClr val="00B050"/>
                </a:solidFill>
              </a:rPr>
              <a:pPr>
                <a:lnSpc>
                  <a:spcPct val="100000"/>
                </a:lnSpc>
                <a:spcBef>
                  <a:spcPct val="0"/>
                </a:spcBef>
                <a:buFontTx/>
                <a:buNone/>
              </a:pPr>
              <a:t>63</a:t>
            </a:fld>
            <a:endParaRPr lang="en-GB" altLang="en-US" sz="1000">
              <a:solidFill>
                <a:srgbClr val="00B050"/>
              </a:solidFill>
            </a:endParaRPr>
          </a:p>
        </p:txBody>
      </p:sp>
      <p:sp>
        <p:nvSpPr>
          <p:cNvPr id="200708" name="Text Placeholder 8"/>
          <p:cNvSpPr txBox="1">
            <a:spLocks/>
          </p:cNvSpPr>
          <p:nvPr/>
        </p:nvSpPr>
        <p:spPr bwMode="auto">
          <a:xfrm>
            <a:off x="3041651" y="576264"/>
            <a:ext cx="7178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How to re-use details from a previous application for the same consignee to apply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200709" name="Text Placeholder 3"/>
          <p:cNvSpPr>
            <a:spLocks noGrp="1"/>
          </p:cNvSpPr>
          <p:nvPr>
            <p:ph type="body" sz="quarter" idx="13"/>
          </p:nvPr>
        </p:nvSpPr>
        <p:spPr>
          <a:xfrm>
            <a:off x="1947864" y="1319214"/>
            <a:ext cx="4141787" cy="2478087"/>
          </a:xfrm>
        </p:spPr>
        <p:txBody>
          <a:bodyPr/>
          <a:lstStyle/>
          <a:p>
            <a:r>
              <a:rPr lang="en-GB" altLang="en-US" sz="1800">
                <a:solidFill>
                  <a:srgbClr val="595959"/>
                </a:solidFill>
              </a:rPr>
              <a:t>Make the necessary alterations to the ‘Commodity Details’ page and add any new commodities to the consignment by clicking ‘Add Commodity to Consignment’ </a:t>
            </a:r>
          </a:p>
        </p:txBody>
      </p:sp>
      <p:pic>
        <p:nvPicPr>
          <p:cNvPr id="2007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9651" y="1254125"/>
            <a:ext cx="4130675" cy="3409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071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40389" y="4721226"/>
            <a:ext cx="4579937" cy="1609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0712" name="TextBox 7"/>
          <p:cNvSpPr txBox="1">
            <a:spLocks noChangeArrowheads="1"/>
          </p:cNvSpPr>
          <p:nvPr/>
        </p:nvSpPr>
        <p:spPr bwMode="auto">
          <a:xfrm>
            <a:off x="1947863" y="4664075"/>
            <a:ext cx="3579812"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Tx/>
              <a:buNone/>
            </a:pPr>
            <a:r>
              <a:rPr lang="en-GB" altLang="en-US" sz="1800"/>
              <a:t>Delete any commodities from the previous application which are not applicable to the new application by clicking on the bin icon.</a:t>
            </a:r>
          </a:p>
        </p:txBody>
      </p:sp>
      <p:sp>
        <p:nvSpPr>
          <p:cNvPr id="10" name="Oval 9"/>
          <p:cNvSpPr/>
          <p:nvPr/>
        </p:nvSpPr>
        <p:spPr>
          <a:xfrm>
            <a:off x="6178551" y="5437189"/>
            <a:ext cx="263525" cy="3206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Tree>
    <p:extLst>
      <p:ext uri="{BB962C8B-B14F-4D97-AF65-F5344CB8AC3E}">
        <p14:creationId xmlns:p14="http://schemas.microsoft.com/office/powerpoint/2010/main" val="7091432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201731"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BBFD98DA-EA24-4542-B8EE-0B1BD0DFB136}" type="slidenum">
              <a:rPr lang="en-GB" altLang="en-US" sz="1000">
                <a:solidFill>
                  <a:srgbClr val="00B050"/>
                </a:solidFill>
              </a:rPr>
              <a:pPr>
                <a:lnSpc>
                  <a:spcPct val="100000"/>
                </a:lnSpc>
                <a:spcBef>
                  <a:spcPct val="0"/>
                </a:spcBef>
                <a:buFontTx/>
                <a:buNone/>
              </a:pPr>
              <a:t>64</a:t>
            </a:fld>
            <a:endParaRPr lang="en-GB" altLang="en-US" sz="1000">
              <a:solidFill>
                <a:srgbClr val="00B050"/>
              </a:solidFill>
            </a:endParaRPr>
          </a:p>
        </p:txBody>
      </p:sp>
      <p:sp>
        <p:nvSpPr>
          <p:cNvPr id="201732" name="Text Placeholder 8"/>
          <p:cNvSpPr txBox="1">
            <a:spLocks/>
          </p:cNvSpPr>
          <p:nvPr/>
        </p:nvSpPr>
        <p:spPr bwMode="auto">
          <a:xfrm>
            <a:off x="3041651" y="576264"/>
            <a:ext cx="7178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How to re-use details from a previous application for the same consignee to apply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201733" name="Text Placeholder 3"/>
          <p:cNvSpPr>
            <a:spLocks noGrp="1"/>
          </p:cNvSpPr>
          <p:nvPr>
            <p:ph type="body" sz="quarter" idx="13"/>
          </p:nvPr>
        </p:nvSpPr>
        <p:spPr>
          <a:xfrm>
            <a:off x="1947864" y="1516064"/>
            <a:ext cx="7470775" cy="568325"/>
          </a:xfrm>
        </p:spPr>
        <p:txBody>
          <a:bodyPr/>
          <a:lstStyle/>
          <a:p>
            <a:r>
              <a:rPr lang="en-GB" altLang="en-US" sz="1800">
                <a:solidFill>
                  <a:srgbClr val="595959"/>
                </a:solidFill>
              </a:rPr>
              <a:t>Click on ‘Update Record’</a:t>
            </a:r>
          </a:p>
          <a:p>
            <a:endParaRPr lang="en-GB" altLang="en-US" sz="1800">
              <a:solidFill>
                <a:srgbClr val="595959"/>
              </a:solidFill>
            </a:endParaRPr>
          </a:p>
        </p:txBody>
      </p:sp>
      <p:pic>
        <p:nvPicPr>
          <p:cNvPr id="2017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1901" y="2324100"/>
            <a:ext cx="6791325" cy="3676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 name="Oval 11"/>
          <p:cNvSpPr/>
          <p:nvPr/>
        </p:nvSpPr>
        <p:spPr>
          <a:xfrm>
            <a:off x="2501900" y="2257425"/>
            <a:ext cx="1303338" cy="469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Tree>
    <p:extLst>
      <p:ext uri="{BB962C8B-B14F-4D97-AF65-F5344CB8AC3E}">
        <p14:creationId xmlns:p14="http://schemas.microsoft.com/office/powerpoint/2010/main" val="23933268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202755"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C8AE9303-253F-475A-B6C8-18D27F8098B1}" type="slidenum">
              <a:rPr lang="en-GB" altLang="en-US" sz="1000">
                <a:solidFill>
                  <a:srgbClr val="00B050"/>
                </a:solidFill>
              </a:rPr>
              <a:pPr>
                <a:lnSpc>
                  <a:spcPct val="100000"/>
                </a:lnSpc>
                <a:spcBef>
                  <a:spcPct val="0"/>
                </a:spcBef>
                <a:buFontTx/>
                <a:buNone/>
              </a:pPr>
              <a:t>65</a:t>
            </a:fld>
            <a:endParaRPr lang="en-GB" altLang="en-US" sz="1000">
              <a:solidFill>
                <a:srgbClr val="00B050"/>
              </a:solidFill>
            </a:endParaRPr>
          </a:p>
        </p:txBody>
      </p:sp>
      <p:sp>
        <p:nvSpPr>
          <p:cNvPr id="202756" name="Text Placeholder 8"/>
          <p:cNvSpPr txBox="1">
            <a:spLocks/>
          </p:cNvSpPr>
          <p:nvPr/>
        </p:nvSpPr>
        <p:spPr bwMode="auto">
          <a:xfrm>
            <a:off x="3041651" y="576264"/>
            <a:ext cx="71786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1800">
                <a:solidFill>
                  <a:srgbClr val="00AF41"/>
                </a:solidFill>
              </a:rPr>
              <a:t>How to re-use details from a previous application for the same consignee to apply for a PHE36 General Application</a:t>
            </a:r>
          </a:p>
          <a:p>
            <a:pPr eaLnBrk="0" fontAlgn="base" hangingPunct="0">
              <a:spcAft>
                <a:spcPct val="0"/>
              </a:spcAft>
              <a:buFont typeface="Arial" panose="020B0604020202020204" pitchFamily="34" charset="0"/>
              <a:buNone/>
            </a:pPr>
            <a:endParaRPr lang="en-GB" altLang="en-US" sz="2200">
              <a:solidFill>
                <a:srgbClr val="00AF41"/>
              </a:solidFill>
            </a:endParaRPr>
          </a:p>
        </p:txBody>
      </p:sp>
      <p:sp>
        <p:nvSpPr>
          <p:cNvPr id="202757" name="Text Placeholder 3"/>
          <p:cNvSpPr>
            <a:spLocks noGrp="1"/>
          </p:cNvSpPr>
          <p:nvPr>
            <p:ph type="body" sz="quarter" idx="13"/>
          </p:nvPr>
        </p:nvSpPr>
        <p:spPr>
          <a:xfrm>
            <a:off x="1965325" y="1268414"/>
            <a:ext cx="7469188" cy="568325"/>
          </a:xfrm>
        </p:spPr>
        <p:txBody>
          <a:bodyPr/>
          <a:lstStyle/>
          <a:p>
            <a:r>
              <a:rPr lang="en-GB" altLang="en-US" sz="1600">
                <a:solidFill>
                  <a:srgbClr val="595959"/>
                </a:solidFill>
              </a:rPr>
              <a:t>The updated application details will then appear in the Consignment Record Box.</a:t>
            </a:r>
          </a:p>
          <a:p>
            <a:endParaRPr lang="en-GB" altLang="en-US" sz="1800">
              <a:solidFill>
                <a:srgbClr val="595959"/>
              </a:solidFill>
            </a:endParaRPr>
          </a:p>
        </p:txBody>
      </p:sp>
      <p:pic>
        <p:nvPicPr>
          <p:cNvPr id="20275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1513" y="1703388"/>
            <a:ext cx="5973762" cy="30527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Oval 3"/>
          <p:cNvSpPr/>
          <p:nvPr/>
        </p:nvSpPr>
        <p:spPr>
          <a:xfrm>
            <a:off x="4900613" y="4287839"/>
            <a:ext cx="2159000" cy="530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
        <p:nvSpPr>
          <p:cNvPr id="202760" name="TextBox 7"/>
          <p:cNvSpPr txBox="1">
            <a:spLocks noChangeArrowheads="1"/>
          </p:cNvSpPr>
          <p:nvPr/>
        </p:nvSpPr>
        <p:spPr bwMode="auto">
          <a:xfrm>
            <a:off x="2070100" y="5032375"/>
            <a:ext cx="82550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sz="1600"/>
              <a:t>Use the scroll bar to view the full consignment details.</a:t>
            </a:r>
          </a:p>
          <a:p>
            <a:pPr eaLnBrk="0" fontAlgn="base" hangingPunct="0">
              <a:lnSpc>
                <a:spcPct val="100000"/>
              </a:lnSpc>
              <a:spcBef>
                <a:spcPct val="0"/>
              </a:spcBef>
              <a:spcAft>
                <a:spcPct val="0"/>
              </a:spcAft>
              <a:buFontTx/>
              <a:buNone/>
            </a:pPr>
            <a:r>
              <a:rPr lang="en-GB" altLang="en-US" sz="1600"/>
              <a:t>Once you have checked that the application is correct – click ‘Next’ and this will take you to the page where you can attach files.</a:t>
            </a:r>
          </a:p>
          <a:p>
            <a:pPr eaLnBrk="0" fontAlgn="base" hangingPunct="0">
              <a:lnSpc>
                <a:spcPct val="100000"/>
              </a:lnSpc>
              <a:spcBef>
                <a:spcPct val="0"/>
              </a:spcBef>
              <a:spcAft>
                <a:spcPct val="0"/>
              </a:spcAft>
              <a:buFontTx/>
              <a:buNone/>
            </a:pPr>
            <a:endParaRPr lang="en-GB" altLang="en-US" sz="1600"/>
          </a:p>
          <a:p>
            <a:pPr eaLnBrk="0" fontAlgn="base" hangingPunct="0">
              <a:lnSpc>
                <a:spcPct val="100000"/>
              </a:lnSpc>
              <a:spcBef>
                <a:spcPct val="0"/>
              </a:spcBef>
              <a:spcAft>
                <a:spcPct val="0"/>
              </a:spcAft>
              <a:buFontTx/>
              <a:buNone/>
            </a:pPr>
            <a:r>
              <a:rPr lang="en-GB" altLang="en-US" sz="1600"/>
              <a:t>You can continue with the application from this point as shown in the previous slides</a:t>
            </a:r>
            <a:r>
              <a:rPr lang="en-GB" altLang="en-US" sz="1800"/>
              <a:t>.</a:t>
            </a:r>
          </a:p>
        </p:txBody>
      </p:sp>
    </p:spTree>
    <p:extLst>
      <p:ext uri="{BB962C8B-B14F-4D97-AF65-F5344CB8AC3E}">
        <p14:creationId xmlns:p14="http://schemas.microsoft.com/office/powerpoint/2010/main" val="29587313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ctrTitle"/>
          </p:nvPr>
        </p:nvSpPr>
        <p:spPr>
          <a:xfrm>
            <a:off x="1692190" y="2063752"/>
            <a:ext cx="8301037" cy="1216025"/>
          </a:xfrm>
        </p:spPr>
        <p:txBody>
          <a:bodyPr/>
          <a:lstStyle/>
          <a:p>
            <a:r>
              <a:rPr lang="en-GB" altLang="en-US" dirty="0" smtClean="0"/>
              <a:t>Inspection of a Consignment</a:t>
            </a:r>
            <a:r>
              <a:rPr lang="en-GB" altLang="en-US" dirty="0"/>
              <a:t/>
            </a:r>
            <a:br>
              <a:rPr lang="en-GB" altLang="en-US" dirty="0"/>
            </a:br>
            <a:endParaRPr lang="en-GB" altLang="en-US" dirty="0"/>
          </a:p>
        </p:txBody>
      </p:sp>
      <p:sp>
        <p:nvSpPr>
          <p:cNvPr id="157699" name="Subtitle 1"/>
          <p:cNvSpPr>
            <a:spLocks noGrp="1"/>
          </p:cNvSpPr>
          <p:nvPr>
            <p:ph type="subTitle" idx="1"/>
          </p:nvPr>
        </p:nvSpPr>
        <p:spPr>
          <a:xfrm>
            <a:off x="1968501" y="3716339"/>
            <a:ext cx="6081713" cy="987425"/>
          </a:xfrm>
        </p:spPr>
        <p:txBody>
          <a:bodyPr/>
          <a:lstStyle/>
          <a:p>
            <a:r>
              <a:rPr lang="en-GB" altLang="en-US" dirty="0"/>
              <a:t>How to </a:t>
            </a:r>
            <a:r>
              <a:rPr lang="en-GB" altLang="en-US" dirty="0" smtClean="0"/>
              <a:t>inspect an export consignment</a:t>
            </a:r>
            <a:endParaRPr lang="en-GB" altLang="en-US" dirty="0"/>
          </a:p>
        </p:txBody>
      </p:sp>
      <p:sp>
        <p:nvSpPr>
          <p:cNvPr id="157700" name="Footer Placeholder 4"/>
          <p:cNvSpPr>
            <a:spLocks noGrp="1"/>
          </p:cNvSpPr>
          <p:nvPr>
            <p:ph type="ftr" sz="quarter" idx="4294967295"/>
          </p:nvPr>
        </p:nvSpPr>
        <p:spPr bwMode="auto">
          <a:xfrm>
            <a:off x="1524001" y="6356351"/>
            <a:ext cx="56753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57701" name="Slide Number Placeholder 5"/>
          <p:cNvSpPr>
            <a:spLocks noGrp="1"/>
          </p:cNvSpPr>
          <p:nvPr>
            <p:ph type="sldNum" sz="quarter" idx="4294967295"/>
          </p:nvPr>
        </p:nvSpPr>
        <p:spPr bwMode="auto">
          <a:xfrm>
            <a:off x="10256838" y="6356351"/>
            <a:ext cx="4111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D6939E7F-CE2C-4B29-8398-DCA8B4054CCF}" type="slidenum">
              <a:rPr lang="en-GB" altLang="en-US" sz="1000">
                <a:solidFill>
                  <a:srgbClr val="00B050"/>
                </a:solidFill>
              </a:rPr>
              <a:pPr>
                <a:lnSpc>
                  <a:spcPct val="100000"/>
                </a:lnSpc>
                <a:spcBef>
                  <a:spcPct val="0"/>
                </a:spcBef>
                <a:buFontTx/>
                <a:buNone/>
              </a:pPr>
              <a:t>66</a:t>
            </a:fld>
            <a:endParaRPr lang="en-GB" altLang="en-US" sz="1000">
              <a:solidFill>
                <a:srgbClr val="00B050"/>
              </a:solidFill>
            </a:endParaRPr>
          </a:p>
        </p:txBody>
      </p:sp>
    </p:spTree>
    <p:extLst>
      <p:ext uri="{BB962C8B-B14F-4D97-AF65-F5344CB8AC3E}">
        <p14:creationId xmlns:p14="http://schemas.microsoft.com/office/powerpoint/2010/main" val="12728953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p:txBody>
          <a:bodyPr/>
          <a:lstStyle/>
          <a:p>
            <a:r>
              <a:rPr lang="en-GB" altLang="en-US"/>
              <a:t>Inspections	</a:t>
            </a:r>
          </a:p>
        </p:txBody>
      </p:sp>
      <p:sp>
        <p:nvSpPr>
          <p:cNvPr id="203779" name="Content Placeholder 2"/>
          <p:cNvSpPr>
            <a:spLocks noGrp="1"/>
          </p:cNvSpPr>
          <p:nvPr>
            <p:ph idx="1"/>
          </p:nvPr>
        </p:nvSpPr>
        <p:spPr>
          <a:xfrm>
            <a:off x="1963739" y="1541463"/>
            <a:ext cx="8264525" cy="4640262"/>
          </a:xfrm>
        </p:spPr>
        <p:txBody>
          <a:bodyPr/>
          <a:lstStyle/>
          <a:p>
            <a:r>
              <a:rPr lang="en-GB" altLang="en-US" dirty="0"/>
              <a:t>It is usually not feasible to inspect entire consignments, so phytosanitary inspections are performed mainly on samples obtained from a consignment. It is noted that the sampling concepts are available in ISPM 31 (Methodologies for sampling a consignment).</a:t>
            </a:r>
          </a:p>
          <a:p>
            <a:r>
              <a:rPr lang="en-GB" altLang="en-US" dirty="0"/>
              <a:t>Sampling methodologies used will depend on the sampling objectives (for example, sampling for testing) and may be solely statistically based or developed noting particular operational constraints. Methodologies developed to achieve the sampling objectives, within operational constraints, may not yield the same statistical confidence levels in the results as fully statistically based methods, but such methods may still give valid results depending on the desired sampling objective. If the sole purpose of sampling is to increase the chance of finding a pest, selective or targeted sampling is also valid.</a:t>
            </a:r>
          </a:p>
          <a:p>
            <a:endParaRPr lang="en-GB" altLang="en-US" dirty="0"/>
          </a:p>
        </p:txBody>
      </p:sp>
      <p:sp>
        <p:nvSpPr>
          <p:cNvPr id="203780" name="Text Placeholder 3"/>
          <p:cNvSpPr>
            <a:spLocks noGrp="1"/>
          </p:cNvSpPr>
          <p:nvPr>
            <p:ph type="body" sz="quarter" idx="13"/>
          </p:nvPr>
        </p:nvSpPr>
        <p:spPr>
          <a:xfrm>
            <a:off x="1963739" y="1130300"/>
            <a:ext cx="8264525" cy="300038"/>
          </a:xfrm>
        </p:spPr>
        <p:txBody>
          <a:bodyPr/>
          <a:lstStyle/>
          <a:p>
            <a:r>
              <a:rPr lang="en-GB" altLang="en-US"/>
              <a:t>International Standards</a:t>
            </a:r>
          </a:p>
        </p:txBody>
      </p:sp>
      <p:sp>
        <p:nvSpPr>
          <p:cNvPr id="203781" name="Slide Number Placeholder 4"/>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B52B8197-86FB-487E-803C-B6043F907A4A}" type="slidenum">
              <a:rPr lang="en-GB" altLang="en-US" sz="1000">
                <a:solidFill>
                  <a:srgbClr val="00B050"/>
                </a:solidFill>
              </a:rPr>
              <a:pPr>
                <a:lnSpc>
                  <a:spcPct val="100000"/>
                </a:lnSpc>
                <a:spcBef>
                  <a:spcPct val="0"/>
                </a:spcBef>
                <a:buFontTx/>
                <a:buNone/>
              </a:pPr>
              <a:t>67</a:t>
            </a:fld>
            <a:endParaRPr lang="en-GB" altLang="en-US" sz="1000">
              <a:solidFill>
                <a:srgbClr val="00B050"/>
              </a:solidFill>
            </a:endParaRPr>
          </a:p>
        </p:txBody>
      </p:sp>
    </p:spTree>
    <p:extLst>
      <p:ext uri="{BB962C8B-B14F-4D97-AF65-F5344CB8AC3E}">
        <p14:creationId xmlns:p14="http://schemas.microsoft.com/office/powerpoint/2010/main" val="17315581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Title 1"/>
          <p:cNvSpPr>
            <a:spLocks noGrp="1"/>
          </p:cNvSpPr>
          <p:nvPr>
            <p:ph type="title"/>
          </p:nvPr>
        </p:nvSpPr>
        <p:spPr/>
        <p:txBody>
          <a:bodyPr/>
          <a:lstStyle/>
          <a:p>
            <a:r>
              <a:rPr lang="en-GB" altLang="en-US"/>
              <a:t>Inspections</a:t>
            </a:r>
          </a:p>
        </p:txBody>
      </p:sp>
      <p:sp>
        <p:nvSpPr>
          <p:cNvPr id="204803" name="Content Placeholder 2"/>
          <p:cNvSpPr>
            <a:spLocks noGrp="1"/>
          </p:cNvSpPr>
          <p:nvPr>
            <p:ph idx="1"/>
          </p:nvPr>
        </p:nvSpPr>
        <p:spPr>
          <a:xfrm>
            <a:off x="1963739" y="1541463"/>
            <a:ext cx="8264525" cy="4640262"/>
          </a:xfrm>
        </p:spPr>
        <p:txBody>
          <a:bodyPr/>
          <a:lstStyle/>
          <a:p>
            <a:r>
              <a:rPr lang="en-GB" altLang="en-US" sz="1800" dirty="0" smtClean="0"/>
              <a:t>Authorised persons </a:t>
            </a:r>
            <a:r>
              <a:rPr lang="en-GB" altLang="en-US" sz="1800" dirty="0"/>
              <a:t>should inspect 60 </a:t>
            </a:r>
            <a:r>
              <a:rPr lang="en-GB" altLang="en-US" sz="1800" dirty="0" smtClean="0"/>
              <a:t>items of produce </a:t>
            </a:r>
            <a:r>
              <a:rPr lang="en-GB" altLang="en-US" sz="1800" dirty="0"/>
              <a:t>of every genus from 5 packages or bulk bins (or from all if less than 5). If the consignment contains less than 60 items then the whole consignment should be inspected. If 5 packages contain less than 60 items then more packages should be selected until 60 items is reached.</a:t>
            </a:r>
          </a:p>
          <a:p>
            <a:r>
              <a:rPr lang="en-GB" altLang="en-US" sz="1800" dirty="0"/>
              <a:t>Where items are contained in secondary packaging (e.g. small bags in boxes) then the individual items should be drawn, where possible, from at least 5 of the secondary packages.</a:t>
            </a:r>
          </a:p>
          <a:p>
            <a:r>
              <a:rPr lang="en-GB" altLang="en-US" sz="1800" dirty="0"/>
              <a:t>For consignments of leafy vegetables containing less than 500 items, then 30 items from 5 packages should be inspected.</a:t>
            </a:r>
          </a:p>
          <a:p>
            <a:endParaRPr lang="en-GB" altLang="en-US" sz="1800" dirty="0"/>
          </a:p>
          <a:p>
            <a:r>
              <a:rPr lang="en-GB" altLang="en-US" sz="1800" dirty="0"/>
              <a:t>When selecting items to inspect, they should be drawn evenly from each box or package, e.g. top, middle and bottom of a consignment. </a:t>
            </a:r>
            <a:r>
              <a:rPr lang="en-GB" altLang="en-US" sz="1800" dirty="0" smtClean="0"/>
              <a:t>Authorised persons </a:t>
            </a:r>
            <a:r>
              <a:rPr lang="en-GB" altLang="en-US" sz="1800" dirty="0"/>
              <a:t>should ensure that items are only inspected once during the inspection process. An inspection of any plant material should involve a visual examination of at least 75% of the surface area of each item.</a:t>
            </a:r>
          </a:p>
        </p:txBody>
      </p:sp>
      <p:sp>
        <p:nvSpPr>
          <p:cNvPr id="204804" name="Text Placeholder 4"/>
          <p:cNvSpPr>
            <a:spLocks noGrp="1"/>
          </p:cNvSpPr>
          <p:nvPr>
            <p:ph type="body" sz="quarter" idx="13"/>
          </p:nvPr>
        </p:nvSpPr>
        <p:spPr>
          <a:xfrm>
            <a:off x="1963739" y="1130300"/>
            <a:ext cx="8264525" cy="300038"/>
          </a:xfrm>
        </p:spPr>
        <p:txBody>
          <a:bodyPr/>
          <a:lstStyle/>
          <a:p>
            <a:r>
              <a:rPr lang="en-GB" altLang="en-US"/>
              <a:t>Intensity – How much should you look at</a:t>
            </a:r>
          </a:p>
        </p:txBody>
      </p:sp>
      <p:sp>
        <p:nvSpPr>
          <p:cNvPr id="204805"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2C699A7D-01AB-4045-9907-0A8D9B7F884F}" type="slidenum">
              <a:rPr lang="en-GB" altLang="en-US" sz="1000">
                <a:solidFill>
                  <a:srgbClr val="00B050"/>
                </a:solidFill>
              </a:rPr>
              <a:pPr>
                <a:lnSpc>
                  <a:spcPct val="100000"/>
                </a:lnSpc>
                <a:spcBef>
                  <a:spcPct val="0"/>
                </a:spcBef>
                <a:buFontTx/>
                <a:buNone/>
              </a:pPr>
              <a:t>68</a:t>
            </a:fld>
            <a:endParaRPr lang="en-GB" altLang="en-US" sz="1000">
              <a:solidFill>
                <a:srgbClr val="00B050"/>
              </a:solidFill>
            </a:endParaRPr>
          </a:p>
        </p:txBody>
      </p:sp>
      <p:sp>
        <p:nvSpPr>
          <p:cNvPr id="204806" name="Text Placeholder 4"/>
          <p:cNvSpPr txBox="1">
            <a:spLocks/>
          </p:cNvSpPr>
          <p:nvPr/>
        </p:nvSpPr>
        <p:spPr bwMode="auto">
          <a:xfrm>
            <a:off x="1963739" y="4437064"/>
            <a:ext cx="82645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2200" dirty="0">
                <a:solidFill>
                  <a:srgbClr val="00AF41"/>
                </a:solidFill>
              </a:rPr>
              <a:t>Location – Where to look in a consignment</a:t>
            </a:r>
          </a:p>
        </p:txBody>
      </p:sp>
    </p:spTree>
    <p:extLst>
      <p:ext uri="{BB962C8B-B14F-4D97-AF65-F5344CB8AC3E}">
        <p14:creationId xmlns:p14="http://schemas.microsoft.com/office/powerpoint/2010/main" val="32164611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r>
              <a:rPr lang="en-GB" altLang="en-US"/>
              <a:t>Inspection Rates</a:t>
            </a:r>
          </a:p>
        </p:txBody>
      </p:sp>
      <p:sp>
        <p:nvSpPr>
          <p:cNvPr id="205827" name="Slide Number Placeholder 4"/>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C1CB5E67-DCBB-42C6-95FB-4556307292CE}" type="slidenum">
              <a:rPr lang="en-GB" altLang="en-US" sz="1000">
                <a:solidFill>
                  <a:srgbClr val="00B050"/>
                </a:solidFill>
              </a:rPr>
              <a:pPr>
                <a:lnSpc>
                  <a:spcPct val="100000"/>
                </a:lnSpc>
                <a:spcBef>
                  <a:spcPct val="0"/>
                </a:spcBef>
                <a:buFontTx/>
                <a:buNone/>
              </a:pPr>
              <a:t>69</a:t>
            </a:fld>
            <a:endParaRPr lang="en-GB" altLang="en-US" sz="1000">
              <a:solidFill>
                <a:srgbClr val="00B050"/>
              </a:solidFill>
            </a:endParaRPr>
          </a:p>
        </p:txBody>
      </p:sp>
      <p:sp>
        <p:nvSpPr>
          <p:cNvPr id="3" name="TextBox 2"/>
          <p:cNvSpPr txBox="1"/>
          <p:nvPr/>
        </p:nvSpPr>
        <p:spPr>
          <a:xfrm>
            <a:off x="2089467" y="5051171"/>
            <a:ext cx="8146605" cy="1200329"/>
          </a:xfrm>
          <a:prstGeom prst="rect">
            <a:avLst/>
          </a:prstGeom>
          <a:noFill/>
        </p:spPr>
        <p:txBody>
          <a:bodyPr wrap="square" rtlCol="0">
            <a:spAutoFit/>
          </a:bodyPr>
          <a:lstStyle/>
          <a:p>
            <a:pPr marL="285750" indent="-285750" eaLnBrk="0" fontAlgn="base" hangingPunct="0">
              <a:spcBef>
                <a:spcPct val="0"/>
              </a:spcBef>
              <a:spcAft>
                <a:spcPct val="0"/>
              </a:spcAft>
              <a:buFont typeface="Arial" panose="020B0604020202020204" pitchFamily="34" charset="0"/>
              <a:buChar char="•"/>
            </a:pPr>
            <a:r>
              <a:rPr lang="en-GB" dirty="0">
                <a:solidFill>
                  <a:srgbClr val="595959"/>
                </a:solidFill>
                <a:latin typeface="Arial" panose="020B0604020202020204" pitchFamily="34" charset="0"/>
                <a:cs typeface="Arial" panose="020B0604020202020204" pitchFamily="34" charset="0"/>
              </a:rPr>
              <a:t>This sampling scheme will able to identify with 95 % reliability a level of presence of infected plants of 5 % or above</a:t>
            </a:r>
          </a:p>
          <a:p>
            <a:pPr marL="285750" indent="-285750" eaLnBrk="0" fontAlgn="base" hangingPunct="0">
              <a:spcBef>
                <a:spcPct val="0"/>
              </a:spcBef>
              <a:spcAft>
                <a:spcPct val="0"/>
              </a:spcAft>
              <a:buFont typeface="Arial" panose="020B0604020202020204" pitchFamily="34" charset="0"/>
              <a:buChar char="•"/>
            </a:pPr>
            <a:r>
              <a:rPr lang="en-GB" dirty="0">
                <a:solidFill>
                  <a:srgbClr val="595959"/>
                </a:solidFill>
                <a:latin typeface="Arial" panose="020B0604020202020204" pitchFamily="34" charset="0"/>
                <a:cs typeface="Arial" panose="020B0604020202020204" pitchFamily="34" charset="0"/>
              </a:rPr>
              <a:t>This means that if the pest is present on just 5% of the commodity that 95 times out of a 100 you will be able to detect it.</a:t>
            </a:r>
          </a:p>
        </p:txBody>
      </p:sp>
      <p:graphicFrame>
        <p:nvGraphicFramePr>
          <p:cNvPr id="4" name="Table 3"/>
          <p:cNvGraphicFramePr>
            <a:graphicFrameLocks noGrp="1"/>
          </p:cNvGraphicFramePr>
          <p:nvPr>
            <p:extLst>
              <p:ext uri="{D42A27DB-BD31-4B8C-83A1-F6EECF244321}">
                <p14:modId xmlns:p14="http://schemas.microsoft.com/office/powerpoint/2010/main" val="2663007036"/>
              </p:ext>
            </p:extLst>
          </p:nvPr>
        </p:nvGraphicFramePr>
        <p:xfrm>
          <a:off x="1491048" y="949325"/>
          <a:ext cx="8641491" cy="4101846"/>
        </p:xfrm>
        <a:graphic>
          <a:graphicData uri="http://schemas.openxmlformats.org/drawingml/2006/table">
            <a:tbl>
              <a:tblPr firstRow="1" bandRow="1">
                <a:tableStyleId>{5C22544A-7EE6-4342-B048-85BDC9FD1C3A}</a:tableStyleId>
              </a:tblPr>
              <a:tblGrid>
                <a:gridCol w="2880497"/>
                <a:gridCol w="2880497"/>
                <a:gridCol w="2880497"/>
              </a:tblGrid>
              <a:tr h="3708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smtClean="0">
                          <a:effectLst/>
                        </a:rPr>
                        <a:t>Consignment Inspection Procedure</a:t>
                      </a:r>
                      <a:endParaRPr lang="en-GB" sz="1600" dirty="0" smtClean="0">
                        <a:effectLst/>
                        <a:latin typeface="Arial" panose="020B0604020202020204" pitchFamily="34" charset="0"/>
                        <a:ea typeface="Calibri" panose="020F0502020204030204" pitchFamily="34" charset="0"/>
                        <a:cs typeface="Times New Roman" panose="02020603050405020304" pitchFamily="18" charset="0"/>
                      </a:endParaRPr>
                    </a:p>
                    <a:p>
                      <a:endParaRPr lang="en-GB" sz="1100" dirty="0"/>
                    </a:p>
                  </a:txBody>
                  <a:tcPr/>
                </a:tc>
                <a:tc hMerge="1">
                  <a:txBody>
                    <a:bodyPr/>
                    <a:lstStyle/>
                    <a:p>
                      <a:endParaRPr lang="en-GB"/>
                    </a:p>
                  </a:txBody>
                  <a:tcPr/>
                </a:tc>
                <a:tc hMerge="1">
                  <a:txBody>
                    <a:bodyPr/>
                    <a:lstStyle/>
                    <a:p>
                      <a:endParaRPr lang="en-GB" dirty="0"/>
                    </a:p>
                  </a:txBody>
                  <a:tcPr/>
                </a:tc>
              </a:tr>
              <a:tr h="370840">
                <a:tc>
                  <a:txBody>
                    <a:bodyPr/>
                    <a:lstStyle/>
                    <a:p>
                      <a:pPr algn="ctr">
                        <a:lnSpc>
                          <a:spcPct val="115000"/>
                        </a:lnSpc>
                        <a:spcBef>
                          <a:spcPts val="1200"/>
                        </a:spcBef>
                        <a:spcAft>
                          <a:spcPts val="600"/>
                        </a:spcAft>
                      </a:pPr>
                      <a:r>
                        <a:rPr lang="en-GB" sz="1100" b="1" u="sng" dirty="0" smtClean="0">
                          <a:effectLst/>
                        </a:rPr>
                        <a:t>Small Consignments</a:t>
                      </a:r>
                    </a:p>
                    <a:p>
                      <a:pPr algn="ctr">
                        <a:lnSpc>
                          <a:spcPct val="115000"/>
                        </a:lnSpc>
                        <a:spcBef>
                          <a:spcPts val="1200"/>
                        </a:spcBef>
                        <a:spcAft>
                          <a:spcPts val="600"/>
                        </a:spcAft>
                      </a:pPr>
                      <a:r>
                        <a:rPr lang="en-GB" sz="1100" dirty="0" smtClean="0">
                          <a:effectLst/>
                        </a:rPr>
                        <a:t>(&lt;5 packages / boxes / bulk bins, etc.)</a:t>
                      </a:r>
                      <a:endParaRPr lang="en-GB" sz="1100" dirty="0" smtClean="0">
                        <a:effectLst/>
                        <a:latin typeface="Arial" panose="020B0604020202020204" pitchFamily="34" charset="0"/>
                        <a:ea typeface="Calibri" panose="020F0502020204030204" pitchFamily="34" charset="0"/>
                        <a:cs typeface="Times New Roman" panose="02020603050405020304" pitchFamily="18" charset="0"/>
                      </a:endParaRPr>
                    </a:p>
                    <a:p>
                      <a:endParaRPr lang="en-GB" sz="1100" dirty="0"/>
                    </a:p>
                  </a:txBody>
                  <a:tcPr/>
                </a:tc>
                <a:tc>
                  <a:txBody>
                    <a:bodyPr/>
                    <a:lstStyle/>
                    <a:p>
                      <a:pPr algn="ctr">
                        <a:lnSpc>
                          <a:spcPct val="115000"/>
                        </a:lnSpc>
                        <a:spcBef>
                          <a:spcPts val="1200"/>
                        </a:spcBef>
                        <a:spcAft>
                          <a:spcPts val="600"/>
                        </a:spcAft>
                      </a:pPr>
                      <a:r>
                        <a:rPr lang="en-GB" sz="1100" b="1" u="sng" dirty="0" smtClean="0">
                          <a:effectLst/>
                        </a:rPr>
                        <a:t>Large Consignments</a:t>
                      </a:r>
                    </a:p>
                    <a:p>
                      <a:pPr algn="ctr">
                        <a:lnSpc>
                          <a:spcPct val="115000"/>
                        </a:lnSpc>
                        <a:spcBef>
                          <a:spcPts val="1200"/>
                        </a:spcBef>
                        <a:spcAft>
                          <a:spcPts val="600"/>
                        </a:spcAft>
                      </a:pPr>
                      <a:r>
                        <a:rPr lang="en-GB" sz="1100" dirty="0" smtClean="0">
                          <a:effectLst/>
                        </a:rPr>
                        <a:t>(5 packages / boxes / bulk bins, etc.)</a:t>
                      </a:r>
                      <a:endParaRPr lang="en-GB" sz="1100" dirty="0" smtClean="0">
                        <a:effectLst/>
                        <a:latin typeface="Arial" panose="020B0604020202020204" pitchFamily="34" charset="0"/>
                        <a:ea typeface="Calibri" panose="020F0502020204030204" pitchFamily="34" charset="0"/>
                        <a:cs typeface="Times New Roman" panose="02020603050405020304" pitchFamily="18" charset="0"/>
                      </a:endParaRPr>
                    </a:p>
                    <a:p>
                      <a:endParaRPr lang="en-GB" sz="1100" dirty="0"/>
                    </a:p>
                  </a:txBody>
                  <a:tcPr/>
                </a:tc>
                <a:tc>
                  <a:txBody>
                    <a:bodyPr/>
                    <a:lstStyle/>
                    <a:p>
                      <a:pPr algn="ctr">
                        <a:lnSpc>
                          <a:spcPct val="115000"/>
                        </a:lnSpc>
                        <a:spcBef>
                          <a:spcPts val="1200"/>
                        </a:spcBef>
                        <a:spcAft>
                          <a:spcPts val="600"/>
                        </a:spcAft>
                      </a:pPr>
                      <a:r>
                        <a:rPr lang="en-GB" sz="1100" b="1" u="sng" dirty="0" smtClean="0">
                          <a:effectLst/>
                        </a:rPr>
                        <a:t>Mixed Consignments</a:t>
                      </a:r>
                    </a:p>
                    <a:p>
                      <a:pPr algn="ctr">
                        <a:lnSpc>
                          <a:spcPct val="115000"/>
                        </a:lnSpc>
                        <a:spcBef>
                          <a:spcPts val="1200"/>
                        </a:spcBef>
                        <a:spcAft>
                          <a:spcPts val="600"/>
                        </a:spcAft>
                      </a:pPr>
                      <a:r>
                        <a:rPr lang="en-GB" sz="1100" dirty="0" smtClean="0">
                          <a:effectLst/>
                        </a:rPr>
                        <a:t>(e.g. a net of both lemons and limes, or a bunch of multiple flower types)</a:t>
                      </a:r>
                      <a:endParaRPr lang="en-GB" sz="1100" dirty="0" smtClean="0">
                        <a:effectLst/>
                        <a:latin typeface="Arial" panose="020B0604020202020204" pitchFamily="34" charset="0"/>
                        <a:ea typeface="Calibri" panose="020F0502020204030204" pitchFamily="34" charset="0"/>
                        <a:cs typeface="Times New Roman" panose="02020603050405020304" pitchFamily="18" charset="0"/>
                      </a:endParaRPr>
                    </a:p>
                    <a:p>
                      <a:endParaRPr lang="en-GB" sz="1100" dirty="0"/>
                    </a:p>
                  </a:txBody>
                  <a:tcPr/>
                </a:tc>
              </a:tr>
              <a:tr h="370840">
                <a:tc>
                  <a:txBody>
                    <a:bodyPr/>
                    <a:lstStyle/>
                    <a:p>
                      <a:pPr>
                        <a:lnSpc>
                          <a:spcPct val="115000"/>
                        </a:lnSpc>
                        <a:spcBef>
                          <a:spcPts val="1200"/>
                        </a:spcBef>
                        <a:spcAft>
                          <a:spcPts val="600"/>
                        </a:spcAft>
                      </a:pPr>
                      <a:r>
                        <a:rPr lang="en-GB" sz="1100" dirty="0" smtClean="0">
                          <a:effectLst/>
                        </a:rPr>
                        <a:t>Inspect 60 items of every genus from all of the containers. </a:t>
                      </a:r>
                    </a:p>
                    <a:p>
                      <a:pPr>
                        <a:lnSpc>
                          <a:spcPct val="115000"/>
                        </a:lnSpc>
                        <a:spcBef>
                          <a:spcPts val="1200"/>
                        </a:spcBef>
                        <a:spcAft>
                          <a:spcPts val="600"/>
                        </a:spcAft>
                      </a:pPr>
                      <a:r>
                        <a:rPr lang="en-GB" sz="1100" dirty="0" smtClean="0">
                          <a:effectLst/>
                        </a:rPr>
                        <a:t>When selecting items to inspect, draw items evenly from each container, e.g. top, middle and bottom</a:t>
                      </a:r>
                    </a:p>
                    <a:p>
                      <a:endParaRPr lang="en-GB" sz="1100" dirty="0"/>
                    </a:p>
                  </a:txBody>
                  <a:tcPr/>
                </a:tc>
                <a:tc>
                  <a:txBody>
                    <a:bodyPr/>
                    <a:lstStyle/>
                    <a:p>
                      <a:pPr>
                        <a:lnSpc>
                          <a:spcPct val="115000"/>
                        </a:lnSpc>
                        <a:spcBef>
                          <a:spcPts val="1200"/>
                        </a:spcBef>
                        <a:spcAft>
                          <a:spcPts val="600"/>
                        </a:spcAft>
                      </a:pPr>
                      <a:r>
                        <a:rPr lang="en-GB" sz="1100" dirty="0" smtClean="0">
                          <a:effectLst/>
                        </a:rPr>
                        <a:t>Inspect 60 items of every genus from 5 containers.</a:t>
                      </a:r>
                    </a:p>
                    <a:p>
                      <a:pPr>
                        <a:lnSpc>
                          <a:spcPct val="115000"/>
                        </a:lnSpc>
                        <a:spcBef>
                          <a:spcPts val="1200"/>
                        </a:spcBef>
                        <a:spcAft>
                          <a:spcPts val="600"/>
                        </a:spcAft>
                      </a:pPr>
                      <a:r>
                        <a:rPr lang="en-GB" sz="1100" dirty="0" smtClean="0">
                          <a:effectLst/>
                        </a:rPr>
                        <a:t>If 5 containers contain less than 60 items, more containers should be selected until 60 items reached. </a:t>
                      </a:r>
                    </a:p>
                    <a:p>
                      <a:pPr>
                        <a:lnSpc>
                          <a:spcPct val="115000"/>
                        </a:lnSpc>
                        <a:spcBef>
                          <a:spcPts val="1200"/>
                        </a:spcBef>
                        <a:spcAft>
                          <a:spcPts val="600"/>
                        </a:spcAft>
                      </a:pPr>
                      <a:r>
                        <a:rPr lang="en-GB" sz="1100" dirty="0" smtClean="0">
                          <a:effectLst/>
                        </a:rPr>
                        <a:t>When selecting items to inspect, draw items evenly from each container, e.g. top, middle and bottom</a:t>
                      </a:r>
                      <a:endParaRPr lang="en-GB" sz="1100" dirty="0" smtClean="0">
                        <a:effectLst/>
                        <a:latin typeface="Arial" panose="020B0604020202020204" pitchFamily="34" charset="0"/>
                        <a:ea typeface="Calibri" panose="020F0502020204030204" pitchFamily="34" charset="0"/>
                        <a:cs typeface="Times New Roman" panose="02020603050405020304" pitchFamily="18" charset="0"/>
                      </a:endParaRPr>
                    </a:p>
                    <a:p>
                      <a:endParaRPr lang="en-GB" sz="1100" dirty="0"/>
                    </a:p>
                  </a:txBody>
                  <a:tcPr/>
                </a:tc>
                <a:tc>
                  <a:txBody>
                    <a:bodyPr/>
                    <a:lstStyle/>
                    <a:p>
                      <a:pPr>
                        <a:lnSpc>
                          <a:spcPct val="115000"/>
                        </a:lnSpc>
                        <a:spcBef>
                          <a:spcPts val="1200"/>
                        </a:spcBef>
                        <a:spcAft>
                          <a:spcPts val="600"/>
                        </a:spcAft>
                      </a:pPr>
                      <a:r>
                        <a:rPr lang="en-GB" sz="1100" dirty="0" smtClean="0">
                          <a:effectLst/>
                        </a:rPr>
                        <a:t>Inspect a random sample of 60 items from each batch from 5 containers, or from all containers if less than 5. </a:t>
                      </a:r>
                    </a:p>
                    <a:p>
                      <a:pPr>
                        <a:lnSpc>
                          <a:spcPct val="115000"/>
                        </a:lnSpc>
                        <a:spcBef>
                          <a:spcPts val="1200"/>
                        </a:spcBef>
                        <a:spcAft>
                          <a:spcPts val="600"/>
                        </a:spcAft>
                      </a:pPr>
                      <a:r>
                        <a:rPr lang="en-GB" sz="1100" dirty="0" smtClean="0">
                          <a:effectLst/>
                        </a:rPr>
                        <a:t>When selecting items to inspect, draw items evenly from each container, e.g. top, middle and bottom</a:t>
                      </a:r>
                      <a:endParaRPr lang="en-GB" sz="1100" dirty="0" smtClean="0">
                        <a:effectLst/>
                        <a:latin typeface="Arial" panose="020B0604020202020204" pitchFamily="34" charset="0"/>
                        <a:ea typeface="Calibri" panose="020F0502020204030204" pitchFamily="34" charset="0"/>
                        <a:cs typeface="Times New Roman" panose="02020603050405020304" pitchFamily="18" charset="0"/>
                      </a:endParaRPr>
                    </a:p>
                    <a:p>
                      <a:endParaRPr lang="en-GB" sz="1100" dirty="0"/>
                    </a:p>
                  </a:txBody>
                  <a:tcPr/>
                </a:tc>
              </a:tr>
            </a:tbl>
          </a:graphicData>
        </a:graphic>
      </p:graphicFrame>
    </p:spTree>
    <p:extLst>
      <p:ext uri="{BB962C8B-B14F-4D97-AF65-F5344CB8AC3E}">
        <p14:creationId xmlns:p14="http://schemas.microsoft.com/office/powerpoint/2010/main" val="622750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1955801" y="1758951"/>
            <a:ext cx="8264525" cy="3952875"/>
          </a:xfrm>
        </p:spPr>
        <p:txBody>
          <a:bodyPr/>
          <a:lstStyle/>
          <a:p>
            <a:pPr marL="0" indent="0">
              <a:buNone/>
            </a:pPr>
            <a:r>
              <a:rPr lang="en-GB" altLang="en-US" sz="1800" b="1"/>
              <a:t>Step 1. </a:t>
            </a:r>
            <a:r>
              <a:rPr lang="en-GB" altLang="en-US" sz="1800"/>
              <a:t>Open </a:t>
            </a:r>
            <a:r>
              <a:rPr lang="en-GB" altLang="en-US" sz="1800">
                <a:hlinkClick r:id="rId2"/>
              </a:rPr>
              <a:t>http://edomero.defra.gov.uk/</a:t>
            </a:r>
            <a:r>
              <a:rPr lang="en-GB" altLang="en-US" sz="1800"/>
              <a:t> where you will see the following screen below, and select ‘eDomero Register &amp; Enrol’ from the menu on the left of the screen: </a:t>
            </a:r>
          </a:p>
        </p:txBody>
      </p:sp>
      <p:sp>
        <p:nvSpPr>
          <p:cNvPr id="143363" name="Text Placeholder 3"/>
          <p:cNvSpPr>
            <a:spLocks noGrp="1"/>
          </p:cNvSpPr>
          <p:nvPr>
            <p:ph type="body" sz="quarter" idx="13"/>
          </p:nvPr>
        </p:nvSpPr>
        <p:spPr>
          <a:xfrm>
            <a:off x="1774826" y="404814"/>
            <a:ext cx="8264525" cy="300037"/>
          </a:xfrm>
        </p:spPr>
        <p:txBody>
          <a:bodyPr/>
          <a:lstStyle/>
          <a:p>
            <a:r>
              <a:rPr lang="en-GB" altLang="en-US" sz="1800"/>
              <a:t>Enrolling for Government Gateway &amp; eDomero Services</a:t>
            </a:r>
          </a:p>
          <a:p>
            <a:endParaRPr lang="en-GB" altLang="en-US" b="1"/>
          </a:p>
        </p:txBody>
      </p:sp>
      <p:sp>
        <p:nvSpPr>
          <p:cNvPr id="143364" name="Footer Placeholder 4"/>
          <p:cNvSpPr>
            <a:spLocks noGrp="1"/>
          </p:cNvSpPr>
          <p:nvPr>
            <p:ph type="ftr" sz="quarter" idx="14"/>
          </p:nvPr>
        </p:nvSpPr>
        <p:spPr bwMode="auto">
          <a:xfrm>
            <a:off x="1965326" y="6492876"/>
            <a:ext cx="567531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a:p>
            <a:pPr fontAlgn="base">
              <a:lnSpc>
                <a:spcPct val="100000"/>
              </a:lnSpc>
              <a:spcBef>
                <a:spcPct val="0"/>
              </a:spcBef>
              <a:spcAft>
                <a:spcPct val="0"/>
              </a:spcAft>
              <a:buFontTx/>
              <a:buNone/>
            </a:pPr>
            <a:endParaRPr lang="en-GB" altLang="en-US" sz="1000">
              <a:solidFill>
                <a:srgbClr val="00B050"/>
              </a:solidFill>
            </a:endParaRPr>
          </a:p>
        </p:txBody>
      </p:sp>
      <p:sp>
        <p:nvSpPr>
          <p:cNvPr id="143365"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83366152-558D-4E3C-A428-5A2A04D57460}" type="slidenum">
              <a:rPr lang="en-GB" altLang="en-US" sz="1000">
                <a:solidFill>
                  <a:srgbClr val="00B050"/>
                </a:solidFill>
              </a:rPr>
              <a:pPr>
                <a:lnSpc>
                  <a:spcPct val="100000"/>
                </a:lnSpc>
                <a:spcBef>
                  <a:spcPct val="0"/>
                </a:spcBef>
                <a:buFontTx/>
                <a:buNone/>
              </a:pPr>
              <a:t>7</a:t>
            </a:fld>
            <a:endParaRPr lang="en-GB" altLang="en-US" sz="1000">
              <a:solidFill>
                <a:srgbClr val="00B050"/>
              </a:solidFill>
            </a:endParaRPr>
          </a:p>
        </p:txBody>
      </p:sp>
      <p:pic>
        <p:nvPicPr>
          <p:cNvPr id="143366"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1338" y="2649539"/>
            <a:ext cx="5954712"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309939" y="4148138"/>
            <a:ext cx="1000125"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spcBef>
                <a:spcPct val="0"/>
              </a:spcBef>
              <a:spcAft>
                <a:spcPct val="0"/>
              </a:spcAft>
              <a:defRPr/>
            </a:pPr>
            <a:endParaRPr lang="en-GB">
              <a:solidFill>
                <a:prstClr val="white"/>
              </a:solidFill>
            </a:endParaRPr>
          </a:p>
        </p:txBody>
      </p:sp>
    </p:spTree>
    <p:extLst>
      <p:ext uri="{BB962C8B-B14F-4D97-AF65-F5344CB8AC3E}">
        <p14:creationId xmlns:p14="http://schemas.microsoft.com/office/powerpoint/2010/main" val="36313095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p:txBody>
          <a:bodyPr/>
          <a:lstStyle/>
          <a:p>
            <a:r>
              <a:rPr lang="en-GB" altLang="en-US"/>
              <a:t>Inspections</a:t>
            </a:r>
          </a:p>
        </p:txBody>
      </p:sp>
      <p:sp>
        <p:nvSpPr>
          <p:cNvPr id="3" name="Content Placeholder 2"/>
          <p:cNvSpPr>
            <a:spLocks noGrp="1"/>
          </p:cNvSpPr>
          <p:nvPr>
            <p:ph idx="1"/>
          </p:nvPr>
        </p:nvSpPr>
        <p:spPr>
          <a:xfrm>
            <a:off x="1963739" y="1541463"/>
            <a:ext cx="8264525" cy="4640262"/>
          </a:xfrm>
        </p:spPr>
        <p:txBody>
          <a:bodyPr/>
          <a:lstStyle/>
          <a:p>
            <a:pPr>
              <a:defRPr/>
            </a:pPr>
            <a:r>
              <a:rPr lang="en-GB" sz="1800" dirty="0"/>
              <a:t>For fruit and vegetables which bear other botanical structures such as leaves or calices, then these should be visually examined, both on the upper surface and underneath. Produce which may exhibit signs of having pests or diseases should be cut to investigate further.</a:t>
            </a:r>
          </a:p>
          <a:p>
            <a:pPr marL="0" indent="0">
              <a:buNone/>
              <a:defRPr/>
            </a:pPr>
            <a:endParaRPr lang="en-GB" sz="1800" dirty="0"/>
          </a:p>
          <a:p>
            <a:pPr>
              <a:defRPr/>
            </a:pPr>
            <a:r>
              <a:rPr lang="en-GB" sz="1800" dirty="0"/>
              <a:t>Where the leaves of cut flowers remain, particular attention should be paid to the underside of the leaves. Flowers packed in tied bunches can be examined without the need to split the bunch, provided 75% of the surface area is visible. Where there is a potential for </a:t>
            </a:r>
            <a:r>
              <a:rPr lang="en-GB" sz="1800" dirty="0" err="1"/>
              <a:t>t</a:t>
            </a:r>
            <a:r>
              <a:rPr lang="en-GB" sz="1800" dirty="0" err="1" smtClean="0"/>
              <a:t>hrips</a:t>
            </a:r>
            <a:r>
              <a:rPr lang="en-GB" sz="1800" i="1" dirty="0" smtClean="0"/>
              <a:t> </a:t>
            </a:r>
            <a:r>
              <a:rPr lang="en-GB" sz="1800" dirty="0"/>
              <a:t>to be present then the flowers should be inverted over a white surface and tapped to induce the </a:t>
            </a:r>
            <a:r>
              <a:rPr lang="en-GB" sz="1800" dirty="0" err="1" smtClean="0"/>
              <a:t>thrips</a:t>
            </a:r>
            <a:r>
              <a:rPr lang="en-GB" sz="1800" i="1" dirty="0" smtClean="0"/>
              <a:t> </a:t>
            </a:r>
            <a:r>
              <a:rPr lang="en-GB" sz="1800" dirty="0"/>
              <a:t>to detach from the plant material. Where cut flowers are in mixed bouquets that contain regulated genera, then the bouquet can be considered as the item and 20 bunches from 5 boxes should be inspected.</a:t>
            </a:r>
          </a:p>
          <a:p>
            <a:pPr>
              <a:defRPr/>
            </a:pPr>
            <a:endParaRPr lang="en-GB" sz="1800" dirty="0"/>
          </a:p>
          <a:p>
            <a:pPr>
              <a:defRPr/>
            </a:pPr>
            <a:r>
              <a:rPr lang="en-GB" sz="1800" dirty="0"/>
              <a:t>Soil is prohibited from all third countries to the EU other than Switzerland. </a:t>
            </a:r>
            <a:r>
              <a:rPr lang="en-GB" sz="1800" dirty="0" smtClean="0"/>
              <a:t>Root and tubercle vegetables </a:t>
            </a:r>
            <a:r>
              <a:rPr lang="en-GB" sz="1800" dirty="0"/>
              <a:t>should be managed or treated in a way to render it practically free from soil with a maximum tolerance of 1% by weight.</a:t>
            </a:r>
          </a:p>
        </p:txBody>
      </p:sp>
      <p:sp>
        <p:nvSpPr>
          <p:cNvPr id="206852" name="Text Placeholder 4"/>
          <p:cNvSpPr>
            <a:spLocks noGrp="1"/>
          </p:cNvSpPr>
          <p:nvPr>
            <p:ph type="body" sz="quarter" idx="13"/>
          </p:nvPr>
        </p:nvSpPr>
        <p:spPr>
          <a:xfrm>
            <a:off x="1963739" y="1130300"/>
            <a:ext cx="8264525" cy="300038"/>
          </a:xfrm>
        </p:spPr>
        <p:txBody>
          <a:bodyPr/>
          <a:lstStyle/>
          <a:p>
            <a:r>
              <a:rPr lang="en-GB" altLang="en-US"/>
              <a:t>Fruit and Vegetables</a:t>
            </a:r>
          </a:p>
        </p:txBody>
      </p:sp>
      <p:sp>
        <p:nvSpPr>
          <p:cNvPr id="206853"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A08144C0-3BCC-40F5-97E5-D48C197BABF5}" type="slidenum">
              <a:rPr lang="en-GB" altLang="en-US" sz="1000">
                <a:solidFill>
                  <a:srgbClr val="00B050"/>
                </a:solidFill>
              </a:rPr>
              <a:pPr>
                <a:lnSpc>
                  <a:spcPct val="100000"/>
                </a:lnSpc>
                <a:spcBef>
                  <a:spcPct val="0"/>
                </a:spcBef>
                <a:buFontTx/>
                <a:buNone/>
              </a:pPr>
              <a:t>70</a:t>
            </a:fld>
            <a:endParaRPr lang="en-GB" altLang="en-US" sz="1000">
              <a:solidFill>
                <a:srgbClr val="00B050"/>
              </a:solidFill>
            </a:endParaRPr>
          </a:p>
        </p:txBody>
      </p:sp>
      <p:sp>
        <p:nvSpPr>
          <p:cNvPr id="206854" name="Text Placeholder 4"/>
          <p:cNvSpPr txBox="1">
            <a:spLocks/>
          </p:cNvSpPr>
          <p:nvPr/>
        </p:nvSpPr>
        <p:spPr bwMode="auto">
          <a:xfrm>
            <a:off x="1963739" y="2565400"/>
            <a:ext cx="82645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2200">
                <a:solidFill>
                  <a:srgbClr val="00AF41"/>
                </a:solidFill>
              </a:rPr>
              <a:t>Cut Flowers </a:t>
            </a:r>
          </a:p>
        </p:txBody>
      </p:sp>
      <p:sp>
        <p:nvSpPr>
          <p:cNvPr id="206855" name="Text Placeholder 4"/>
          <p:cNvSpPr txBox="1">
            <a:spLocks/>
          </p:cNvSpPr>
          <p:nvPr/>
        </p:nvSpPr>
        <p:spPr bwMode="auto">
          <a:xfrm>
            <a:off x="1963739" y="5084764"/>
            <a:ext cx="826452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685800" indent="-22860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spcAft>
                <a:spcPct val="0"/>
              </a:spcAft>
              <a:buFont typeface="Arial" panose="020B0604020202020204" pitchFamily="34" charset="0"/>
              <a:buNone/>
            </a:pPr>
            <a:r>
              <a:rPr lang="en-GB" altLang="en-US" sz="2200">
                <a:solidFill>
                  <a:srgbClr val="00AF41"/>
                </a:solidFill>
              </a:rPr>
              <a:t>Soil </a:t>
            </a:r>
          </a:p>
        </p:txBody>
      </p:sp>
    </p:spTree>
    <p:extLst>
      <p:ext uri="{BB962C8B-B14F-4D97-AF65-F5344CB8AC3E}">
        <p14:creationId xmlns:p14="http://schemas.microsoft.com/office/powerpoint/2010/main" val="2447091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p:nvPr>
        </p:nvSpPr>
        <p:spPr/>
        <p:txBody>
          <a:bodyPr/>
          <a:lstStyle/>
          <a:p>
            <a:r>
              <a:rPr lang="en-GB" altLang="en-US"/>
              <a:t>Recording Inspections</a:t>
            </a:r>
          </a:p>
        </p:txBody>
      </p:sp>
      <p:sp>
        <p:nvSpPr>
          <p:cNvPr id="3" name="Content Placeholder 2"/>
          <p:cNvSpPr>
            <a:spLocks noGrp="1"/>
          </p:cNvSpPr>
          <p:nvPr>
            <p:ph idx="1"/>
          </p:nvPr>
        </p:nvSpPr>
        <p:spPr>
          <a:xfrm>
            <a:off x="736302" y="1541463"/>
            <a:ext cx="10582487" cy="4640262"/>
          </a:xfrm>
        </p:spPr>
        <p:txBody>
          <a:bodyPr/>
          <a:lstStyle/>
          <a:p>
            <a:pPr>
              <a:defRPr/>
            </a:pPr>
            <a:r>
              <a:rPr lang="en-GB" sz="1600" dirty="0"/>
              <a:t>All export inspections must be recorded </a:t>
            </a:r>
            <a:r>
              <a:rPr lang="en-GB" sz="1600" dirty="0" smtClean="0"/>
              <a:t>in </a:t>
            </a:r>
            <a:r>
              <a:rPr lang="en-GB" sz="1600" dirty="0"/>
              <a:t>a notebook.</a:t>
            </a:r>
          </a:p>
          <a:p>
            <a:pPr>
              <a:defRPr/>
            </a:pPr>
            <a:r>
              <a:rPr lang="en-GB" sz="1600" dirty="0"/>
              <a:t>Details recorded for an inspection should include enough information that enables the record to be tied back to an application.</a:t>
            </a:r>
          </a:p>
          <a:p>
            <a:pPr>
              <a:defRPr/>
            </a:pPr>
            <a:r>
              <a:rPr lang="en-GB" sz="1600" dirty="0"/>
              <a:t>They will act as official records for the </a:t>
            </a:r>
            <a:r>
              <a:rPr lang="en-GB" sz="1600" dirty="0" smtClean="0"/>
              <a:t>authorised person and must be bound and paginated.</a:t>
            </a:r>
            <a:endParaRPr lang="en-GB" sz="1600" dirty="0"/>
          </a:p>
          <a:p>
            <a:pPr>
              <a:defRPr/>
            </a:pPr>
            <a:r>
              <a:rPr lang="en-GB" sz="1600" dirty="0"/>
              <a:t>These records can be asked to be viewed by APHA at any time and must be retained for </a:t>
            </a:r>
            <a:r>
              <a:rPr lang="en-GB" sz="1600" dirty="0" smtClean="0"/>
              <a:t>3 </a:t>
            </a:r>
            <a:r>
              <a:rPr lang="en-GB" sz="1600" dirty="0"/>
              <a:t>years.</a:t>
            </a:r>
          </a:p>
          <a:p>
            <a:pPr>
              <a:spcAft>
                <a:spcPts val="1000"/>
              </a:spcAft>
              <a:defRPr/>
            </a:pPr>
            <a:r>
              <a:rPr lang="en-GB" altLang="en-US" sz="1600" dirty="0"/>
              <a:t>Record the facts of the inspections including pest/disease findings, samples taken, inspecting less boxes than specified in SOP etc.</a:t>
            </a:r>
          </a:p>
          <a:p>
            <a:pPr>
              <a:spcAft>
                <a:spcPts val="1000"/>
              </a:spcAft>
              <a:defRPr/>
            </a:pPr>
            <a:r>
              <a:rPr lang="en-GB" altLang="en-US" sz="1600" dirty="0"/>
              <a:t>Record details that are not already captured in </a:t>
            </a:r>
            <a:r>
              <a:rPr lang="en-GB" altLang="en-US" sz="1600" dirty="0" err="1" smtClean="0"/>
              <a:t>eDomero</a:t>
            </a:r>
            <a:r>
              <a:rPr lang="en-GB" altLang="en-US" sz="1600" dirty="0" smtClean="0"/>
              <a:t> such as outcome of inspection (pass/fail)</a:t>
            </a:r>
            <a:endParaRPr lang="en-GB" altLang="en-US" sz="1600" dirty="0"/>
          </a:p>
          <a:p>
            <a:pPr>
              <a:spcAft>
                <a:spcPts val="1000"/>
              </a:spcAft>
              <a:defRPr/>
            </a:pPr>
            <a:r>
              <a:rPr lang="en-GB" altLang="en-US" sz="1600" dirty="0"/>
              <a:t>Time and date entries</a:t>
            </a:r>
          </a:p>
          <a:p>
            <a:pPr>
              <a:spcAft>
                <a:spcPts val="1000"/>
              </a:spcAft>
              <a:defRPr/>
            </a:pPr>
            <a:r>
              <a:rPr lang="en-GB" altLang="en-US" sz="1600" dirty="0"/>
              <a:t>Fill in as soon as practicable </a:t>
            </a:r>
          </a:p>
          <a:p>
            <a:pPr>
              <a:spcAft>
                <a:spcPts val="1000"/>
              </a:spcAft>
              <a:defRPr/>
            </a:pPr>
            <a:r>
              <a:rPr lang="en-GB" altLang="en-US" sz="1600" dirty="0"/>
              <a:t>Log unusual </a:t>
            </a:r>
            <a:r>
              <a:rPr lang="en-GB" altLang="en-US" sz="1600" dirty="0" smtClean="0"/>
              <a:t>occurrences/differences e.g. damaged goods or goods not found</a:t>
            </a:r>
            <a:endParaRPr lang="en-GB" altLang="en-US" sz="1600" dirty="0"/>
          </a:p>
          <a:p>
            <a:pPr>
              <a:spcAft>
                <a:spcPts val="1000"/>
              </a:spcAft>
              <a:defRPr/>
            </a:pPr>
            <a:r>
              <a:rPr lang="en-GB" altLang="en-US" sz="1600" dirty="0"/>
              <a:t>Can use abbreviations – these need to be consistent and explainable</a:t>
            </a:r>
          </a:p>
          <a:p>
            <a:pPr marL="0" indent="0">
              <a:buNone/>
              <a:defRPr/>
            </a:pPr>
            <a:endParaRPr lang="en-GB" dirty="0"/>
          </a:p>
        </p:txBody>
      </p:sp>
      <p:sp>
        <p:nvSpPr>
          <p:cNvPr id="208900" name="Text Placeholder 3"/>
          <p:cNvSpPr>
            <a:spLocks noGrp="1"/>
          </p:cNvSpPr>
          <p:nvPr>
            <p:ph type="body" sz="quarter" idx="13"/>
          </p:nvPr>
        </p:nvSpPr>
        <p:spPr>
          <a:xfrm>
            <a:off x="653922" y="1095375"/>
            <a:ext cx="8264525" cy="300038"/>
          </a:xfrm>
        </p:spPr>
        <p:txBody>
          <a:bodyPr/>
          <a:lstStyle/>
          <a:p>
            <a:r>
              <a:rPr lang="en-GB" altLang="en-US" dirty="0"/>
              <a:t>Notebooks</a:t>
            </a:r>
          </a:p>
        </p:txBody>
      </p:sp>
      <p:sp>
        <p:nvSpPr>
          <p:cNvPr id="208901" name="Slide Number Placeholder 4"/>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C53491DC-FE37-41E4-942C-1F663524C821}" type="slidenum">
              <a:rPr lang="en-GB" altLang="en-US" sz="1000">
                <a:solidFill>
                  <a:srgbClr val="00B050"/>
                </a:solidFill>
              </a:rPr>
              <a:pPr>
                <a:lnSpc>
                  <a:spcPct val="100000"/>
                </a:lnSpc>
                <a:spcBef>
                  <a:spcPct val="0"/>
                </a:spcBef>
                <a:buFontTx/>
                <a:buNone/>
              </a:pPr>
              <a:t>71</a:t>
            </a:fld>
            <a:endParaRPr lang="en-GB" altLang="en-US" sz="1000">
              <a:solidFill>
                <a:srgbClr val="00B050"/>
              </a:solidFill>
            </a:endParaRPr>
          </a:p>
        </p:txBody>
      </p:sp>
    </p:spTree>
    <p:extLst>
      <p:ext uri="{BB962C8B-B14F-4D97-AF65-F5344CB8AC3E}">
        <p14:creationId xmlns:p14="http://schemas.microsoft.com/office/powerpoint/2010/main" val="33546309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p:cNvSpPr>
            <a:spLocks noGrp="1"/>
          </p:cNvSpPr>
          <p:nvPr>
            <p:ph type="title"/>
          </p:nvPr>
        </p:nvSpPr>
        <p:spPr/>
        <p:txBody>
          <a:bodyPr/>
          <a:lstStyle/>
          <a:p>
            <a:pPr algn="ctr"/>
            <a:r>
              <a:rPr lang="en-GB" altLang="en-US"/>
              <a:t>	    Notebooks – Filling in your notebook (ELBOW)</a:t>
            </a:r>
          </a:p>
        </p:txBody>
      </p:sp>
      <p:graphicFrame>
        <p:nvGraphicFramePr>
          <p:cNvPr id="2" name="Table 1"/>
          <p:cNvGraphicFramePr>
            <a:graphicFrameLocks noGrp="1"/>
          </p:cNvGraphicFramePr>
          <p:nvPr/>
        </p:nvGraphicFramePr>
        <p:xfrm>
          <a:off x="2063750" y="1484313"/>
          <a:ext cx="8164514" cy="4664076"/>
        </p:xfrm>
        <a:graphic>
          <a:graphicData uri="http://schemas.openxmlformats.org/drawingml/2006/table">
            <a:tbl>
              <a:tblPr bandRow="1">
                <a:tableStyleId>{5C22544A-7EE6-4342-B048-85BDC9FD1C3A}</a:tableStyleId>
              </a:tblPr>
              <a:tblGrid>
                <a:gridCol w="4082257">
                  <a:extLst>
                    <a:ext uri="{9D8B030D-6E8A-4147-A177-3AD203B41FA5}">
                      <a16:colId xmlns:a16="http://schemas.microsoft.com/office/drawing/2014/main" xmlns="" val="20000"/>
                    </a:ext>
                  </a:extLst>
                </a:gridCol>
                <a:gridCol w="4082257">
                  <a:extLst>
                    <a:ext uri="{9D8B030D-6E8A-4147-A177-3AD203B41FA5}">
                      <a16:colId xmlns:a16="http://schemas.microsoft.com/office/drawing/2014/main" xmlns="" val="20001"/>
                    </a:ext>
                  </a:extLst>
                </a:gridCol>
              </a:tblGrid>
              <a:tr h="11888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latin typeface="+mn-lt"/>
                          <a:ea typeface="+mn-ea"/>
                          <a:cs typeface="+mn-cs"/>
                        </a:rPr>
                        <a:t>E</a:t>
                      </a:r>
                      <a:r>
                        <a:rPr lang="en-GB" sz="1800" kern="1200" dirty="0">
                          <a:solidFill>
                            <a:schemeClr val="dk1"/>
                          </a:solidFill>
                          <a:latin typeface="+mn-lt"/>
                          <a:ea typeface="+mn-ea"/>
                          <a:cs typeface="+mn-cs"/>
                        </a:rPr>
                        <a:t>rasures		</a:t>
                      </a:r>
                    </a:p>
                  </a:txBody>
                  <a:tcPr marL="91438" marR="91438" marT="45726" marB="4572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Never erase an entry made in your notebook.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latin typeface="+mn-lt"/>
                          <a:ea typeface="+mn-ea"/>
                          <a:cs typeface="+mn-cs"/>
                        </a:rPr>
                        <a:t>Strike through with one single line</a:t>
                      </a:r>
                    </a:p>
                    <a:p>
                      <a:endParaRPr lang="en-GB" sz="1800" kern="1200" dirty="0">
                        <a:solidFill>
                          <a:schemeClr val="dk1"/>
                        </a:solidFill>
                        <a:latin typeface="+mn-lt"/>
                        <a:ea typeface="+mn-ea"/>
                        <a:cs typeface="+mn-cs"/>
                      </a:endParaRPr>
                    </a:p>
                  </a:txBody>
                  <a:tcPr marL="91438" marR="91438" marT="45726" marB="45726"/>
                </a:tc>
                <a:extLst>
                  <a:ext uri="{0D108BD9-81ED-4DB2-BD59-A6C34878D82A}">
                    <a16:rowId xmlns:a16="http://schemas.microsoft.com/office/drawing/2014/main" xmlns="" val="10000"/>
                  </a:ext>
                </a:extLst>
              </a:tr>
              <a:tr h="914525">
                <a:tc>
                  <a:txBody>
                    <a:bodyPr/>
                    <a:lstStyle/>
                    <a:p>
                      <a:r>
                        <a:rPr lang="en-GB" sz="1800" b="1" dirty="0"/>
                        <a:t>L</a:t>
                      </a:r>
                      <a:r>
                        <a:rPr lang="en-GB" sz="1800" dirty="0"/>
                        <a:t>ines missed</a:t>
                      </a:r>
                    </a:p>
                  </a:txBody>
                  <a:tcPr marL="91438" marR="91438" marT="45726" marB="4572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These should also be struck through with a single stroke</a:t>
                      </a:r>
                    </a:p>
                    <a:p>
                      <a:endParaRPr lang="en-GB" sz="1800" dirty="0"/>
                    </a:p>
                  </a:txBody>
                  <a:tcPr marL="91438" marR="91438" marT="45726" marB="45726"/>
                </a:tc>
                <a:extLst>
                  <a:ext uri="{0D108BD9-81ED-4DB2-BD59-A6C34878D82A}">
                    <a16:rowId xmlns:a16="http://schemas.microsoft.com/office/drawing/2014/main" xmlns="" val="10001"/>
                  </a:ext>
                </a:extLst>
              </a:tr>
              <a:tr h="365810">
                <a:tc>
                  <a:txBody>
                    <a:bodyPr/>
                    <a:lstStyle/>
                    <a:p>
                      <a:r>
                        <a:rPr lang="en-GB" sz="1800" b="1" dirty="0"/>
                        <a:t>B</a:t>
                      </a:r>
                      <a:r>
                        <a:rPr lang="en-GB" sz="1800" dirty="0"/>
                        <a:t>lank spaces</a:t>
                      </a:r>
                      <a:endParaRPr lang="en-GB" sz="1800" b="1" dirty="0"/>
                    </a:p>
                  </a:txBody>
                  <a:tcPr marL="91438" marR="91438" marT="45726" marB="4572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Strike through with a single stroke</a:t>
                      </a:r>
                    </a:p>
                  </a:txBody>
                  <a:tcPr marL="91438" marR="91438" marT="45726" marB="45726"/>
                </a:tc>
                <a:extLst>
                  <a:ext uri="{0D108BD9-81ED-4DB2-BD59-A6C34878D82A}">
                    <a16:rowId xmlns:a16="http://schemas.microsoft.com/office/drawing/2014/main" xmlns="" val="10002"/>
                  </a:ext>
                </a:extLst>
              </a:tr>
              <a:tr h="640167">
                <a:tc>
                  <a:txBody>
                    <a:bodyPr/>
                    <a:lstStyle/>
                    <a:p>
                      <a:r>
                        <a:rPr lang="en-GB" sz="1800" b="1" dirty="0"/>
                        <a:t>O</a:t>
                      </a:r>
                      <a:r>
                        <a:rPr lang="en-GB" sz="1800" dirty="0"/>
                        <a:t>verwriting</a:t>
                      </a:r>
                    </a:p>
                  </a:txBody>
                  <a:tcPr marL="91438" marR="91438" marT="45726" marB="45726"/>
                </a:tc>
                <a:tc>
                  <a:txBody>
                    <a:bodyPr/>
                    <a:lstStyle/>
                    <a:p>
                      <a:pPr>
                        <a:buFont typeface="Arial" charset="0"/>
                        <a:buNone/>
                        <a:defRPr/>
                      </a:pPr>
                      <a:r>
                        <a:rPr lang="en-GB" sz="1800" dirty="0"/>
                        <a:t>Do not write over existing entries. Strike through the mistake </a:t>
                      </a:r>
                    </a:p>
                  </a:txBody>
                  <a:tcPr marL="91438" marR="91438" marT="45726" marB="45726"/>
                </a:tc>
                <a:extLst>
                  <a:ext uri="{0D108BD9-81ED-4DB2-BD59-A6C34878D82A}">
                    <a16:rowId xmlns:a16="http://schemas.microsoft.com/office/drawing/2014/main" xmlns="" val="10003"/>
                  </a:ext>
                </a:extLst>
              </a:tr>
              <a:tr h="365810">
                <a:tc>
                  <a:txBody>
                    <a:bodyPr/>
                    <a:lstStyle/>
                    <a:p>
                      <a:r>
                        <a:rPr lang="en-GB" sz="1800" b="1" dirty="0"/>
                        <a:t>W</a:t>
                      </a:r>
                      <a:r>
                        <a:rPr lang="en-GB" sz="1800" dirty="0"/>
                        <a:t>ritten in ink</a:t>
                      </a:r>
                    </a:p>
                  </a:txBody>
                  <a:tcPr marL="91438" marR="91438" marT="45726" marB="45726"/>
                </a:tc>
                <a:tc>
                  <a:txBody>
                    <a:bodyPr/>
                    <a:lstStyle/>
                    <a:p>
                      <a:r>
                        <a:rPr lang="en-GB" sz="1800" dirty="0"/>
                        <a:t>All entries must be written in ink.</a:t>
                      </a:r>
                    </a:p>
                  </a:txBody>
                  <a:tcPr marL="91438" marR="91438" marT="45726" marB="45726"/>
                </a:tc>
                <a:extLst>
                  <a:ext uri="{0D108BD9-81ED-4DB2-BD59-A6C34878D82A}">
                    <a16:rowId xmlns:a16="http://schemas.microsoft.com/office/drawing/2014/main" xmlns="" val="10004"/>
                  </a:ext>
                </a:extLst>
              </a:tr>
              <a:tr h="1188882">
                <a:tc>
                  <a:txBody>
                    <a:bodyPr/>
                    <a:lstStyle/>
                    <a:p>
                      <a:r>
                        <a:rPr lang="en-GB" sz="1800" b="1" dirty="0"/>
                        <a:t>S</a:t>
                      </a:r>
                      <a:r>
                        <a:rPr lang="en-GB" sz="1800" dirty="0"/>
                        <a:t>pare pages</a:t>
                      </a:r>
                    </a:p>
                  </a:txBody>
                  <a:tcPr marL="91438" marR="91438" marT="45726" marB="45726"/>
                </a:tc>
                <a:tc>
                  <a:txBody>
                    <a:bodyPr/>
                    <a:lstStyle/>
                    <a:p>
                      <a:pPr>
                        <a:buFont typeface="Arial" charset="0"/>
                        <a:buNone/>
                        <a:defRPr/>
                      </a:pPr>
                      <a:r>
                        <a:rPr lang="en-GB" sz="1800" dirty="0"/>
                        <a:t>Strike through a page with a single stroke</a:t>
                      </a:r>
                    </a:p>
                    <a:p>
                      <a:pPr>
                        <a:buFont typeface="Arial" charset="0"/>
                        <a:buNone/>
                        <a:defRPr/>
                      </a:pPr>
                      <a:r>
                        <a:rPr lang="en-GB" sz="1800" dirty="0"/>
                        <a:t>Endorse missed pages or data with ‘Omitted in error’</a:t>
                      </a:r>
                    </a:p>
                    <a:p>
                      <a:endParaRPr lang="en-GB" sz="1800" dirty="0"/>
                    </a:p>
                  </a:txBody>
                  <a:tcPr marL="91438" marR="91438" marT="45726" marB="45726"/>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5014943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le 1"/>
          <p:cNvSpPr>
            <a:spLocks noGrp="1"/>
          </p:cNvSpPr>
          <p:nvPr>
            <p:ph type="title"/>
          </p:nvPr>
        </p:nvSpPr>
        <p:spPr/>
        <p:txBody>
          <a:bodyPr/>
          <a:lstStyle/>
          <a:p>
            <a:r>
              <a:rPr lang="en-GB" altLang="en-US"/>
              <a:t>Notebook Example</a:t>
            </a:r>
          </a:p>
        </p:txBody>
      </p:sp>
      <p:sp>
        <p:nvSpPr>
          <p:cNvPr id="21299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51D23C2C-AF5C-474B-9398-2E95EC7597B0}" type="slidenum">
              <a:rPr lang="en-GB" altLang="en-US" sz="1000">
                <a:solidFill>
                  <a:srgbClr val="00B050"/>
                </a:solidFill>
              </a:rPr>
              <a:pPr>
                <a:lnSpc>
                  <a:spcPct val="100000"/>
                </a:lnSpc>
                <a:spcBef>
                  <a:spcPct val="0"/>
                </a:spcBef>
                <a:buFontTx/>
                <a:buNone/>
              </a:pPr>
              <a:t>73</a:t>
            </a:fld>
            <a:endParaRPr lang="en-GB" altLang="en-US" sz="1000">
              <a:solidFill>
                <a:srgbClr val="00B050"/>
              </a:solidFill>
            </a:endParaRPr>
          </a:p>
        </p:txBody>
      </p:sp>
      <p:pic>
        <p:nvPicPr>
          <p:cNvPr id="212996"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378325" y="1541463"/>
            <a:ext cx="3435350" cy="4640262"/>
          </a:xfrm>
        </p:spPr>
      </p:pic>
    </p:spTree>
    <p:extLst>
      <p:ext uri="{BB962C8B-B14F-4D97-AF65-F5344CB8AC3E}">
        <p14:creationId xmlns:p14="http://schemas.microsoft.com/office/powerpoint/2010/main" val="39296551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itle 1"/>
          <p:cNvSpPr>
            <a:spLocks noGrp="1"/>
          </p:cNvSpPr>
          <p:nvPr>
            <p:ph type="title"/>
          </p:nvPr>
        </p:nvSpPr>
        <p:spPr>
          <a:xfrm>
            <a:off x="1881189" y="2708275"/>
            <a:ext cx="8264525" cy="482600"/>
          </a:xfrm>
        </p:spPr>
        <p:txBody>
          <a:bodyPr/>
          <a:lstStyle/>
          <a:p>
            <a:pPr algn="ctr"/>
            <a:r>
              <a:rPr lang="en-GB" altLang="en-US"/>
              <a:t>Knowledge Test</a:t>
            </a:r>
            <a:br>
              <a:rPr lang="en-GB" altLang="en-US"/>
            </a:br>
            <a:r>
              <a:rPr lang="en-GB" altLang="en-US"/>
              <a:t/>
            </a:r>
            <a:br>
              <a:rPr lang="en-GB" altLang="en-US"/>
            </a:br>
            <a:r>
              <a:rPr lang="en-GB" altLang="en-US"/>
              <a:t/>
            </a:r>
            <a:br>
              <a:rPr lang="en-GB" altLang="en-US"/>
            </a:br>
            <a:endParaRPr lang="en-GB" altLang="en-US"/>
          </a:p>
        </p:txBody>
      </p:sp>
      <p:sp>
        <p:nvSpPr>
          <p:cNvPr id="2140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97B97F7B-F1C3-4218-9812-23E4EEB4EC54}" type="slidenum">
              <a:rPr lang="en-GB" altLang="en-US" sz="1000">
                <a:solidFill>
                  <a:srgbClr val="00B050"/>
                </a:solidFill>
              </a:rPr>
              <a:pPr>
                <a:lnSpc>
                  <a:spcPct val="100000"/>
                </a:lnSpc>
                <a:spcBef>
                  <a:spcPct val="0"/>
                </a:spcBef>
                <a:buFontTx/>
                <a:buNone/>
              </a:pPr>
              <a:t>74</a:t>
            </a:fld>
            <a:endParaRPr lang="en-GB" altLang="en-US" sz="1000">
              <a:solidFill>
                <a:srgbClr val="00B050"/>
              </a:solidFill>
            </a:endParaRPr>
          </a:p>
        </p:txBody>
      </p:sp>
    </p:spTree>
    <p:extLst>
      <p:ext uri="{BB962C8B-B14F-4D97-AF65-F5344CB8AC3E}">
        <p14:creationId xmlns:p14="http://schemas.microsoft.com/office/powerpoint/2010/main" val="29899929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655226" y="394733"/>
            <a:ext cx="8264525" cy="482600"/>
          </a:xfrm>
        </p:spPr>
        <p:txBody>
          <a:bodyPr/>
          <a:lstStyle/>
          <a:p>
            <a:pPr algn="ctr"/>
            <a:r>
              <a:rPr lang="en-GB" altLang="en-US" dirty="0" smtClean="0"/>
              <a:t>Knowledge Test</a:t>
            </a:r>
          </a:p>
        </p:txBody>
      </p:sp>
      <p:sp>
        <p:nvSpPr>
          <p:cNvPr id="6144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6B74C52A-0782-4A53-8602-4BFDF7D72A77}" type="slidenum">
              <a:rPr lang="en-GB" altLang="en-US" sz="1000">
                <a:solidFill>
                  <a:srgbClr val="00B050"/>
                </a:solidFill>
              </a:rPr>
              <a:pPr>
                <a:lnSpc>
                  <a:spcPct val="100000"/>
                </a:lnSpc>
                <a:spcBef>
                  <a:spcPct val="0"/>
                </a:spcBef>
                <a:buFontTx/>
                <a:buNone/>
              </a:pPr>
              <a:t>75</a:t>
            </a:fld>
            <a:endParaRPr lang="en-GB" altLang="en-US" sz="1000">
              <a:solidFill>
                <a:srgbClr val="00B050"/>
              </a:solidFill>
            </a:endParaRPr>
          </a:p>
        </p:txBody>
      </p:sp>
      <p:sp>
        <p:nvSpPr>
          <p:cNvPr id="2" name="TextBox 1"/>
          <p:cNvSpPr txBox="1"/>
          <p:nvPr/>
        </p:nvSpPr>
        <p:spPr>
          <a:xfrm>
            <a:off x="418641" y="1244906"/>
            <a:ext cx="11318277" cy="1754326"/>
          </a:xfrm>
          <a:prstGeom prst="rect">
            <a:avLst/>
          </a:prstGeom>
          <a:noFill/>
        </p:spPr>
        <p:txBody>
          <a:bodyPr wrap="square" rtlCol="0">
            <a:spAutoFit/>
          </a:bodyPr>
          <a:lstStyle/>
          <a:p>
            <a:r>
              <a:rPr lang="en-GB" dirty="0" smtClean="0"/>
              <a:t>Please visit the below link </a:t>
            </a:r>
            <a:r>
              <a:rPr lang="en-GB" smtClean="0"/>
              <a:t>to </a:t>
            </a:r>
            <a:r>
              <a:rPr lang="en-GB" smtClean="0"/>
              <a:t>complete </a:t>
            </a:r>
            <a:r>
              <a:rPr lang="en-GB" dirty="0" smtClean="0"/>
              <a:t>the knowledge test for this module:</a:t>
            </a:r>
          </a:p>
          <a:p>
            <a:pPr algn="ctr"/>
            <a:endParaRPr lang="en-GB" dirty="0"/>
          </a:p>
          <a:p>
            <a:pPr algn="ctr"/>
            <a:r>
              <a:rPr lang="en-GB" dirty="0" smtClean="0"/>
              <a:t>PHEATS – </a:t>
            </a:r>
            <a:r>
              <a:rPr lang="en-GB" altLang="en-US" dirty="0"/>
              <a:t>Application, inspection methodologies and </a:t>
            </a:r>
            <a:r>
              <a:rPr lang="en-GB" altLang="en-US" dirty="0" smtClean="0"/>
              <a:t>records</a:t>
            </a:r>
            <a:endParaRPr lang="en-GB" altLang="en-US" dirty="0"/>
          </a:p>
          <a:p>
            <a:pPr algn="ctr"/>
            <a:endParaRPr lang="en-GB" dirty="0"/>
          </a:p>
          <a:p>
            <a:pPr algn="ctr"/>
            <a:r>
              <a:rPr lang="en-GB" u="sng" dirty="0">
                <a:hlinkClick r:id="rId2"/>
              </a:rPr>
              <a:t>https://forms.office.com/Pages/ResponsePage.aspx?id=UCQKdycCYkyQx044U38RAvJ7GY98IcdOvJfSZ-UDeKFUMUQxR1g2OVJMWkNZUlNSWElaUkRUVTNOSi4u</a:t>
            </a:r>
            <a:r>
              <a:rPr lang="en-GB" dirty="0"/>
              <a:t> </a:t>
            </a:r>
          </a:p>
        </p:txBody>
      </p:sp>
    </p:spTree>
    <p:extLst>
      <p:ext uri="{BB962C8B-B14F-4D97-AF65-F5344CB8AC3E}">
        <p14:creationId xmlns:p14="http://schemas.microsoft.com/office/powerpoint/2010/main" val="1240559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Content Placeholder 2"/>
          <p:cNvSpPr>
            <a:spLocks noGrp="1"/>
          </p:cNvSpPr>
          <p:nvPr>
            <p:ph idx="1"/>
          </p:nvPr>
        </p:nvSpPr>
        <p:spPr>
          <a:xfrm>
            <a:off x="1955801" y="1484313"/>
            <a:ext cx="8264525" cy="3954462"/>
          </a:xfrm>
        </p:spPr>
        <p:txBody>
          <a:bodyPr/>
          <a:lstStyle/>
          <a:p>
            <a:pPr marL="0" indent="0">
              <a:buNone/>
            </a:pPr>
            <a:r>
              <a:rPr lang="en-GB" altLang="en-US" sz="1800" b="1"/>
              <a:t>Step 2. </a:t>
            </a:r>
            <a:r>
              <a:rPr lang="en-GB" altLang="en-US" sz="1800"/>
              <a:t>On the next screen, select ‘I’ve not yet registered with the Government Gateway – Use this option to create an account and then enrol in the application’ and click the ‘Next’ button:</a:t>
            </a:r>
          </a:p>
          <a:p>
            <a:pPr marL="0" indent="0">
              <a:buNone/>
            </a:pPr>
            <a:endParaRPr lang="en-GB" altLang="en-US" sz="1800"/>
          </a:p>
          <a:p>
            <a:pPr marL="0" indent="0">
              <a:buNone/>
            </a:pPr>
            <a:endParaRPr lang="en-GB" altLang="en-US" sz="1800"/>
          </a:p>
          <a:p>
            <a:pPr marL="0" indent="0">
              <a:buNone/>
            </a:pPr>
            <a:endParaRPr lang="en-GB" altLang="en-US" sz="1800"/>
          </a:p>
          <a:p>
            <a:pPr marL="0" indent="0">
              <a:buNone/>
            </a:pPr>
            <a:endParaRPr lang="en-GB" altLang="en-US" sz="1800"/>
          </a:p>
          <a:p>
            <a:pPr marL="0" indent="0">
              <a:buNone/>
            </a:pPr>
            <a:endParaRPr lang="en-GB" altLang="en-US" sz="1800"/>
          </a:p>
          <a:p>
            <a:pPr marL="0" indent="0">
              <a:buNone/>
            </a:pPr>
            <a:endParaRPr lang="en-GB" altLang="en-US" sz="1800"/>
          </a:p>
          <a:p>
            <a:pPr marL="0" indent="0">
              <a:buNone/>
            </a:pPr>
            <a:endParaRPr lang="en-GB" altLang="en-US" sz="1800"/>
          </a:p>
          <a:p>
            <a:pPr marL="0" indent="0">
              <a:buNone/>
            </a:pPr>
            <a:r>
              <a:rPr lang="en-GB" altLang="en-US" sz="1800"/>
              <a:t>Alternatively, if you are already registered on the Government Gateway, select ‘Logon – Use this option to logon to the application, or if you wish to enrol in the application’ and enter your Government Gateway User ID and password as prompted (and then follow instructions from step 11)</a:t>
            </a:r>
          </a:p>
          <a:p>
            <a:pPr marL="0" indent="0">
              <a:buNone/>
            </a:pPr>
            <a:endParaRPr lang="en-GB" altLang="en-US"/>
          </a:p>
        </p:txBody>
      </p:sp>
      <p:sp>
        <p:nvSpPr>
          <p:cNvPr id="144387"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44388"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6E1A8A62-61ED-4491-ACAC-1AD0313739FA}" type="slidenum">
              <a:rPr lang="en-GB" altLang="en-US" sz="1000">
                <a:solidFill>
                  <a:srgbClr val="00B050"/>
                </a:solidFill>
              </a:rPr>
              <a:pPr>
                <a:lnSpc>
                  <a:spcPct val="100000"/>
                </a:lnSpc>
                <a:spcBef>
                  <a:spcPct val="0"/>
                </a:spcBef>
                <a:buFontTx/>
                <a:buNone/>
              </a:pPr>
              <a:t>8</a:t>
            </a:fld>
            <a:endParaRPr lang="en-GB" altLang="en-US" sz="1000">
              <a:solidFill>
                <a:srgbClr val="00B050"/>
              </a:solidFill>
            </a:endParaRPr>
          </a:p>
        </p:txBody>
      </p:sp>
      <p:sp>
        <p:nvSpPr>
          <p:cNvPr id="144389" name="Text Placeholder 3"/>
          <p:cNvSpPr>
            <a:spLocks noGrp="1"/>
          </p:cNvSpPr>
          <p:nvPr>
            <p:ph type="body" sz="quarter" idx="13"/>
          </p:nvPr>
        </p:nvSpPr>
        <p:spPr>
          <a:xfrm>
            <a:off x="1955801" y="417513"/>
            <a:ext cx="8264525" cy="298450"/>
          </a:xfrm>
        </p:spPr>
        <p:txBody>
          <a:bodyPr/>
          <a:lstStyle/>
          <a:p>
            <a:r>
              <a:rPr lang="en-GB" altLang="en-US" sz="1800"/>
              <a:t>Enrolling for Government Gateway &amp; eDomero Services</a:t>
            </a:r>
          </a:p>
          <a:p>
            <a:endParaRPr lang="en-GB" altLang="en-US"/>
          </a:p>
        </p:txBody>
      </p:sp>
      <p:pic>
        <p:nvPicPr>
          <p:cNvPr id="14439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3239" y="2314576"/>
            <a:ext cx="5754687"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055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1965326" y="1739901"/>
            <a:ext cx="8264525" cy="3952875"/>
          </a:xfrm>
        </p:spPr>
        <p:txBody>
          <a:bodyPr/>
          <a:lstStyle/>
          <a:p>
            <a:pPr marL="0" indent="0">
              <a:buNone/>
            </a:pPr>
            <a:r>
              <a:rPr lang="en-GB" altLang="en-US" sz="1800" b="1"/>
              <a:t>Step 3. </a:t>
            </a:r>
            <a:r>
              <a:rPr lang="en-GB" altLang="en-US" sz="1800"/>
              <a:t>Click on ‘Create sign in details’ in order to create a Government Gateway User ID:</a:t>
            </a:r>
          </a:p>
        </p:txBody>
      </p:sp>
      <p:sp>
        <p:nvSpPr>
          <p:cNvPr id="145411" name="Text Placeholder 3"/>
          <p:cNvSpPr>
            <a:spLocks noGrp="1"/>
          </p:cNvSpPr>
          <p:nvPr>
            <p:ph type="body" sz="quarter" idx="13"/>
          </p:nvPr>
        </p:nvSpPr>
        <p:spPr>
          <a:xfrm>
            <a:off x="1855789" y="333375"/>
            <a:ext cx="8264525" cy="300038"/>
          </a:xfrm>
        </p:spPr>
        <p:txBody>
          <a:bodyPr/>
          <a:lstStyle/>
          <a:p>
            <a:r>
              <a:rPr lang="en-GB" altLang="en-US" sz="1800"/>
              <a:t>Enrolling for Government Gateway &amp; eDomero Services</a:t>
            </a:r>
          </a:p>
          <a:p>
            <a:endParaRPr lang="en-GB" altLang="en-US"/>
          </a:p>
        </p:txBody>
      </p:sp>
      <p:sp>
        <p:nvSpPr>
          <p:cNvPr id="145412" name="Footer Placeholder 4"/>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fontAlgn="base">
              <a:lnSpc>
                <a:spcPct val="100000"/>
              </a:lnSpc>
              <a:spcBef>
                <a:spcPct val="0"/>
              </a:spcBef>
              <a:spcAft>
                <a:spcPct val="0"/>
              </a:spcAft>
              <a:buFontTx/>
              <a:buNone/>
            </a:pPr>
            <a:r>
              <a:rPr lang="en-GB" altLang="en-US" sz="1000">
                <a:solidFill>
                  <a:srgbClr val="00B050"/>
                </a:solidFill>
              </a:rPr>
              <a:t>PHEATS training – Applying for a PHE36 Application</a:t>
            </a:r>
          </a:p>
        </p:txBody>
      </p:sp>
      <p:sp>
        <p:nvSpPr>
          <p:cNvPr id="145413" name="Slide Number Placeholder 5"/>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3CC0179D-2129-4122-AE41-6D1E245F5DFA}" type="slidenum">
              <a:rPr lang="en-GB" altLang="en-US" sz="1000">
                <a:solidFill>
                  <a:srgbClr val="00B050"/>
                </a:solidFill>
              </a:rPr>
              <a:pPr>
                <a:lnSpc>
                  <a:spcPct val="100000"/>
                </a:lnSpc>
                <a:spcBef>
                  <a:spcPct val="0"/>
                </a:spcBef>
                <a:buFontTx/>
                <a:buNone/>
              </a:pPr>
              <a:t>9</a:t>
            </a:fld>
            <a:endParaRPr lang="en-GB" altLang="en-US" sz="1000">
              <a:solidFill>
                <a:srgbClr val="00B050"/>
              </a:solidFill>
            </a:endParaRPr>
          </a:p>
        </p:txBody>
      </p:sp>
      <p:pic>
        <p:nvPicPr>
          <p:cNvPr id="14541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1938" y="2516189"/>
            <a:ext cx="657225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42347"/>
      </p:ext>
    </p:extLst>
  </p:cSld>
  <p:clrMapOvr>
    <a:masterClrMapping/>
  </p:clrMapOvr>
</p:sld>
</file>

<file path=ppt/theme/theme1.xml><?xml version="1.0" encoding="utf-8"?>
<a:theme xmlns:a="http://schemas.openxmlformats.org/drawingml/2006/main" name="Defra">
  <a:themeElements>
    <a:clrScheme name="Defra palette">
      <a:dk1>
        <a:sysClr val="windowText" lastClr="000000"/>
      </a:dk1>
      <a:lt1>
        <a:sysClr val="window" lastClr="FFFFFF"/>
      </a:lt1>
      <a:dk2>
        <a:srgbClr val="00B050"/>
      </a:dk2>
      <a:lt2>
        <a:srgbClr val="FFFFFF"/>
      </a:lt2>
      <a:accent1>
        <a:srgbClr val="00AF41"/>
      </a:accent1>
      <a:accent2>
        <a:srgbClr val="8FBF41"/>
      </a:accent2>
      <a:accent3>
        <a:srgbClr val="FFD500"/>
      </a:accent3>
      <a:accent4>
        <a:srgbClr val="DE2B29"/>
      </a:accent4>
      <a:accent5>
        <a:srgbClr val="F59A00"/>
      </a:accent5>
      <a:accent6>
        <a:srgbClr val="007BC4"/>
      </a:accent6>
      <a:hlink>
        <a:srgbClr val="007BC4"/>
      </a:hlink>
      <a:folHlink>
        <a:srgbClr val="6D307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1756_Defra_Powerpoint_template_v3.potx" id="{9FA114EF-0F28-45DA-BD28-1DBA18000EF3}" vid="{39D81AC2-6EAA-48ED-836F-6F337E5C2DB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lc_EmailReceivedUTC xmlns="6dfd283e-d7c6-4db4-b263-522c893cd078" xsi:nil="true"/>
    <dlc_EmailTo xmlns="6dfd283e-d7c6-4db4-b263-522c893cd078" xsi:nil="true"/>
    <cf401361b24e474cb011be6eb76c0e76 xmlns="662745e8-e224-48e8-a2e3-254862b8c2f5">
      <Terms xmlns="http://schemas.microsoft.com/office/infopath/2007/PartnerControls">
        <TermInfo xmlns="http://schemas.microsoft.com/office/infopath/2007/PartnerControls">
          <TermName xmlns="http://schemas.microsoft.com/office/infopath/2007/PartnerControls">Crown</TermName>
          <TermId xmlns="http://schemas.microsoft.com/office/infopath/2007/PartnerControls">69589897-2828-4761-976e-717fd8e631c9</TermId>
        </TermInfo>
      </Terms>
    </cf401361b24e474cb011be6eb76c0e76>
    <dlc_EmailSubject xmlns="6dfd283e-d7c6-4db4-b263-522c893cd078" xsi:nil="true"/>
    <dlc_EmailSentUTC xmlns="6dfd283e-d7c6-4db4-b263-522c893cd078" xsi:nil="true"/>
    <k85d23755b3a46b5a51451cf336b2e9b xmlns="662745e8-e224-48e8-a2e3-254862b8c2f5">
      <Terms xmlns="http://schemas.microsoft.com/office/infopath/2007/PartnerControls"/>
    </k85d23755b3a46b5a51451cf336b2e9b>
    <TaxCatchAllLabel xmlns="662745e8-e224-48e8-a2e3-254862b8c2f5"/>
    <bcb1675984d34ae3a1ed6b6e433c98de xmlns="6dfd283e-d7c6-4db4-b263-522c893cd078">
      <Terms xmlns="http://schemas.microsoft.com/office/infopath/2007/PartnerControls"/>
    </bcb1675984d34ae3a1ed6b6e433c98de>
    <Topic xmlns="662745e8-e224-48e8-a2e3-254862b8c2f5">EU</Topic>
    <HOMigrated xmlns="662745e8-e224-48e8-a2e3-254862b8c2f5">false</HOMigrated>
    <ddeb1fd0a9ad4436a96525d34737dc44 xmlns="662745e8-e224-48e8-a2e3-254862b8c2f5">
      <Terms xmlns="http://schemas.microsoft.com/office/infopath/2007/PartnerControls">
        <TermInfo xmlns="http://schemas.microsoft.com/office/infopath/2007/PartnerControls">
          <TermName xmlns="http://schemas.microsoft.com/office/infopath/2007/PartnerControls">Internal Defra Group</TermName>
          <TermId xmlns="http://schemas.microsoft.com/office/infopath/2007/PartnerControls">0867f7b3-e76e-40ca-bb1f-5ba341a49230</TermId>
        </TermInfo>
      </Terms>
    </ddeb1fd0a9ad4436a96525d34737dc44>
    <lae2bfa7b6474897ab4a53f76ea236c7 xmlns="662745e8-e224-48e8-a2e3-254862b8c2f5">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14c80daa-741b-422c-9722-f71693c9ede4</TermId>
        </TermInfo>
      </Terms>
    </lae2bfa7b6474897ab4a53f76ea236c7>
    <peb8f3fab875401ca34a9f28cac46400 xmlns="6dfd283e-d7c6-4db4-b263-522c893cd078">
      <Terms xmlns="http://schemas.microsoft.com/office/infopath/2007/PartnerControls"/>
    </peb8f3fab875401ca34a9f28cac46400>
    <TaxCatchAll xmlns="662745e8-e224-48e8-a2e3-254862b8c2f5">
      <Value>6</Value>
      <Value>10</Value>
      <Value>9</Value>
      <Value>8</Value>
      <Value>7</Value>
    </TaxCatchAll>
    <dlc_EmailCC xmlns="6dfd283e-d7c6-4db4-b263-522c893cd078" xsi:nil="true"/>
    <fe59e9859d6a491389c5b03567f5dda5 xmlns="662745e8-e224-48e8-a2e3-254862b8c2f5">
      <Terms xmlns="http://schemas.microsoft.com/office/infopath/2007/PartnerControls">
        <TermInfo xmlns="http://schemas.microsoft.com/office/infopath/2007/PartnerControls">
          <TermName xmlns="http://schemas.microsoft.com/office/infopath/2007/PartnerControls">Core Defra</TermName>
          <TermId xmlns="http://schemas.microsoft.com/office/infopath/2007/PartnerControls">026223dd-2e56-4615-868d-7c5bfd566810</TermId>
        </TermInfo>
      </Terms>
    </fe59e9859d6a491389c5b03567f5dda5>
    <dlc_EmailFrom xmlns="6dfd283e-d7c6-4db4-b263-522c893cd078" xsi:nil="true"/>
    <Team xmlns="662745e8-e224-48e8-a2e3-254862b8c2f5">Intl and EU PH</Team>
    <n7493b4506bf40e28c373b1e51a33445 xmlns="662745e8-e224-48e8-a2e3-254862b8c2f5">
      <Terms xmlns="http://schemas.microsoft.com/office/infopath/2007/PartnerControls">
        <TermInfo xmlns="http://schemas.microsoft.com/office/infopath/2007/PartnerControls">
          <TermName xmlns="http://schemas.microsoft.com/office/infopath/2007/PartnerControls">Team</TermName>
          <TermId xmlns="http://schemas.microsoft.com/office/infopath/2007/PartnerControls">ff0485df-0575-416f-802f-e999165821b7</TermId>
        </TermInfo>
      </Terms>
    </n7493b4506bf40e28c373b1e51a33445>
  </documentManagement>
</p:properties>
</file>

<file path=customXml/item2.xml><?xml version="1.0" encoding="utf-8"?>
<?mso-contentType ?>
<SharedContentType xmlns="Microsoft.SharePoint.Taxonomy.ContentTypeSync" SourceId="d1117845-93f6-4da3-abaa-fcb4fa669c78" ContentTypeId="0x010100A5BF1C78D9F64B679A5EBDE1C6598EBC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efra document" ma:contentTypeID="0x010100A5BF1C78D9F64B679A5EBDE1C6598EBC01008CF7C149F9C47D4A9061557054DE881E" ma:contentTypeVersion="68" ma:contentTypeDescription="new Document or upload" ma:contentTypeScope="" ma:versionID="804ceb51aecd95627576428459db5a6f">
  <xsd:schema xmlns:xsd="http://www.w3.org/2001/XMLSchema" xmlns:xs="http://www.w3.org/2001/XMLSchema" xmlns:p="http://schemas.microsoft.com/office/2006/metadata/properties" xmlns:ns2="6dfd283e-d7c6-4db4-b263-522c893cd078" xmlns:ns3="662745e8-e224-48e8-a2e3-254862b8c2f5" targetNamespace="http://schemas.microsoft.com/office/2006/metadata/properties" ma:root="true" ma:fieldsID="7b36c6fb4d997c08f007fbbeed6d4163" ns2:_="" ns3:_="">
    <xsd:import namespace="6dfd283e-d7c6-4db4-b263-522c893cd078"/>
    <xsd:import namespace="662745e8-e224-48e8-a2e3-254862b8c2f5"/>
    <xsd:element name="properties">
      <xsd:complexType>
        <xsd:sequence>
          <xsd:element name="documentManagement">
            <xsd:complexType>
              <xsd:all>
                <xsd:element ref="ns2:dlc_EmailSubject" minOccurs="0"/>
                <xsd:element ref="ns2:dlc_EmailTo" minOccurs="0"/>
                <xsd:element ref="ns2:dlc_EmailFrom" minOccurs="0"/>
                <xsd:element ref="ns2:dlc_EmailCC" minOccurs="0"/>
                <xsd:element ref="ns2:dlc_EmailSentUTC" minOccurs="0"/>
                <xsd:element ref="ns2:dlc_EmailReceivedUTC" minOccurs="0"/>
                <xsd:element ref="ns3:HOMigrated" minOccurs="0"/>
                <xsd:element ref="ns3:Team" minOccurs="0"/>
                <xsd:element ref="ns3:Topic" minOccurs="0"/>
                <xsd:element ref="ns3:ddeb1fd0a9ad4436a96525d34737dc44" minOccurs="0"/>
                <xsd:element ref="ns3:k85d23755b3a46b5a51451cf336b2e9b" minOccurs="0"/>
                <xsd:element ref="ns3:fe59e9859d6a491389c5b03567f5dda5" minOccurs="0"/>
                <xsd:element ref="ns3:n7493b4506bf40e28c373b1e51a33445" minOccurs="0"/>
                <xsd:element ref="ns3:TaxCatchAllLabel" minOccurs="0"/>
                <xsd:element ref="ns3:cf401361b24e474cb011be6eb76c0e76" minOccurs="0"/>
                <xsd:element ref="ns2:bcb1675984d34ae3a1ed6b6e433c98de" minOccurs="0"/>
                <xsd:element ref="ns3:lae2bfa7b6474897ab4a53f76ea236c7" minOccurs="0"/>
                <xsd:element ref="ns2:peb8f3fab875401ca34a9f28cac46400"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fd283e-d7c6-4db4-b263-522c893cd078" elementFormDefault="qualified">
    <xsd:import namespace="http://schemas.microsoft.com/office/2006/documentManagement/types"/>
    <xsd:import namespace="http://schemas.microsoft.com/office/infopath/2007/PartnerControls"/>
    <xsd:element name="dlc_EmailSubject" ma:index="4" nillable="true" ma:displayName="Subject" ma:internalName="dlc_EmailSubject" ma:readOnly="false">
      <xsd:simpleType>
        <xsd:restriction base="dms:Note"/>
      </xsd:simpleType>
    </xsd:element>
    <xsd:element name="dlc_EmailTo" ma:index="5" nillable="true" ma:displayName="To" ma:internalName="dlc_EmailTo" ma:readOnly="false">
      <xsd:simpleType>
        <xsd:restriction base="dms:Note"/>
      </xsd:simpleType>
    </xsd:element>
    <xsd:element name="dlc_EmailFrom" ma:index="6" nillable="true" ma:displayName="From" ma:internalName="dlc_EmailFrom" ma:readOnly="false">
      <xsd:simpleType>
        <xsd:restriction base="dms:Text">
          <xsd:maxLength value="255"/>
        </xsd:restriction>
      </xsd:simpleType>
    </xsd:element>
    <xsd:element name="dlc_EmailCC" ma:index="7" nillable="true" ma:displayName="CC" ma:internalName="dlc_EmailCC" ma:readOnly="false">
      <xsd:simpleType>
        <xsd:restriction base="dms:Note">
          <xsd:maxLength value="255"/>
        </xsd:restriction>
      </xsd:simpleType>
    </xsd:element>
    <xsd:element name="dlc_EmailSentUTC" ma:index="8" nillable="true" ma:displayName="Date Sent" ma:format="DateTime" ma:internalName="dlc_EmailSentUTC" ma:readOnly="false">
      <xsd:simpleType>
        <xsd:restriction base="dms:DateTime"/>
      </xsd:simpleType>
    </xsd:element>
    <xsd:element name="dlc_EmailReceivedUTC" ma:index="9" nillable="true" ma:displayName="Date Received" ma:format="DateTime" ma:internalName="dlc_EmailReceivedUTC" ma:readOnly="false">
      <xsd:simpleType>
        <xsd:restriction base="dms:DateTime"/>
      </xsd:simpleType>
    </xsd:element>
    <xsd:element name="bcb1675984d34ae3a1ed6b6e433c98de" ma:index="31" nillable="true" ma:taxonomy="true" ma:internalName="bcb1675984d34ae3a1ed6b6e433c98de" ma:taxonomyFieldName="Directorate" ma:displayName="Directorate" ma:readOnly="false" ma:fieldId="{bcb16759-84d3-4ae3-a1ed-6b6e433c98de}" ma:sspId="d1117845-93f6-4da3-abaa-fcb4fa669c78" ma:termSetId="a3042207-bc74-4e42-93b3-dbb4e6115b83" ma:anchorId="00000000-0000-0000-0000-000000000000" ma:open="false" ma:isKeyword="false">
      <xsd:complexType>
        <xsd:sequence>
          <xsd:element ref="pc:Terms" minOccurs="0" maxOccurs="1"/>
        </xsd:sequence>
      </xsd:complexType>
    </xsd:element>
    <xsd:element name="peb8f3fab875401ca34a9f28cac46400" ma:index="33" nillable="true" ma:taxonomy="true" ma:internalName="peb8f3fab875401ca34a9f28cac46400" ma:taxonomyFieldName="SecurityClassification" ma:displayName="SecurityClassification" ma:readOnly="false" ma:fieldId="{9eb8f3fa-b875-401c-a34a-9f28cac46400}" ma:sspId="d1117845-93f6-4da3-abaa-fcb4fa669c78" ma:termSetId="cb8bbbf2-2a11-43af-a18e-40ed7c8e4b1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62745e8-e224-48e8-a2e3-254862b8c2f5" elementFormDefault="qualified">
    <xsd:import namespace="http://schemas.microsoft.com/office/2006/documentManagement/types"/>
    <xsd:import namespace="http://schemas.microsoft.com/office/infopath/2007/PartnerControls"/>
    <xsd:element name="HOMigrated" ma:index="15" nillable="true" ma:displayName="Migrated" ma:default="0" ma:internalName="HOMigrated">
      <xsd:simpleType>
        <xsd:restriction base="dms:Boolean"/>
      </xsd:simpleType>
    </xsd:element>
    <xsd:element name="Team" ma:index="17" nillable="true" ma:displayName="Team" ma:default="Intl and EU PH" ma:internalName="Team">
      <xsd:simpleType>
        <xsd:restriction base="dms:Text"/>
      </xsd:simpleType>
    </xsd:element>
    <xsd:element name="Topic" ma:index="18" nillable="true" ma:displayName="Topic" ma:default="EU" ma:internalName="Topic">
      <xsd:simpleType>
        <xsd:restriction base="dms:Text"/>
      </xsd:simpleType>
    </xsd:element>
    <xsd:element name="ddeb1fd0a9ad4436a96525d34737dc44" ma:index="21" nillable="true" ma:taxonomy="true" ma:internalName="ddeb1fd0a9ad4436a96525d34737dc44" ma:taxonomyFieldName="Distribution" ma:displayName="Distribution" ma:readOnly="false" ma:default="9;#Internal Defra Group|0867f7b3-e76e-40ca-bb1f-5ba341a49230" ma:fieldId="{ddeb1fd0-a9ad-4436-a965-25d34737dc44}" ma:sspId="d1117845-93f6-4da3-abaa-fcb4fa669c78" ma:termSetId="9c8b5dbf-8bad-46e4-8055-6e01c16178d6" ma:anchorId="00000000-0000-0000-0000-000000000000" ma:open="false" ma:isKeyword="false">
      <xsd:complexType>
        <xsd:sequence>
          <xsd:element ref="pc:Terms" minOccurs="0" maxOccurs="1"/>
        </xsd:sequence>
      </xsd:complexType>
    </xsd:element>
    <xsd:element name="k85d23755b3a46b5a51451cf336b2e9b" ma:index="22" nillable="true" ma:taxonomy="true" ma:internalName="k85d23755b3a46b5a51451cf336b2e9b" ma:taxonomyFieldName="InformationType" ma:displayName="Information Type" ma:readOnly="false" ma:fieldId="{485d2375-5b3a-46b5-a514-51cf336b2e9b}" ma:sspId="d1117845-93f6-4da3-abaa-fcb4fa669c78" ma:termSetId="75cb3767-2327-4339-b999-281b3f58ac0a" ma:anchorId="00000000-0000-0000-0000-000000000000" ma:open="false" ma:isKeyword="false">
      <xsd:complexType>
        <xsd:sequence>
          <xsd:element ref="pc:Terms" minOccurs="0" maxOccurs="1"/>
        </xsd:sequence>
      </xsd:complexType>
    </xsd:element>
    <xsd:element name="fe59e9859d6a491389c5b03567f5dda5" ma:index="23" nillable="true" ma:taxonomy="true" ma:internalName="fe59e9859d6a491389c5b03567f5dda5" ma:taxonomyFieldName="OrganisationalUnit" ma:displayName="Organisational Unit" ma:readOnly="false" ma:default="8;#Core Defra|026223dd-2e56-4615-868d-7c5bfd566810" ma:fieldId="{fe59e985-9d6a-4913-89c5-b03567f5dda5}" ma:sspId="d1117845-93f6-4da3-abaa-fcb4fa669c78" ma:termSetId="55eb802e-fbca-455b-a7d2-d5919d4ea3d2" ma:anchorId="00000000-0000-0000-0000-000000000000" ma:open="false" ma:isKeyword="false">
      <xsd:complexType>
        <xsd:sequence>
          <xsd:element ref="pc:Terms" minOccurs="0" maxOccurs="1"/>
        </xsd:sequence>
      </xsd:complexType>
    </xsd:element>
    <xsd:element name="n7493b4506bf40e28c373b1e51a33445" ma:index="24" nillable="true" ma:taxonomy="true" ma:internalName="n7493b4506bf40e28c373b1e51a33445" ma:taxonomyFieldName="HOSiteType" ma:displayName="Site type" ma:readOnly="false" ma:default="10;#Team|ff0485df-0575-416f-802f-e999165821b7" ma:fieldId="{77493b45-06bf-40e2-8c37-3b1e51a33445}" ma:sspId="d1117845-93f6-4da3-abaa-fcb4fa669c78" ma:termSetId="4518b03a-1a05-49af-8bf2-e5548589f21b" ma:anchorId="00000000-0000-0000-0000-000000000000" ma:open="false" ma:isKeyword="false">
      <xsd:complexType>
        <xsd:sequence>
          <xsd:element ref="pc:Terms" minOccurs="0" maxOccurs="1"/>
        </xsd:sequence>
      </xsd:complexType>
    </xsd:element>
    <xsd:element name="TaxCatchAllLabel" ma:index="26" nillable="true" ma:displayName="Taxonomy Catch All Column1" ma:hidden="true" ma:list="{4eed7f50-5844-46e3-a441-577cfa6b7fa0}" ma:internalName="TaxCatchAllLabel" ma:readOnly="false" ma:showField="CatchAllDataLabel" ma:web="6dfd283e-d7c6-4db4-b263-522c893cd078">
      <xsd:complexType>
        <xsd:complexContent>
          <xsd:extension base="dms:MultiChoiceLookup">
            <xsd:sequence>
              <xsd:element name="Value" type="dms:Lookup" maxOccurs="unbounded" minOccurs="0" nillable="true"/>
            </xsd:sequence>
          </xsd:extension>
        </xsd:complexContent>
      </xsd:complexType>
    </xsd:element>
    <xsd:element name="cf401361b24e474cb011be6eb76c0e76" ma:index="28" ma:taxonomy="true" ma:internalName="cf401361b24e474cb011be6eb76c0e76" ma:taxonomyFieldName="HOCopyrightLevel" ma:displayName="Copyright level" ma:readOnly="false" ma:default="7;#Crown|69589897-2828-4761-976e-717fd8e631c9" ma:fieldId="{cf401361-b24e-474c-b011-be6eb76c0e76}" ma:sspId="d1117845-93f6-4da3-abaa-fcb4fa669c78" ma:termSetId="bdd694c6-7266-48f2-93d6-d15992cd203e" ma:anchorId="00000000-0000-0000-0000-000000000000" ma:open="false" ma:isKeyword="false">
      <xsd:complexType>
        <xsd:sequence>
          <xsd:element ref="pc:Terms" minOccurs="0" maxOccurs="1"/>
        </xsd:sequence>
      </xsd:complexType>
    </xsd:element>
    <xsd:element name="lae2bfa7b6474897ab4a53f76ea236c7" ma:index="32" ma:taxonomy="true" ma:internalName="lae2bfa7b6474897ab4a53f76ea236c7" ma:taxonomyFieldName="HOGovernmentSecurityClassification" ma:displayName="Government Security Classification" ma:readOnly="false" ma:default="6;#Official|14c80daa-741b-422c-9722-f71693c9ede4" ma:fieldId="{5ae2bfa7-b647-4897-ab4a-53f76ea236c7}" ma:sspId="d1117845-93f6-4da3-abaa-fcb4fa669c78" ma:termSetId="56209604-fc17-4ace-9b7b-f45f0f17d50b" ma:anchorId="00000000-0000-0000-0000-000000000000" ma:open="false" ma:isKeyword="false">
      <xsd:complexType>
        <xsd:sequence>
          <xsd:element ref="pc:Terms" minOccurs="0" maxOccurs="1"/>
        </xsd:sequence>
      </xsd:complexType>
    </xsd:element>
    <xsd:element name="TaxCatchAll" ma:index="34" nillable="true" ma:displayName="Taxonomy Catch All Column" ma:hidden="true" ma:list="{4eed7f50-5844-46e3-a441-577cfa6b7fa0}" ma:internalName="TaxCatchAll" ma:readOnly="false" ma:showField="CatchAllData" ma:web="6dfd283e-d7c6-4db4-b263-522c893cd0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991EA5-F713-4584-B11F-0C2FE18D0DDA}">
  <ds:schemaRefs>
    <ds:schemaRef ds:uri="http://schemas.microsoft.com/office/2006/documentManagement/types"/>
    <ds:schemaRef ds:uri="6dfd283e-d7c6-4db4-b263-522c893cd078"/>
    <ds:schemaRef ds:uri="http://schemas.microsoft.com/office/infopath/2007/PartnerControls"/>
    <ds:schemaRef ds:uri="http://purl.org/dc/terms/"/>
    <ds:schemaRef ds:uri="http://www.w3.org/XML/1998/namespace"/>
    <ds:schemaRef ds:uri="http://purl.org/dc/dcmitype/"/>
    <ds:schemaRef ds:uri="662745e8-e224-48e8-a2e3-254862b8c2f5"/>
    <ds:schemaRef ds:uri="http://purl.org/dc/elements/1.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FEE77634-C577-4D25-8DBE-A2C7C11A4BD4}">
  <ds:schemaRefs>
    <ds:schemaRef ds:uri="Microsoft.SharePoint.Taxonomy.ContentTypeSync"/>
  </ds:schemaRefs>
</ds:datastoreItem>
</file>

<file path=customXml/itemProps3.xml><?xml version="1.0" encoding="utf-8"?>
<ds:datastoreItem xmlns:ds="http://schemas.openxmlformats.org/officeDocument/2006/customXml" ds:itemID="{D30FAB4D-5EA9-4EEB-9605-2B9843D05906}">
  <ds:schemaRefs>
    <ds:schemaRef ds:uri="http://schemas.microsoft.com/sharepoint/v3/contenttype/forms"/>
  </ds:schemaRefs>
</ds:datastoreItem>
</file>

<file path=customXml/itemProps4.xml><?xml version="1.0" encoding="utf-8"?>
<ds:datastoreItem xmlns:ds="http://schemas.openxmlformats.org/officeDocument/2006/customXml" ds:itemID="{112630E5-5A3B-4A74-8955-AA12117D6A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fd283e-d7c6-4db4-b263-522c893cd078"/>
    <ds:schemaRef ds:uri="662745e8-e224-48e8-a2e3-254862b8c2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TotalTime>
  <Words>5682</Words>
  <Application>Microsoft Office PowerPoint</Application>
  <PresentationFormat>Widescreen</PresentationFormat>
  <Paragraphs>555</Paragraphs>
  <Slides>75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Arial</vt:lpstr>
      <vt:lpstr>Calibri</vt:lpstr>
      <vt:lpstr>Calibri Light</vt:lpstr>
      <vt:lpstr>Times New Roman</vt:lpstr>
      <vt:lpstr>Defra</vt:lpstr>
      <vt:lpstr>Exports</vt:lpstr>
      <vt:lpstr>Content</vt:lpstr>
      <vt:lpstr> International plant health learning objectives</vt:lpstr>
      <vt:lpstr>How to Register on the Government Gateway </vt:lpstr>
      <vt:lpstr>Application Procedure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PHE36 General Application Overview </vt:lpstr>
      <vt:lpstr>PowerPoint Presentation</vt:lpstr>
      <vt:lpstr>Important Information:  Before You submit Your Phytosanitary Certificate Application  </vt:lpstr>
      <vt:lpstr>PowerPoint Presentation</vt:lpstr>
      <vt:lpstr>Applying for a PHE36 General Application</vt:lpstr>
      <vt:lpstr>Applying for a PHE36 General Application</vt:lpstr>
      <vt:lpstr>Applying for a PHE36 General Application</vt:lpstr>
      <vt:lpstr>Applying for a PHE36 General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Re-using details from a previous application for the same consignee to apply for a PHE36 General Application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Inspection of a Consignment </vt:lpstr>
      <vt:lpstr>Inspections </vt:lpstr>
      <vt:lpstr>Inspections</vt:lpstr>
      <vt:lpstr>Inspection Rates</vt:lpstr>
      <vt:lpstr>Inspections</vt:lpstr>
      <vt:lpstr>Recording Inspections</vt:lpstr>
      <vt:lpstr>     Notebooks – Filling in your notebook (ELBOW)</vt:lpstr>
      <vt:lpstr>Notebook Example</vt:lpstr>
      <vt:lpstr>Knowledge Test   </vt:lpstr>
      <vt:lpstr>Knowledge Test</vt:lpstr>
    </vt:vector>
  </TitlesOfParts>
  <Company>Defra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Pollock, Jason (Defra)</dc:creator>
  <cp:lastModifiedBy>Pollock, Jason (Defra)</cp:lastModifiedBy>
  <cp:revision>12</cp:revision>
  <dcterms:created xsi:type="dcterms:W3CDTF">2020-11-25T22:04:49Z</dcterms:created>
  <dcterms:modified xsi:type="dcterms:W3CDTF">2020-12-11T14:57:42Z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0x010100A5BF1C78D9F64B679A5EBDE1C6598EBC01008CF7C149F9C47D4A9061557054DE881E</vt:lpwstr>
  </property>
  <property fmtid="{D5CDD505-2E9C-101B-9397-08002B2CF9AE}" pid="3" name="InformationType">
    <vt:lpwstr/>
  </property>
  <property fmtid="{D5CDD505-2E9C-101B-9397-08002B2CF9AE}" pid="4" name="Distribution">
    <vt:lpwstr>9;#Internal Defra Group|0867f7b3-e76e-40ca-bb1f-5ba341a49230</vt:lpwstr>
  </property>
  <property fmtid="{D5CDD505-2E9C-101B-9397-08002B2CF9AE}" pid="5" name="Directorate">
    <vt:lpwstr/>
  </property>
  <property fmtid="{D5CDD505-2E9C-101B-9397-08002B2CF9AE}" pid="6" name="HOCopyrightLevel">
    <vt:lpwstr>7;#Crown|69589897-2828-4761-976e-717fd8e631c9</vt:lpwstr>
  </property>
  <property fmtid="{D5CDD505-2E9C-101B-9397-08002B2CF9AE}" pid="7" name="SecurityClassification">
    <vt:lpwstr/>
  </property>
  <property fmtid="{D5CDD505-2E9C-101B-9397-08002B2CF9AE}" pid="8" name="HOGovernmentSecurityClassification">
    <vt:lpwstr>6;#Official|14c80daa-741b-422c-9722-f71693c9ede4</vt:lpwstr>
  </property>
  <property fmtid="{D5CDD505-2E9C-101B-9397-08002B2CF9AE}" pid="9" name="HOSiteType">
    <vt:lpwstr>10;#Team|ff0485df-0575-416f-802f-e999165821b7</vt:lpwstr>
  </property>
  <property fmtid="{D5CDD505-2E9C-101B-9397-08002B2CF9AE}" pid="10" name="OrganisationalUnit">
    <vt:lpwstr>8;#Core Defra|026223dd-2e56-4615-868d-7c5bfd566810</vt:lpwstr>
  </property>
</Properties>
</file>