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Lst>
  <p:sldIdLst>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3" r:id="rId21"/>
    <p:sldId id="272" r:id="rId22"/>
    <p:sldId id="275" r:id="rId23"/>
    <p:sldId id="276" r:id="rId24"/>
    <p:sldId id="277" r:id="rId25"/>
    <p:sldId id="278" r:id="rId26"/>
    <p:sldId id="279" r:id="rId27"/>
    <p:sldId id="280" r:id="rId28"/>
    <p:sldId id="286"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4" d="100"/>
          <a:sy n="114" d="100"/>
        </p:scale>
        <p:origin x="85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AA88166-A513-436F-AEF5-BD34A738F968}"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GB"/>
        </a:p>
      </dgm:t>
    </dgm:pt>
    <dgm:pt modelId="{3C11967E-DC6B-4081-BA28-6ACA9E17F90A}">
      <dgm:prSet phldrT="[Text]"/>
      <dgm:spPr/>
      <dgm:t>
        <a:bodyPr/>
        <a:lstStyle/>
        <a:p>
          <a:r>
            <a:rPr lang="en-GB" dirty="0"/>
            <a:t>Pre Export</a:t>
          </a:r>
        </a:p>
      </dgm:t>
    </dgm:pt>
    <dgm:pt modelId="{A4CE73F8-B0DA-4711-B731-6A9482B56C94}" type="parTrans" cxnId="{43715118-6C7B-48B5-B73C-D18804A2B5F6}">
      <dgm:prSet/>
      <dgm:spPr/>
      <dgm:t>
        <a:bodyPr/>
        <a:lstStyle/>
        <a:p>
          <a:endParaRPr lang="en-GB"/>
        </a:p>
      </dgm:t>
    </dgm:pt>
    <dgm:pt modelId="{EF156C31-E7CD-44E6-A92E-D22C977BE90C}" type="sibTrans" cxnId="{43715118-6C7B-48B5-B73C-D18804A2B5F6}">
      <dgm:prSet/>
      <dgm:spPr/>
      <dgm:t>
        <a:bodyPr/>
        <a:lstStyle/>
        <a:p>
          <a:endParaRPr lang="en-GB"/>
        </a:p>
      </dgm:t>
    </dgm:pt>
    <dgm:pt modelId="{C8909918-46D9-4DAE-83F4-6B86C6DF1EBD}">
      <dgm:prSet phldrT="[Text]"/>
      <dgm:spPr/>
      <dgm:t>
        <a:bodyPr/>
        <a:lstStyle/>
        <a:p>
          <a:r>
            <a:rPr lang="en-GB" dirty="0"/>
            <a:t>Do my goods need a phytosanitary certificate</a:t>
          </a:r>
        </a:p>
      </dgm:t>
    </dgm:pt>
    <dgm:pt modelId="{8A6158B3-662F-4B2B-A2D2-48391A4D63DD}" type="parTrans" cxnId="{43C43B71-420C-44B0-8A3D-359E83EA8F34}">
      <dgm:prSet/>
      <dgm:spPr/>
      <dgm:t>
        <a:bodyPr/>
        <a:lstStyle/>
        <a:p>
          <a:endParaRPr lang="en-GB"/>
        </a:p>
      </dgm:t>
    </dgm:pt>
    <dgm:pt modelId="{F07ED76D-7211-4B86-90F6-51B7155F567E}" type="sibTrans" cxnId="{43C43B71-420C-44B0-8A3D-359E83EA8F34}">
      <dgm:prSet/>
      <dgm:spPr/>
      <dgm:t>
        <a:bodyPr/>
        <a:lstStyle/>
        <a:p>
          <a:endParaRPr lang="en-GB"/>
        </a:p>
      </dgm:t>
    </dgm:pt>
    <dgm:pt modelId="{717F238B-57C2-4F3A-8476-C3B3271933A9}">
      <dgm:prSet phldrT="[Text]"/>
      <dgm:spPr/>
      <dgm:t>
        <a:bodyPr/>
        <a:lstStyle/>
        <a:p>
          <a:r>
            <a:rPr lang="en-GB" dirty="0"/>
            <a:t>Do I need laboratory tests or growing season inspections</a:t>
          </a:r>
        </a:p>
      </dgm:t>
    </dgm:pt>
    <dgm:pt modelId="{85958F67-0AC6-4905-94BE-F9CCFA30061C}" type="parTrans" cxnId="{1A49E04E-CFA6-46E6-B4A3-EE2A590CB5F6}">
      <dgm:prSet/>
      <dgm:spPr/>
      <dgm:t>
        <a:bodyPr/>
        <a:lstStyle/>
        <a:p>
          <a:endParaRPr lang="en-GB"/>
        </a:p>
      </dgm:t>
    </dgm:pt>
    <dgm:pt modelId="{84ADF0DB-2127-48C5-A7DA-F21328F5156D}" type="sibTrans" cxnId="{1A49E04E-CFA6-46E6-B4A3-EE2A590CB5F6}">
      <dgm:prSet/>
      <dgm:spPr/>
      <dgm:t>
        <a:bodyPr/>
        <a:lstStyle/>
        <a:p>
          <a:endParaRPr lang="en-GB"/>
        </a:p>
      </dgm:t>
    </dgm:pt>
    <dgm:pt modelId="{7659C37C-9F5E-4AD5-AC24-0C96C222F14A}">
      <dgm:prSet phldrT="[Text]"/>
      <dgm:spPr/>
      <dgm:t>
        <a:bodyPr/>
        <a:lstStyle/>
        <a:p>
          <a:r>
            <a:rPr lang="en-GB" dirty="0"/>
            <a:t>What are the import requirements</a:t>
          </a:r>
        </a:p>
      </dgm:t>
    </dgm:pt>
    <dgm:pt modelId="{B3333232-DE19-443B-8EC4-458FB9BDABD3}" type="parTrans" cxnId="{8F8AE4B4-4883-42A8-A256-1BB39F6CA6CC}">
      <dgm:prSet/>
      <dgm:spPr/>
      <dgm:t>
        <a:bodyPr/>
        <a:lstStyle/>
        <a:p>
          <a:endParaRPr lang="en-GB"/>
        </a:p>
      </dgm:t>
    </dgm:pt>
    <dgm:pt modelId="{C565369F-ACB4-48AE-AEE7-11CE91AC0DDF}" type="sibTrans" cxnId="{8F8AE4B4-4883-42A8-A256-1BB39F6CA6CC}">
      <dgm:prSet/>
      <dgm:spPr/>
      <dgm:t>
        <a:bodyPr/>
        <a:lstStyle/>
        <a:p>
          <a:endParaRPr lang="en-GB"/>
        </a:p>
      </dgm:t>
    </dgm:pt>
    <dgm:pt modelId="{C68284F9-9163-4345-8FB0-2EC926EFC68E}" type="pres">
      <dgm:prSet presAssocID="{0AA88166-A513-436F-AEF5-BD34A738F968}" presName="linearFlow" presStyleCnt="0">
        <dgm:presLayoutVars>
          <dgm:dir/>
          <dgm:animLvl val="lvl"/>
          <dgm:resizeHandles val="exact"/>
        </dgm:presLayoutVars>
      </dgm:prSet>
      <dgm:spPr/>
      <dgm:t>
        <a:bodyPr/>
        <a:lstStyle/>
        <a:p>
          <a:endParaRPr lang="en-GB"/>
        </a:p>
      </dgm:t>
    </dgm:pt>
    <dgm:pt modelId="{3608F5D5-546F-4DF1-BE24-7F865B7600BE}" type="pres">
      <dgm:prSet presAssocID="{3C11967E-DC6B-4081-BA28-6ACA9E17F90A}" presName="composite" presStyleCnt="0"/>
      <dgm:spPr/>
    </dgm:pt>
    <dgm:pt modelId="{8D167598-212D-4ADD-9BFF-983CBB574374}" type="pres">
      <dgm:prSet presAssocID="{3C11967E-DC6B-4081-BA28-6ACA9E17F90A}" presName="parentText" presStyleLbl="alignNode1" presStyleIdx="0" presStyleCnt="1">
        <dgm:presLayoutVars>
          <dgm:chMax val="1"/>
          <dgm:bulletEnabled val="1"/>
        </dgm:presLayoutVars>
      </dgm:prSet>
      <dgm:spPr/>
      <dgm:t>
        <a:bodyPr/>
        <a:lstStyle/>
        <a:p>
          <a:endParaRPr lang="en-GB"/>
        </a:p>
      </dgm:t>
    </dgm:pt>
    <dgm:pt modelId="{BAF542FA-8EA8-4820-80F4-A8274122665D}" type="pres">
      <dgm:prSet presAssocID="{3C11967E-DC6B-4081-BA28-6ACA9E17F90A}" presName="descendantText" presStyleLbl="alignAcc1" presStyleIdx="0" presStyleCnt="1">
        <dgm:presLayoutVars>
          <dgm:bulletEnabled val="1"/>
        </dgm:presLayoutVars>
      </dgm:prSet>
      <dgm:spPr/>
      <dgm:t>
        <a:bodyPr/>
        <a:lstStyle/>
        <a:p>
          <a:endParaRPr lang="en-GB"/>
        </a:p>
      </dgm:t>
    </dgm:pt>
  </dgm:ptLst>
  <dgm:cxnLst>
    <dgm:cxn modelId="{43715118-6C7B-48B5-B73C-D18804A2B5F6}" srcId="{0AA88166-A513-436F-AEF5-BD34A738F968}" destId="{3C11967E-DC6B-4081-BA28-6ACA9E17F90A}" srcOrd="0" destOrd="0" parTransId="{A4CE73F8-B0DA-4711-B731-6A9482B56C94}" sibTransId="{EF156C31-E7CD-44E6-A92E-D22C977BE90C}"/>
    <dgm:cxn modelId="{8F8AE4B4-4883-42A8-A256-1BB39F6CA6CC}" srcId="{3C11967E-DC6B-4081-BA28-6ACA9E17F90A}" destId="{7659C37C-9F5E-4AD5-AC24-0C96C222F14A}" srcOrd="1" destOrd="0" parTransId="{B3333232-DE19-443B-8EC4-458FB9BDABD3}" sibTransId="{C565369F-ACB4-48AE-AEE7-11CE91AC0DDF}"/>
    <dgm:cxn modelId="{57A255C2-E5A8-49F9-BB18-87EA74FC9113}" type="presOf" srcId="{0AA88166-A513-436F-AEF5-BD34A738F968}" destId="{C68284F9-9163-4345-8FB0-2EC926EFC68E}" srcOrd="0" destOrd="0" presId="urn:microsoft.com/office/officeart/2005/8/layout/chevron2"/>
    <dgm:cxn modelId="{4D66F46E-BEFC-4429-91DE-5D198EF64CAF}" type="presOf" srcId="{C8909918-46D9-4DAE-83F4-6B86C6DF1EBD}" destId="{BAF542FA-8EA8-4820-80F4-A8274122665D}" srcOrd="0" destOrd="0" presId="urn:microsoft.com/office/officeart/2005/8/layout/chevron2"/>
    <dgm:cxn modelId="{43C43B71-420C-44B0-8A3D-359E83EA8F34}" srcId="{3C11967E-DC6B-4081-BA28-6ACA9E17F90A}" destId="{C8909918-46D9-4DAE-83F4-6B86C6DF1EBD}" srcOrd="0" destOrd="0" parTransId="{8A6158B3-662F-4B2B-A2D2-48391A4D63DD}" sibTransId="{F07ED76D-7211-4B86-90F6-51B7155F567E}"/>
    <dgm:cxn modelId="{1A49E04E-CFA6-46E6-B4A3-EE2A590CB5F6}" srcId="{3C11967E-DC6B-4081-BA28-6ACA9E17F90A}" destId="{717F238B-57C2-4F3A-8476-C3B3271933A9}" srcOrd="2" destOrd="0" parTransId="{85958F67-0AC6-4905-94BE-F9CCFA30061C}" sibTransId="{84ADF0DB-2127-48C5-A7DA-F21328F5156D}"/>
    <dgm:cxn modelId="{CB49D87B-8F24-4007-AF0C-87FBB91CF919}" type="presOf" srcId="{3C11967E-DC6B-4081-BA28-6ACA9E17F90A}" destId="{8D167598-212D-4ADD-9BFF-983CBB574374}" srcOrd="0" destOrd="0" presId="urn:microsoft.com/office/officeart/2005/8/layout/chevron2"/>
    <dgm:cxn modelId="{5486E4C5-38E2-4556-8C99-AC0897F82026}" type="presOf" srcId="{7659C37C-9F5E-4AD5-AC24-0C96C222F14A}" destId="{BAF542FA-8EA8-4820-80F4-A8274122665D}" srcOrd="0" destOrd="1" presId="urn:microsoft.com/office/officeart/2005/8/layout/chevron2"/>
    <dgm:cxn modelId="{9C8B83CF-36E5-41B2-95FD-78124A558022}" type="presOf" srcId="{717F238B-57C2-4F3A-8476-C3B3271933A9}" destId="{BAF542FA-8EA8-4820-80F4-A8274122665D}" srcOrd="0" destOrd="2" presId="urn:microsoft.com/office/officeart/2005/8/layout/chevron2"/>
    <dgm:cxn modelId="{4BF361E5-A7E7-48B5-A3A8-64AE91228ED6}" type="presParOf" srcId="{C68284F9-9163-4345-8FB0-2EC926EFC68E}" destId="{3608F5D5-546F-4DF1-BE24-7F865B7600BE}" srcOrd="0" destOrd="0" presId="urn:microsoft.com/office/officeart/2005/8/layout/chevron2"/>
    <dgm:cxn modelId="{9E71303F-0592-49D4-A3F2-B237430DA4DC}" type="presParOf" srcId="{3608F5D5-546F-4DF1-BE24-7F865B7600BE}" destId="{8D167598-212D-4ADD-9BFF-983CBB574374}" srcOrd="0" destOrd="0" presId="urn:microsoft.com/office/officeart/2005/8/layout/chevron2"/>
    <dgm:cxn modelId="{50E0602F-697C-4285-A725-BBB144AAADF6}" type="presParOf" srcId="{3608F5D5-546F-4DF1-BE24-7F865B7600BE}" destId="{BAF542FA-8EA8-4820-80F4-A8274122665D}"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6D9FB1D-C764-4710-B6EC-5A228E42D414}"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GB"/>
        </a:p>
      </dgm:t>
    </dgm:pt>
    <dgm:pt modelId="{358F159D-D3E1-4EBD-8140-24C019870465}">
      <dgm:prSet phldrT="[Text]"/>
      <dgm:spPr/>
      <dgm:t>
        <a:bodyPr/>
        <a:lstStyle/>
        <a:p>
          <a:r>
            <a:rPr lang="en-GB" dirty="0"/>
            <a:t>Requirements</a:t>
          </a:r>
        </a:p>
      </dgm:t>
    </dgm:pt>
    <dgm:pt modelId="{B52E6CEF-0C29-496B-BE5F-EFBDE67B4A99}" type="parTrans" cxnId="{AAB26F7F-300D-402C-B9D4-20E4F9A57F8A}">
      <dgm:prSet/>
      <dgm:spPr/>
      <dgm:t>
        <a:bodyPr/>
        <a:lstStyle/>
        <a:p>
          <a:endParaRPr lang="en-GB"/>
        </a:p>
      </dgm:t>
    </dgm:pt>
    <dgm:pt modelId="{72D0A3C1-7917-4CC8-8BE8-800CF80EAB3F}" type="sibTrans" cxnId="{AAB26F7F-300D-402C-B9D4-20E4F9A57F8A}">
      <dgm:prSet/>
      <dgm:spPr/>
      <dgm:t>
        <a:bodyPr/>
        <a:lstStyle/>
        <a:p>
          <a:endParaRPr lang="en-GB"/>
        </a:p>
      </dgm:t>
    </dgm:pt>
    <dgm:pt modelId="{60E8063D-0B9C-4DEE-B8DF-6C452F681731}">
      <dgm:prSet phldrT="[Text]"/>
      <dgm:spPr/>
      <dgm:t>
        <a:bodyPr/>
        <a:lstStyle/>
        <a:p>
          <a:r>
            <a:rPr lang="en-GB" dirty="0"/>
            <a:t>How do I know if a PC is required for my goods to be exported to the EU or NI</a:t>
          </a:r>
        </a:p>
      </dgm:t>
    </dgm:pt>
    <dgm:pt modelId="{B551DB43-227F-4468-8519-0090FDAB210A}" type="parTrans" cxnId="{4C66163A-02AA-44A8-9EDC-FA8F360A311B}">
      <dgm:prSet/>
      <dgm:spPr/>
      <dgm:t>
        <a:bodyPr/>
        <a:lstStyle/>
        <a:p>
          <a:endParaRPr lang="en-GB"/>
        </a:p>
      </dgm:t>
    </dgm:pt>
    <dgm:pt modelId="{9EB855AE-71D1-49F9-A377-E9B416EDC950}" type="sibTrans" cxnId="{4C66163A-02AA-44A8-9EDC-FA8F360A311B}">
      <dgm:prSet/>
      <dgm:spPr/>
      <dgm:t>
        <a:bodyPr/>
        <a:lstStyle/>
        <a:p>
          <a:endParaRPr lang="en-GB"/>
        </a:p>
      </dgm:t>
    </dgm:pt>
    <dgm:pt modelId="{89AEB48A-F940-4C5B-9B2A-399AF6C9270C}">
      <dgm:prSet phldrT="[Text]"/>
      <dgm:spPr/>
      <dgm:t>
        <a:bodyPr/>
        <a:lstStyle/>
        <a:p>
          <a:r>
            <a:rPr lang="en-GB" dirty="0"/>
            <a:t>What legislation do I need to be aware of and how do I interpret it</a:t>
          </a:r>
        </a:p>
      </dgm:t>
    </dgm:pt>
    <dgm:pt modelId="{F7A4908F-0C47-4867-B2B6-0F528300FD3E}" type="parTrans" cxnId="{0231A135-6F3C-413D-A57C-664CE6AF4BD4}">
      <dgm:prSet/>
      <dgm:spPr/>
      <dgm:t>
        <a:bodyPr/>
        <a:lstStyle/>
        <a:p>
          <a:endParaRPr lang="en-GB"/>
        </a:p>
      </dgm:t>
    </dgm:pt>
    <dgm:pt modelId="{813CB83E-3BA6-4AFD-9F51-841211FD2CC1}" type="sibTrans" cxnId="{0231A135-6F3C-413D-A57C-664CE6AF4BD4}">
      <dgm:prSet/>
      <dgm:spPr/>
      <dgm:t>
        <a:bodyPr/>
        <a:lstStyle/>
        <a:p>
          <a:endParaRPr lang="en-GB"/>
        </a:p>
      </dgm:t>
    </dgm:pt>
    <dgm:pt modelId="{BBF3C45E-9960-4BF3-AB15-94A03C99166A}">
      <dgm:prSet phldrT="[Text]"/>
      <dgm:spPr/>
      <dgm:t>
        <a:bodyPr/>
        <a:lstStyle/>
        <a:p>
          <a:r>
            <a:rPr lang="en-GB" dirty="0"/>
            <a:t>Verification</a:t>
          </a:r>
        </a:p>
      </dgm:t>
    </dgm:pt>
    <dgm:pt modelId="{E346C2BE-A9DA-4BBF-B227-D27A60DAB46F}" type="parTrans" cxnId="{E6B71CC8-EE8A-46C0-87B9-38BD7F8C24AC}">
      <dgm:prSet/>
      <dgm:spPr/>
      <dgm:t>
        <a:bodyPr/>
        <a:lstStyle/>
        <a:p>
          <a:endParaRPr lang="en-GB"/>
        </a:p>
      </dgm:t>
    </dgm:pt>
    <dgm:pt modelId="{2412F972-F52A-48F0-8D1D-74562102CC48}" type="sibTrans" cxnId="{E6B71CC8-EE8A-46C0-87B9-38BD7F8C24AC}">
      <dgm:prSet/>
      <dgm:spPr/>
      <dgm:t>
        <a:bodyPr/>
        <a:lstStyle/>
        <a:p>
          <a:endParaRPr lang="en-GB"/>
        </a:p>
      </dgm:t>
    </dgm:pt>
    <dgm:pt modelId="{E09DF097-FC0A-4DFF-B6A4-5E8E1581DBCA}">
      <dgm:prSet phldrT="[Text]"/>
      <dgm:spPr/>
      <dgm:t>
        <a:bodyPr/>
        <a:lstStyle/>
        <a:p>
          <a:r>
            <a:rPr lang="en-GB" dirty="0"/>
            <a:t>PHSI or CIT verify the importing country’s requirements </a:t>
          </a:r>
        </a:p>
      </dgm:t>
    </dgm:pt>
    <dgm:pt modelId="{78F12273-D70C-4169-8E0C-F008A33683F6}" type="parTrans" cxnId="{79484404-4FD7-4036-985F-820E6550B761}">
      <dgm:prSet/>
      <dgm:spPr/>
      <dgm:t>
        <a:bodyPr/>
        <a:lstStyle/>
        <a:p>
          <a:endParaRPr lang="en-GB"/>
        </a:p>
      </dgm:t>
    </dgm:pt>
    <dgm:pt modelId="{9D638B45-A9B5-43AB-8EC6-488C39A479AC}" type="sibTrans" cxnId="{79484404-4FD7-4036-985F-820E6550B761}">
      <dgm:prSet/>
      <dgm:spPr/>
      <dgm:t>
        <a:bodyPr/>
        <a:lstStyle/>
        <a:p>
          <a:endParaRPr lang="en-GB"/>
        </a:p>
      </dgm:t>
    </dgm:pt>
    <dgm:pt modelId="{6D7E9818-8971-4094-AAE4-AB22E5A6D005}">
      <dgm:prSet phldrT="[Text]"/>
      <dgm:spPr/>
      <dgm:t>
        <a:bodyPr/>
        <a:lstStyle/>
        <a:p>
          <a:r>
            <a:rPr lang="en-GB" dirty="0"/>
            <a:t>What are the import requirements</a:t>
          </a:r>
        </a:p>
      </dgm:t>
    </dgm:pt>
    <dgm:pt modelId="{46449ABA-2474-440D-A53A-689D7FD0C0BB}" type="parTrans" cxnId="{3327C5AF-5FEA-41EA-A37D-1375D62EB5F3}">
      <dgm:prSet/>
      <dgm:spPr/>
      <dgm:t>
        <a:bodyPr/>
        <a:lstStyle/>
        <a:p>
          <a:endParaRPr lang="en-GB"/>
        </a:p>
      </dgm:t>
    </dgm:pt>
    <dgm:pt modelId="{B747A4CE-5138-465C-9B6F-E64CB48A1090}" type="sibTrans" cxnId="{3327C5AF-5FEA-41EA-A37D-1375D62EB5F3}">
      <dgm:prSet/>
      <dgm:spPr/>
      <dgm:t>
        <a:bodyPr/>
        <a:lstStyle/>
        <a:p>
          <a:endParaRPr lang="en-GB"/>
        </a:p>
      </dgm:t>
    </dgm:pt>
    <dgm:pt modelId="{36963324-C30C-48A2-8EAA-BC1A3957CCF8}">
      <dgm:prSet phldrT="[Text]"/>
      <dgm:spPr/>
      <dgm:t>
        <a:bodyPr/>
        <a:lstStyle/>
        <a:p>
          <a:r>
            <a:rPr lang="en-GB" dirty="0"/>
            <a:t>Do I need any further lab tests or growing season inspections before my export inspection</a:t>
          </a:r>
        </a:p>
      </dgm:t>
    </dgm:pt>
    <dgm:pt modelId="{FFCCB290-8B09-429E-9B64-841FFF30D01E}" type="parTrans" cxnId="{B4785040-2477-4148-8B94-38B0E77A4CC9}">
      <dgm:prSet/>
      <dgm:spPr/>
      <dgm:t>
        <a:bodyPr/>
        <a:lstStyle/>
        <a:p>
          <a:endParaRPr lang="en-GB"/>
        </a:p>
      </dgm:t>
    </dgm:pt>
    <dgm:pt modelId="{BF39C0CE-9C68-4878-BD1A-3FAA981A23D6}" type="sibTrans" cxnId="{B4785040-2477-4148-8B94-38B0E77A4CC9}">
      <dgm:prSet/>
      <dgm:spPr/>
      <dgm:t>
        <a:bodyPr/>
        <a:lstStyle/>
        <a:p>
          <a:endParaRPr lang="en-GB"/>
        </a:p>
      </dgm:t>
    </dgm:pt>
    <dgm:pt modelId="{1F0E6439-03BF-4128-9354-62F4880CE2C4}">
      <dgm:prSet phldrT="[Text]"/>
      <dgm:spPr/>
      <dgm:t>
        <a:bodyPr/>
        <a:lstStyle/>
        <a:p>
          <a:r>
            <a:rPr lang="en-GB" dirty="0"/>
            <a:t>This will include any current prohibitions</a:t>
          </a:r>
        </a:p>
      </dgm:t>
    </dgm:pt>
    <dgm:pt modelId="{82C60ABC-068A-4518-8441-B9895181C2CF}" type="parTrans" cxnId="{A21A03F5-1BF1-4745-A0FD-29608788D017}">
      <dgm:prSet/>
      <dgm:spPr/>
      <dgm:t>
        <a:bodyPr/>
        <a:lstStyle/>
        <a:p>
          <a:endParaRPr lang="en-GB"/>
        </a:p>
      </dgm:t>
    </dgm:pt>
    <dgm:pt modelId="{7C59C8FC-56EB-4625-BF89-B536DD36161C}" type="sibTrans" cxnId="{A21A03F5-1BF1-4745-A0FD-29608788D017}">
      <dgm:prSet/>
      <dgm:spPr/>
      <dgm:t>
        <a:bodyPr/>
        <a:lstStyle/>
        <a:p>
          <a:endParaRPr lang="en-GB"/>
        </a:p>
      </dgm:t>
    </dgm:pt>
    <dgm:pt modelId="{CA9CCF31-4087-43BF-AECF-E1DDC54B7E2B}" type="pres">
      <dgm:prSet presAssocID="{86D9FB1D-C764-4710-B6EC-5A228E42D414}" presName="linearFlow" presStyleCnt="0">
        <dgm:presLayoutVars>
          <dgm:dir/>
          <dgm:animLvl val="lvl"/>
          <dgm:resizeHandles val="exact"/>
        </dgm:presLayoutVars>
      </dgm:prSet>
      <dgm:spPr/>
      <dgm:t>
        <a:bodyPr/>
        <a:lstStyle/>
        <a:p>
          <a:endParaRPr lang="en-GB"/>
        </a:p>
      </dgm:t>
    </dgm:pt>
    <dgm:pt modelId="{310CC5FE-AF5B-4B7C-86AB-19A1B0017794}" type="pres">
      <dgm:prSet presAssocID="{358F159D-D3E1-4EBD-8140-24C019870465}" presName="composite" presStyleCnt="0"/>
      <dgm:spPr/>
    </dgm:pt>
    <dgm:pt modelId="{DB49D2D9-FA6B-4444-9991-E500EFF9543F}" type="pres">
      <dgm:prSet presAssocID="{358F159D-D3E1-4EBD-8140-24C019870465}" presName="parentText" presStyleLbl="alignNode1" presStyleIdx="0" presStyleCnt="2">
        <dgm:presLayoutVars>
          <dgm:chMax val="1"/>
          <dgm:bulletEnabled val="1"/>
        </dgm:presLayoutVars>
      </dgm:prSet>
      <dgm:spPr/>
      <dgm:t>
        <a:bodyPr/>
        <a:lstStyle/>
        <a:p>
          <a:endParaRPr lang="en-GB"/>
        </a:p>
      </dgm:t>
    </dgm:pt>
    <dgm:pt modelId="{86421378-8744-4135-9909-1ED4B7C6B104}" type="pres">
      <dgm:prSet presAssocID="{358F159D-D3E1-4EBD-8140-24C019870465}" presName="descendantText" presStyleLbl="alignAcc1" presStyleIdx="0" presStyleCnt="2">
        <dgm:presLayoutVars>
          <dgm:bulletEnabled val="1"/>
        </dgm:presLayoutVars>
      </dgm:prSet>
      <dgm:spPr/>
      <dgm:t>
        <a:bodyPr/>
        <a:lstStyle/>
        <a:p>
          <a:endParaRPr lang="en-GB"/>
        </a:p>
      </dgm:t>
    </dgm:pt>
    <dgm:pt modelId="{532B9394-9819-4DE4-83CA-86AC27E3F166}" type="pres">
      <dgm:prSet presAssocID="{72D0A3C1-7917-4CC8-8BE8-800CF80EAB3F}" presName="sp" presStyleCnt="0"/>
      <dgm:spPr/>
    </dgm:pt>
    <dgm:pt modelId="{0050CC59-BE87-447F-928F-47824D347224}" type="pres">
      <dgm:prSet presAssocID="{BBF3C45E-9960-4BF3-AB15-94A03C99166A}" presName="composite" presStyleCnt="0"/>
      <dgm:spPr/>
    </dgm:pt>
    <dgm:pt modelId="{962CDA57-5861-4BF1-8065-6E38EE723286}" type="pres">
      <dgm:prSet presAssocID="{BBF3C45E-9960-4BF3-AB15-94A03C99166A}" presName="parentText" presStyleLbl="alignNode1" presStyleIdx="1" presStyleCnt="2">
        <dgm:presLayoutVars>
          <dgm:chMax val="1"/>
          <dgm:bulletEnabled val="1"/>
        </dgm:presLayoutVars>
      </dgm:prSet>
      <dgm:spPr/>
      <dgm:t>
        <a:bodyPr/>
        <a:lstStyle/>
        <a:p>
          <a:endParaRPr lang="en-GB"/>
        </a:p>
      </dgm:t>
    </dgm:pt>
    <dgm:pt modelId="{405357D0-1B26-4777-9315-0891C49AFBD9}" type="pres">
      <dgm:prSet presAssocID="{BBF3C45E-9960-4BF3-AB15-94A03C99166A}" presName="descendantText" presStyleLbl="alignAcc1" presStyleIdx="1" presStyleCnt="2">
        <dgm:presLayoutVars>
          <dgm:bulletEnabled val="1"/>
        </dgm:presLayoutVars>
      </dgm:prSet>
      <dgm:spPr/>
      <dgm:t>
        <a:bodyPr/>
        <a:lstStyle/>
        <a:p>
          <a:endParaRPr lang="en-GB"/>
        </a:p>
      </dgm:t>
    </dgm:pt>
  </dgm:ptLst>
  <dgm:cxnLst>
    <dgm:cxn modelId="{05DA5168-8A16-47F0-9EBF-7153E844733C}" type="presOf" srcId="{E09DF097-FC0A-4DFF-B6A4-5E8E1581DBCA}" destId="{405357D0-1B26-4777-9315-0891C49AFBD9}" srcOrd="0" destOrd="0" presId="urn:microsoft.com/office/officeart/2005/8/layout/chevron2"/>
    <dgm:cxn modelId="{B4785040-2477-4148-8B94-38B0E77A4CC9}" srcId="{358F159D-D3E1-4EBD-8140-24C019870465}" destId="{36963324-C30C-48A2-8EAA-BC1A3957CCF8}" srcOrd="3" destOrd="0" parTransId="{FFCCB290-8B09-429E-9B64-841FFF30D01E}" sibTransId="{BF39C0CE-9C68-4878-BD1A-3FAA981A23D6}"/>
    <dgm:cxn modelId="{A21A03F5-1BF1-4745-A0FD-29608788D017}" srcId="{BBF3C45E-9960-4BF3-AB15-94A03C99166A}" destId="{1F0E6439-03BF-4128-9354-62F4880CE2C4}" srcOrd="1" destOrd="0" parTransId="{82C60ABC-068A-4518-8441-B9895181C2CF}" sibTransId="{7C59C8FC-56EB-4625-BF89-B536DD36161C}"/>
    <dgm:cxn modelId="{CFCE54EF-24EE-4E9D-94C3-E52E0108D707}" type="presOf" srcId="{BBF3C45E-9960-4BF3-AB15-94A03C99166A}" destId="{962CDA57-5861-4BF1-8065-6E38EE723286}" srcOrd="0" destOrd="0" presId="urn:microsoft.com/office/officeart/2005/8/layout/chevron2"/>
    <dgm:cxn modelId="{D15D411D-E157-47F2-9346-9E50211CA334}" type="presOf" srcId="{6D7E9818-8971-4094-AAE4-AB22E5A6D005}" destId="{86421378-8744-4135-9909-1ED4B7C6B104}" srcOrd="0" destOrd="2" presId="urn:microsoft.com/office/officeart/2005/8/layout/chevron2"/>
    <dgm:cxn modelId="{90528164-E95B-4AAE-AE15-148397CE3649}" type="presOf" srcId="{89AEB48A-F940-4C5B-9B2A-399AF6C9270C}" destId="{86421378-8744-4135-9909-1ED4B7C6B104}" srcOrd="0" destOrd="1" presId="urn:microsoft.com/office/officeart/2005/8/layout/chevron2"/>
    <dgm:cxn modelId="{3BB7610F-AE62-4970-AE7A-B2E88E876EE3}" type="presOf" srcId="{60E8063D-0B9C-4DEE-B8DF-6C452F681731}" destId="{86421378-8744-4135-9909-1ED4B7C6B104}" srcOrd="0" destOrd="0" presId="urn:microsoft.com/office/officeart/2005/8/layout/chevron2"/>
    <dgm:cxn modelId="{282B981D-73E9-4518-B71D-ACBD4ABFF557}" type="presOf" srcId="{86D9FB1D-C764-4710-B6EC-5A228E42D414}" destId="{CA9CCF31-4087-43BF-AECF-E1DDC54B7E2B}" srcOrd="0" destOrd="0" presId="urn:microsoft.com/office/officeart/2005/8/layout/chevron2"/>
    <dgm:cxn modelId="{E6B71CC8-EE8A-46C0-87B9-38BD7F8C24AC}" srcId="{86D9FB1D-C764-4710-B6EC-5A228E42D414}" destId="{BBF3C45E-9960-4BF3-AB15-94A03C99166A}" srcOrd="1" destOrd="0" parTransId="{E346C2BE-A9DA-4BBF-B227-D27A60DAB46F}" sibTransId="{2412F972-F52A-48F0-8D1D-74562102CC48}"/>
    <dgm:cxn modelId="{4C66163A-02AA-44A8-9EDC-FA8F360A311B}" srcId="{358F159D-D3E1-4EBD-8140-24C019870465}" destId="{60E8063D-0B9C-4DEE-B8DF-6C452F681731}" srcOrd="0" destOrd="0" parTransId="{B551DB43-227F-4468-8519-0090FDAB210A}" sibTransId="{9EB855AE-71D1-49F9-A377-E9B416EDC950}"/>
    <dgm:cxn modelId="{D26FEBC1-E8DB-4C42-BE14-923A9D7AED2B}" type="presOf" srcId="{36963324-C30C-48A2-8EAA-BC1A3957CCF8}" destId="{86421378-8744-4135-9909-1ED4B7C6B104}" srcOrd="0" destOrd="3" presId="urn:microsoft.com/office/officeart/2005/8/layout/chevron2"/>
    <dgm:cxn modelId="{41FAA8B7-5D65-4365-BC49-14A9B63814A9}" type="presOf" srcId="{1F0E6439-03BF-4128-9354-62F4880CE2C4}" destId="{405357D0-1B26-4777-9315-0891C49AFBD9}" srcOrd="0" destOrd="1" presId="urn:microsoft.com/office/officeart/2005/8/layout/chevron2"/>
    <dgm:cxn modelId="{0231A135-6F3C-413D-A57C-664CE6AF4BD4}" srcId="{358F159D-D3E1-4EBD-8140-24C019870465}" destId="{89AEB48A-F940-4C5B-9B2A-399AF6C9270C}" srcOrd="1" destOrd="0" parTransId="{F7A4908F-0C47-4867-B2B6-0F528300FD3E}" sibTransId="{813CB83E-3BA6-4AFD-9F51-841211FD2CC1}"/>
    <dgm:cxn modelId="{3327C5AF-5FEA-41EA-A37D-1375D62EB5F3}" srcId="{358F159D-D3E1-4EBD-8140-24C019870465}" destId="{6D7E9818-8971-4094-AAE4-AB22E5A6D005}" srcOrd="2" destOrd="0" parTransId="{46449ABA-2474-440D-A53A-689D7FD0C0BB}" sibTransId="{B747A4CE-5138-465C-9B6F-E64CB48A1090}"/>
    <dgm:cxn modelId="{79484404-4FD7-4036-985F-820E6550B761}" srcId="{BBF3C45E-9960-4BF3-AB15-94A03C99166A}" destId="{E09DF097-FC0A-4DFF-B6A4-5E8E1581DBCA}" srcOrd="0" destOrd="0" parTransId="{78F12273-D70C-4169-8E0C-F008A33683F6}" sibTransId="{9D638B45-A9B5-43AB-8EC6-488C39A479AC}"/>
    <dgm:cxn modelId="{AAB26F7F-300D-402C-B9D4-20E4F9A57F8A}" srcId="{86D9FB1D-C764-4710-B6EC-5A228E42D414}" destId="{358F159D-D3E1-4EBD-8140-24C019870465}" srcOrd="0" destOrd="0" parTransId="{B52E6CEF-0C29-496B-BE5F-EFBDE67B4A99}" sibTransId="{72D0A3C1-7917-4CC8-8BE8-800CF80EAB3F}"/>
    <dgm:cxn modelId="{E92B8609-E45C-4BF8-ABD5-BAB29D597E65}" type="presOf" srcId="{358F159D-D3E1-4EBD-8140-24C019870465}" destId="{DB49D2D9-FA6B-4444-9991-E500EFF9543F}" srcOrd="0" destOrd="0" presId="urn:microsoft.com/office/officeart/2005/8/layout/chevron2"/>
    <dgm:cxn modelId="{8AF5FA62-AEA2-4E9E-B233-BB8D253CE67E}" type="presParOf" srcId="{CA9CCF31-4087-43BF-AECF-E1DDC54B7E2B}" destId="{310CC5FE-AF5B-4B7C-86AB-19A1B0017794}" srcOrd="0" destOrd="0" presId="urn:microsoft.com/office/officeart/2005/8/layout/chevron2"/>
    <dgm:cxn modelId="{3E4D0676-86CA-4C08-9C5B-481939E2EFED}" type="presParOf" srcId="{310CC5FE-AF5B-4B7C-86AB-19A1B0017794}" destId="{DB49D2D9-FA6B-4444-9991-E500EFF9543F}" srcOrd="0" destOrd="0" presId="urn:microsoft.com/office/officeart/2005/8/layout/chevron2"/>
    <dgm:cxn modelId="{75DBF15A-ECB6-4727-AB5F-5BDBE36C7A69}" type="presParOf" srcId="{310CC5FE-AF5B-4B7C-86AB-19A1B0017794}" destId="{86421378-8744-4135-9909-1ED4B7C6B104}" srcOrd="1" destOrd="0" presId="urn:microsoft.com/office/officeart/2005/8/layout/chevron2"/>
    <dgm:cxn modelId="{D8996C7E-511C-4FEA-8906-338706F37239}" type="presParOf" srcId="{CA9CCF31-4087-43BF-AECF-E1DDC54B7E2B}" destId="{532B9394-9819-4DE4-83CA-86AC27E3F166}" srcOrd="1" destOrd="0" presId="urn:microsoft.com/office/officeart/2005/8/layout/chevron2"/>
    <dgm:cxn modelId="{9489C944-9F79-4C86-B124-7809DD0B63FD}" type="presParOf" srcId="{CA9CCF31-4087-43BF-AECF-E1DDC54B7E2B}" destId="{0050CC59-BE87-447F-928F-47824D347224}" srcOrd="2" destOrd="0" presId="urn:microsoft.com/office/officeart/2005/8/layout/chevron2"/>
    <dgm:cxn modelId="{9D38A8ED-4339-4BF1-88AC-6B9D306B07DA}" type="presParOf" srcId="{0050CC59-BE87-447F-928F-47824D347224}" destId="{962CDA57-5861-4BF1-8065-6E38EE723286}" srcOrd="0" destOrd="0" presId="urn:microsoft.com/office/officeart/2005/8/layout/chevron2"/>
    <dgm:cxn modelId="{A06D27E9-0232-4E05-B8B3-19789B6D68C3}" type="presParOf" srcId="{0050CC59-BE87-447F-928F-47824D347224}" destId="{405357D0-1B26-4777-9315-0891C49AFBD9}" srcOrd="1" destOrd="0" presId="urn:microsoft.com/office/officeart/2005/8/layout/chevron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6D9FB1D-C764-4710-B6EC-5A228E42D414}"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GB"/>
        </a:p>
      </dgm:t>
    </dgm:pt>
    <dgm:pt modelId="{E09DF097-FC0A-4DFF-B6A4-5E8E1581DBCA}">
      <dgm:prSet phldrT="[Text]"/>
      <dgm:spPr/>
      <dgm:t>
        <a:bodyPr/>
        <a:lstStyle/>
        <a:p>
          <a:r>
            <a:rPr lang="en-GB" dirty="0"/>
            <a:t>PHSI or CIT verify the importing country’s requirements </a:t>
          </a:r>
        </a:p>
      </dgm:t>
    </dgm:pt>
    <dgm:pt modelId="{78F12273-D70C-4169-8E0C-F008A33683F6}" type="parTrans" cxnId="{79484404-4FD7-4036-985F-820E6550B761}">
      <dgm:prSet/>
      <dgm:spPr/>
      <dgm:t>
        <a:bodyPr/>
        <a:lstStyle/>
        <a:p>
          <a:endParaRPr lang="en-GB"/>
        </a:p>
      </dgm:t>
    </dgm:pt>
    <dgm:pt modelId="{9D638B45-A9B5-43AB-8EC6-488C39A479AC}" type="sibTrans" cxnId="{79484404-4FD7-4036-985F-820E6550B761}">
      <dgm:prSet/>
      <dgm:spPr/>
      <dgm:t>
        <a:bodyPr/>
        <a:lstStyle/>
        <a:p>
          <a:endParaRPr lang="en-GB"/>
        </a:p>
      </dgm:t>
    </dgm:pt>
    <dgm:pt modelId="{1F0E6439-03BF-4128-9354-62F4880CE2C4}">
      <dgm:prSet phldrT="[Text]"/>
      <dgm:spPr/>
      <dgm:t>
        <a:bodyPr/>
        <a:lstStyle/>
        <a:p>
          <a:r>
            <a:rPr lang="en-GB" dirty="0"/>
            <a:t>This will include any current prohibitions</a:t>
          </a:r>
        </a:p>
      </dgm:t>
    </dgm:pt>
    <dgm:pt modelId="{82C60ABC-068A-4518-8441-B9895181C2CF}" type="parTrans" cxnId="{A21A03F5-1BF1-4745-A0FD-29608788D017}">
      <dgm:prSet/>
      <dgm:spPr/>
      <dgm:t>
        <a:bodyPr/>
        <a:lstStyle/>
        <a:p>
          <a:endParaRPr lang="en-GB"/>
        </a:p>
      </dgm:t>
    </dgm:pt>
    <dgm:pt modelId="{7C59C8FC-56EB-4625-BF89-B536DD36161C}" type="sibTrans" cxnId="{A21A03F5-1BF1-4745-A0FD-29608788D017}">
      <dgm:prSet/>
      <dgm:spPr/>
      <dgm:t>
        <a:bodyPr/>
        <a:lstStyle/>
        <a:p>
          <a:endParaRPr lang="en-GB"/>
        </a:p>
      </dgm:t>
    </dgm:pt>
    <dgm:pt modelId="{BBF3C45E-9960-4BF3-AB15-94A03C99166A}">
      <dgm:prSet phldrT="[Text]"/>
      <dgm:spPr/>
      <dgm:t>
        <a:bodyPr/>
        <a:lstStyle/>
        <a:p>
          <a:r>
            <a:rPr lang="en-GB" dirty="0"/>
            <a:t>Verification</a:t>
          </a:r>
        </a:p>
      </dgm:t>
    </dgm:pt>
    <dgm:pt modelId="{2412F972-F52A-48F0-8D1D-74562102CC48}" type="sibTrans" cxnId="{E6B71CC8-EE8A-46C0-87B9-38BD7F8C24AC}">
      <dgm:prSet/>
      <dgm:spPr/>
      <dgm:t>
        <a:bodyPr/>
        <a:lstStyle/>
        <a:p>
          <a:endParaRPr lang="en-GB"/>
        </a:p>
      </dgm:t>
    </dgm:pt>
    <dgm:pt modelId="{E346C2BE-A9DA-4BBF-B227-D27A60DAB46F}" type="parTrans" cxnId="{E6B71CC8-EE8A-46C0-87B9-38BD7F8C24AC}">
      <dgm:prSet/>
      <dgm:spPr/>
      <dgm:t>
        <a:bodyPr/>
        <a:lstStyle/>
        <a:p>
          <a:endParaRPr lang="en-GB"/>
        </a:p>
      </dgm:t>
    </dgm:pt>
    <dgm:pt modelId="{CA9CCF31-4087-43BF-AECF-E1DDC54B7E2B}" type="pres">
      <dgm:prSet presAssocID="{86D9FB1D-C764-4710-B6EC-5A228E42D414}" presName="linearFlow" presStyleCnt="0">
        <dgm:presLayoutVars>
          <dgm:dir/>
          <dgm:animLvl val="lvl"/>
          <dgm:resizeHandles val="exact"/>
        </dgm:presLayoutVars>
      </dgm:prSet>
      <dgm:spPr/>
      <dgm:t>
        <a:bodyPr/>
        <a:lstStyle/>
        <a:p>
          <a:endParaRPr lang="en-GB"/>
        </a:p>
      </dgm:t>
    </dgm:pt>
    <dgm:pt modelId="{0050CC59-BE87-447F-928F-47824D347224}" type="pres">
      <dgm:prSet presAssocID="{BBF3C45E-9960-4BF3-AB15-94A03C99166A}" presName="composite" presStyleCnt="0"/>
      <dgm:spPr/>
    </dgm:pt>
    <dgm:pt modelId="{962CDA57-5861-4BF1-8065-6E38EE723286}" type="pres">
      <dgm:prSet presAssocID="{BBF3C45E-9960-4BF3-AB15-94A03C99166A}" presName="parentText" presStyleLbl="alignNode1" presStyleIdx="0" presStyleCnt="1">
        <dgm:presLayoutVars>
          <dgm:chMax val="1"/>
          <dgm:bulletEnabled val="1"/>
        </dgm:presLayoutVars>
      </dgm:prSet>
      <dgm:spPr/>
      <dgm:t>
        <a:bodyPr/>
        <a:lstStyle/>
        <a:p>
          <a:endParaRPr lang="en-GB"/>
        </a:p>
      </dgm:t>
    </dgm:pt>
    <dgm:pt modelId="{405357D0-1B26-4777-9315-0891C49AFBD9}" type="pres">
      <dgm:prSet presAssocID="{BBF3C45E-9960-4BF3-AB15-94A03C99166A}" presName="descendantText" presStyleLbl="alignAcc1" presStyleIdx="0" presStyleCnt="1" custLinFactX="7509" custLinFactNeighborX="100000" custLinFactNeighborY="-99229">
        <dgm:presLayoutVars>
          <dgm:bulletEnabled val="1"/>
        </dgm:presLayoutVars>
      </dgm:prSet>
      <dgm:spPr/>
      <dgm:t>
        <a:bodyPr/>
        <a:lstStyle/>
        <a:p>
          <a:endParaRPr lang="en-GB"/>
        </a:p>
      </dgm:t>
    </dgm:pt>
  </dgm:ptLst>
  <dgm:cxnLst>
    <dgm:cxn modelId="{F2693EF5-6166-40B6-81F8-352521F98653}" type="presOf" srcId="{E09DF097-FC0A-4DFF-B6A4-5E8E1581DBCA}" destId="{405357D0-1B26-4777-9315-0891C49AFBD9}" srcOrd="0" destOrd="0" presId="urn:microsoft.com/office/officeart/2005/8/layout/chevron2"/>
    <dgm:cxn modelId="{9F86E0EF-241F-4A30-A157-4DF52B067C3B}" type="presOf" srcId="{BBF3C45E-9960-4BF3-AB15-94A03C99166A}" destId="{962CDA57-5861-4BF1-8065-6E38EE723286}" srcOrd="0" destOrd="0" presId="urn:microsoft.com/office/officeart/2005/8/layout/chevron2"/>
    <dgm:cxn modelId="{79484404-4FD7-4036-985F-820E6550B761}" srcId="{BBF3C45E-9960-4BF3-AB15-94A03C99166A}" destId="{E09DF097-FC0A-4DFF-B6A4-5E8E1581DBCA}" srcOrd="0" destOrd="0" parTransId="{78F12273-D70C-4169-8E0C-F008A33683F6}" sibTransId="{9D638B45-A9B5-43AB-8EC6-488C39A479AC}"/>
    <dgm:cxn modelId="{A21A03F5-1BF1-4745-A0FD-29608788D017}" srcId="{BBF3C45E-9960-4BF3-AB15-94A03C99166A}" destId="{1F0E6439-03BF-4128-9354-62F4880CE2C4}" srcOrd="1" destOrd="0" parTransId="{82C60ABC-068A-4518-8441-B9895181C2CF}" sibTransId="{7C59C8FC-56EB-4625-BF89-B536DD36161C}"/>
    <dgm:cxn modelId="{ECE5D431-01AC-4CA1-9518-3D1B97E2A109}" type="presOf" srcId="{86D9FB1D-C764-4710-B6EC-5A228E42D414}" destId="{CA9CCF31-4087-43BF-AECF-E1DDC54B7E2B}" srcOrd="0" destOrd="0" presId="urn:microsoft.com/office/officeart/2005/8/layout/chevron2"/>
    <dgm:cxn modelId="{41977A1D-23EB-4F71-828F-760FF46D7CBB}" type="presOf" srcId="{1F0E6439-03BF-4128-9354-62F4880CE2C4}" destId="{405357D0-1B26-4777-9315-0891C49AFBD9}" srcOrd="0" destOrd="1" presId="urn:microsoft.com/office/officeart/2005/8/layout/chevron2"/>
    <dgm:cxn modelId="{E6B71CC8-EE8A-46C0-87B9-38BD7F8C24AC}" srcId="{86D9FB1D-C764-4710-B6EC-5A228E42D414}" destId="{BBF3C45E-9960-4BF3-AB15-94A03C99166A}" srcOrd="0" destOrd="0" parTransId="{E346C2BE-A9DA-4BBF-B227-D27A60DAB46F}" sibTransId="{2412F972-F52A-48F0-8D1D-74562102CC48}"/>
    <dgm:cxn modelId="{F0814BFD-FB90-4BB3-864C-3CD35135ACDB}" type="presParOf" srcId="{CA9CCF31-4087-43BF-AECF-E1DDC54B7E2B}" destId="{0050CC59-BE87-447F-928F-47824D347224}" srcOrd="0" destOrd="0" presId="urn:microsoft.com/office/officeart/2005/8/layout/chevron2"/>
    <dgm:cxn modelId="{F49FDD68-6EE6-4CD0-929B-3A70F09FC88D}" type="presParOf" srcId="{0050CC59-BE87-447F-928F-47824D347224}" destId="{962CDA57-5861-4BF1-8065-6E38EE723286}" srcOrd="0" destOrd="0" presId="urn:microsoft.com/office/officeart/2005/8/layout/chevron2"/>
    <dgm:cxn modelId="{810F50B5-A195-46CE-9B49-7EDE4FE4E889}" type="presParOf" srcId="{0050CC59-BE87-447F-928F-47824D347224}" destId="{405357D0-1B26-4777-9315-0891C49AFBD9}"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 Green">
    <p:spTree>
      <p:nvGrpSpPr>
        <p:cNvPr id="1" name=""/>
        <p:cNvGrpSpPr/>
        <p:nvPr/>
      </p:nvGrpSpPr>
      <p:grpSpPr>
        <a:xfrm>
          <a:off x="0" y="0"/>
          <a:ext cx="0" cy="0"/>
          <a:chOff x="0" y="0"/>
          <a:chExt cx="0" cy="0"/>
        </a:xfrm>
      </p:grpSpPr>
      <p:pic>
        <p:nvPicPr>
          <p:cNvPr id="4" name="Picture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575733" y="1735669"/>
            <a:ext cx="8108139" cy="1215495"/>
          </a:xfrm>
        </p:spPr>
        <p:txBody>
          <a:bodyPr anchor="b"/>
          <a:lstStyle>
            <a:lvl1pPr algn="l">
              <a:defRPr sz="42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575733" y="3043239"/>
            <a:ext cx="8108139" cy="986894"/>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063811175"/>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Subtitle and Content and Ic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B050"/>
                </a:solidFill>
              </a:defRPr>
            </a:lvl1pPr>
          </a:lstStyle>
          <a:p>
            <a:r>
              <a:rPr lang="en-US"/>
              <a:t>Click to edit Master title style</a:t>
            </a:r>
            <a:endParaRPr lang="en-US" dirty="0"/>
          </a:p>
        </p:txBody>
      </p:sp>
      <p:sp>
        <p:nvSpPr>
          <p:cNvPr id="3" name="Content Placeholder 2"/>
          <p:cNvSpPr>
            <a:spLocks noGrp="1"/>
          </p:cNvSpPr>
          <p:nvPr>
            <p:ph idx="1"/>
          </p:nvPr>
        </p:nvSpPr>
        <p:spPr>
          <a:xfrm>
            <a:off x="586317" y="1540800"/>
            <a:ext cx="9254400" cy="4640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p:cNvSpPr>
            <a:spLocks noGrp="1"/>
          </p:cNvSpPr>
          <p:nvPr>
            <p:ph type="body" sz="quarter" idx="13"/>
          </p:nvPr>
        </p:nvSpPr>
        <p:spPr>
          <a:xfrm>
            <a:off x="586318" y="1130401"/>
            <a:ext cx="11019367" cy="300247"/>
          </a:xfrm>
        </p:spPr>
        <p:txBody>
          <a:bodyPr/>
          <a:lstStyle>
            <a:lvl1pPr marL="0" indent="0">
              <a:buNone/>
              <a:defRPr sz="2200" b="0">
                <a:solidFill>
                  <a:srgbClr val="00B050"/>
                </a:solidFill>
              </a:defRPr>
            </a:lvl1pPr>
          </a:lstStyle>
          <a:p>
            <a:pPr lvl="0"/>
            <a:r>
              <a:rPr lang="en-US"/>
              <a:t>Click to edit Master text styles</a:t>
            </a:r>
          </a:p>
        </p:txBody>
      </p:sp>
      <p:sp>
        <p:nvSpPr>
          <p:cNvPr id="5" name="Footer Placeholder 4"/>
          <p:cNvSpPr>
            <a:spLocks noGrp="1"/>
          </p:cNvSpPr>
          <p:nvPr>
            <p:ph type="ftr" sz="quarter" idx="14"/>
          </p:nvPr>
        </p:nvSpPr>
        <p:spPr/>
        <p:txBody>
          <a:bodyPr/>
          <a:lstStyle>
            <a:lvl1pPr>
              <a:defRPr/>
            </a:lvl1pPr>
          </a:lstStyle>
          <a:p>
            <a:pPr>
              <a:defRPr/>
            </a:pPr>
            <a:r>
              <a:rPr lang="en-GB">
                <a:solidFill>
                  <a:srgbClr val="00B050"/>
                </a:solidFill>
              </a:rPr>
              <a:t>Text in footer</a:t>
            </a:r>
          </a:p>
        </p:txBody>
      </p:sp>
      <p:sp>
        <p:nvSpPr>
          <p:cNvPr id="6" name="Slide Number Placeholder 5"/>
          <p:cNvSpPr>
            <a:spLocks noGrp="1"/>
          </p:cNvSpPr>
          <p:nvPr>
            <p:ph type="sldNum" sz="quarter" idx="15"/>
          </p:nvPr>
        </p:nvSpPr>
        <p:spPr/>
        <p:txBody>
          <a:bodyPr/>
          <a:lstStyle>
            <a:lvl1pPr>
              <a:defRPr/>
            </a:lvl1pPr>
          </a:lstStyle>
          <a:p>
            <a:pPr>
              <a:defRPr/>
            </a:pPr>
            <a:fld id="{1AB323AF-9215-4E23-8471-7F542106FA07}" type="slidenum">
              <a:rPr lang="en-GB" altLang="en-US">
                <a:solidFill>
                  <a:srgbClr val="00B050"/>
                </a:solidFill>
              </a:rPr>
              <a:pPr>
                <a:defRPr/>
              </a:pPr>
              <a:t>‹#›</a:t>
            </a:fld>
            <a:endParaRPr lang="en-GB" altLang="en-US">
              <a:solidFill>
                <a:srgbClr val="00B050"/>
              </a:solidFill>
            </a:endParaRPr>
          </a:p>
        </p:txBody>
      </p:sp>
    </p:spTree>
    <p:extLst>
      <p:ext uri="{BB962C8B-B14F-4D97-AF65-F5344CB8AC3E}">
        <p14:creationId xmlns:p14="http://schemas.microsoft.com/office/powerpoint/2010/main" val="1290959993"/>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6" descr="DEFRA_582_DIGI_AW.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24418" y="6453188"/>
            <a:ext cx="3744383"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86317" y="1540800"/>
            <a:ext cx="5433483" cy="4640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199" y="1540800"/>
            <a:ext cx="5433484" cy="4640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4"/>
          <p:cNvSpPr>
            <a:spLocks noGrp="1"/>
          </p:cNvSpPr>
          <p:nvPr>
            <p:ph type="ftr" sz="quarter" idx="10"/>
          </p:nvPr>
        </p:nvSpPr>
        <p:spPr/>
        <p:txBody>
          <a:bodyPr/>
          <a:lstStyle>
            <a:lvl1pPr>
              <a:defRPr/>
            </a:lvl1pPr>
          </a:lstStyle>
          <a:p>
            <a:pPr>
              <a:defRPr/>
            </a:pPr>
            <a:r>
              <a:rPr lang="en-GB">
                <a:solidFill>
                  <a:srgbClr val="00B050"/>
                </a:solidFill>
              </a:rPr>
              <a:t>Text in footer</a:t>
            </a:r>
          </a:p>
        </p:txBody>
      </p:sp>
      <p:sp>
        <p:nvSpPr>
          <p:cNvPr id="7" name="Slide Number Placeholder 5"/>
          <p:cNvSpPr>
            <a:spLocks noGrp="1"/>
          </p:cNvSpPr>
          <p:nvPr>
            <p:ph type="sldNum" sz="quarter" idx="11"/>
          </p:nvPr>
        </p:nvSpPr>
        <p:spPr/>
        <p:txBody>
          <a:bodyPr/>
          <a:lstStyle>
            <a:lvl1pPr>
              <a:defRPr/>
            </a:lvl1pPr>
          </a:lstStyle>
          <a:p>
            <a:pPr>
              <a:defRPr/>
            </a:pPr>
            <a:fld id="{70BD66B5-2951-4DAB-B0C7-93C141C05611}" type="slidenum">
              <a:rPr lang="en-GB" altLang="en-US">
                <a:solidFill>
                  <a:srgbClr val="00B050"/>
                </a:solidFill>
              </a:rPr>
              <a:pPr>
                <a:defRPr/>
              </a:pPr>
              <a:t>‹#›</a:t>
            </a:fld>
            <a:endParaRPr lang="en-GB" altLang="en-US">
              <a:solidFill>
                <a:srgbClr val="00B050"/>
              </a:solidFill>
            </a:endParaRPr>
          </a:p>
        </p:txBody>
      </p:sp>
    </p:spTree>
    <p:extLst>
      <p:ext uri="{BB962C8B-B14F-4D97-AF65-F5344CB8AC3E}">
        <p14:creationId xmlns:p14="http://schemas.microsoft.com/office/powerpoint/2010/main" val="29884622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6" descr="DEFRA_582_DIGI_AW.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24418" y="6453188"/>
            <a:ext cx="3744383"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85600" y="471896"/>
            <a:ext cx="11020800" cy="482720"/>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5600" y="1130400"/>
            <a:ext cx="5385859" cy="298800"/>
          </a:xfrm>
        </p:spPr>
        <p:txBody>
          <a:bodyPr/>
          <a:lstStyle>
            <a:lvl1pPr marL="0" indent="0">
              <a:buNone/>
              <a:defRPr sz="2400" b="0">
                <a:solidFill>
                  <a:srgbClr val="00B05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5600" y="1540800"/>
            <a:ext cx="5385859" cy="4640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130400"/>
            <a:ext cx="5434200" cy="298800"/>
          </a:xfrm>
        </p:spPr>
        <p:txBody>
          <a:bodyPr/>
          <a:lstStyle>
            <a:lvl1pPr marL="0" indent="0">
              <a:buNone/>
              <a:defRPr sz="2400" b="0">
                <a:solidFill>
                  <a:srgbClr val="00B05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1540800"/>
            <a:ext cx="5434200" cy="4640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p:cNvSpPr>
            <a:spLocks noGrp="1"/>
          </p:cNvSpPr>
          <p:nvPr>
            <p:ph type="ftr" sz="quarter" idx="10"/>
          </p:nvPr>
        </p:nvSpPr>
        <p:spPr/>
        <p:txBody>
          <a:bodyPr/>
          <a:lstStyle>
            <a:lvl1pPr>
              <a:defRPr/>
            </a:lvl1pPr>
          </a:lstStyle>
          <a:p>
            <a:pPr>
              <a:defRPr/>
            </a:pPr>
            <a:r>
              <a:rPr lang="en-GB">
                <a:solidFill>
                  <a:srgbClr val="00B050"/>
                </a:solidFill>
              </a:rPr>
              <a:t>Text in footer</a:t>
            </a:r>
          </a:p>
        </p:txBody>
      </p:sp>
      <p:sp>
        <p:nvSpPr>
          <p:cNvPr id="9" name="Slide Number Placeholder 5"/>
          <p:cNvSpPr>
            <a:spLocks noGrp="1"/>
          </p:cNvSpPr>
          <p:nvPr>
            <p:ph type="sldNum" sz="quarter" idx="11"/>
          </p:nvPr>
        </p:nvSpPr>
        <p:spPr/>
        <p:txBody>
          <a:bodyPr/>
          <a:lstStyle>
            <a:lvl1pPr>
              <a:defRPr/>
            </a:lvl1pPr>
          </a:lstStyle>
          <a:p>
            <a:pPr>
              <a:defRPr/>
            </a:pPr>
            <a:fld id="{897FA66B-99B3-49D9-B456-C8A956F7D0A8}" type="slidenum">
              <a:rPr lang="en-GB" altLang="en-US">
                <a:solidFill>
                  <a:srgbClr val="00B050"/>
                </a:solidFill>
              </a:rPr>
              <a:pPr>
                <a:defRPr/>
              </a:pPr>
              <a:t>‹#›</a:t>
            </a:fld>
            <a:endParaRPr lang="en-GB" altLang="en-US">
              <a:solidFill>
                <a:srgbClr val="00B050"/>
              </a:solidFill>
            </a:endParaRPr>
          </a:p>
        </p:txBody>
      </p:sp>
    </p:spTree>
    <p:extLst>
      <p:ext uri="{BB962C8B-B14F-4D97-AF65-F5344CB8AC3E}">
        <p14:creationId xmlns:p14="http://schemas.microsoft.com/office/powerpoint/2010/main" val="35973154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Side Bar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6319" y="480363"/>
            <a:ext cx="3456000" cy="4320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6317" y="1520826"/>
            <a:ext cx="3456000" cy="4651637"/>
          </a:xfrm>
        </p:spPr>
        <p:txBody>
          <a:bodyPr/>
          <a:lstStyle>
            <a:lvl1pPr marL="0" indent="0">
              <a:buNone/>
              <a:defRPr sz="1800"/>
            </a:lvl1pPr>
          </a:lstStyle>
          <a:p>
            <a:pPr lvl="0"/>
            <a:r>
              <a:rPr lang="en-US"/>
              <a:t>Click to edit Master text styles</a:t>
            </a:r>
          </a:p>
        </p:txBody>
      </p:sp>
      <p:sp>
        <p:nvSpPr>
          <p:cNvPr id="4" name="Content Placeholder 3"/>
          <p:cNvSpPr>
            <a:spLocks noGrp="1"/>
          </p:cNvSpPr>
          <p:nvPr>
            <p:ph sz="half" idx="2"/>
          </p:nvPr>
        </p:nvSpPr>
        <p:spPr>
          <a:xfrm>
            <a:off x="4249409" y="476251"/>
            <a:ext cx="7356275" cy="56962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0"/>
          </p:nvPr>
        </p:nvSpPr>
        <p:spPr/>
        <p:txBody>
          <a:bodyPr/>
          <a:lstStyle>
            <a:lvl1pPr>
              <a:defRPr/>
            </a:lvl1pPr>
          </a:lstStyle>
          <a:p>
            <a:pPr>
              <a:defRPr/>
            </a:pPr>
            <a:r>
              <a:rPr lang="en-GB">
                <a:solidFill>
                  <a:srgbClr val="00B050"/>
                </a:solidFill>
              </a:rPr>
              <a:t>Text in footer</a:t>
            </a:r>
          </a:p>
        </p:txBody>
      </p:sp>
      <p:sp>
        <p:nvSpPr>
          <p:cNvPr id="6" name="Slide Number Placeholder 5"/>
          <p:cNvSpPr>
            <a:spLocks noGrp="1"/>
          </p:cNvSpPr>
          <p:nvPr>
            <p:ph type="sldNum" sz="quarter" idx="11"/>
          </p:nvPr>
        </p:nvSpPr>
        <p:spPr/>
        <p:txBody>
          <a:bodyPr/>
          <a:lstStyle>
            <a:lvl1pPr>
              <a:defRPr/>
            </a:lvl1pPr>
          </a:lstStyle>
          <a:p>
            <a:pPr>
              <a:defRPr/>
            </a:pPr>
            <a:fld id="{5599E0B7-C7CA-4AB6-84D7-0C64011F0A5E}" type="slidenum">
              <a:rPr lang="en-GB" altLang="en-US">
                <a:solidFill>
                  <a:srgbClr val="00B050"/>
                </a:solidFill>
              </a:rPr>
              <a:pPr>
                <a:defRPr/>
              </a:pPr>
              <a:t>‹#›</a:t>
            </a:fld>
            <a:endParaRPr lang="en-GB" altLang="en-US">
              <a:solidFill>
                <a:srgbClr val="00B050"/>
              </a:solidFill>
            </a:endParaRPr>
          </a:p>
        </p:txBody>
      </p:sp>
    </p:spTree>
    <p:extLst>
      <p:ext uri="{BB962C8B-B14F-4D97-AF65-F5344CB8AC3E}">
        <p14:creationId xmlns:p14="http://schemas.microsoft.com/office/powerpoint/2010/main" val="214716993"/>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ide Bar Sub 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5600" y="479483"/>
            <a:ext cx="3456000" cy="4320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5600" y="1130400"/>
            <a:ext cx="3456000" cy="298800"/>
          </a:xfrm>
        </p:spPr>
        <p:txBody>
          <a:bodyPr/>
          <a:lstStyle>
            <a:lvl1pPr marL="0" indent="0">
              <a:buNone/>
              <a:defRPr sz="2400" b="0">
                <a:solidFill>
                  <a:srgbClr val="00B05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5600" y="1540801"/>
            <a:ext cx="3456000" cy="4668837"/>
          </a:xfrm>
        </p:spPr>
        <p:txBody>
          <a:bodyPr/>
          <a:lstStyle>
            <a:lvl1pPr marL="0" indent="0">
              <a:buNone/>
              <a:defRPr sz="1800"/>
            </a:lvl1pPr>
            <a:lvl2pPr>
              <a:defRPr b="1"/>
            </a:lvl2pPr>
          </a:lstStyle>
          <a:p>
            <a:pPr lvl="0"/>
            <a:r>
              <a:rPr lang="en-US"/>
              <a:t>Click to edit Master text styles</a:t>
            </a:r>
          </a:p>
        </p:txBody>
      </p:sp>
      <p:sp>
        <p:nvSpPr>
          <p:cNvPr id="6" name="Content Placeholder 5"/>
          <p:cNvSpPr>
            <a:spLocks noGrp="1"/>
          </p:cNvSpPr>
          <p:nvPr>
            <p:ph sz="quarter" idx="4"/>
          </p:nvPr>
        </p:nvSpPr>
        <p:spPr>
          <a:xfrm>
            <a:off x="4242341" y="476251"/>
            <a:ext cx="7364059" cy="57134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4"/>
          <p:cNvSpPr>
            <a:spLocks noGrp="1"/>
          </p:cNvSpPr>
          <p:nvPr>
            <p:ph type="ftr" sz="quarter" idx="10"/>
          </p:nvPr>
        </p:nvSpPr>
        <p:spPr/>
        <p:txBody>
          <a:bodyPr/>
          <a:lstStyle>
            <a:lvl1pPr>
              <a:defRPr/>
            </a:lvl1pPr>
          </a:lstStyle>
          <a:p>
            <a:pPr>
              <a:defRPr/>
            </a:pPr>
            <a:r>
              <a:rPr lang="en-GB">
                <a:solidFill>
                  <a:srgbClr val="00B050"/>
                </a:solidFill>
              </a:rPr>
              <a:t>Text in footer</a:t>
            </a:r>
          </a:p>
        </p:txBody>
      </p:sp>
      <p:sp>
        <p:nvSpPr>
          <p:cNvPr id="8" name="Slide Number Placeholder 5"/>
          <p:cNvSpPr>
            <a:spLocks noGrp="1"/>
          </p:cNvSpPr>
          <p:nvPr>
            <p:ph type="sldNum" sz="quarter" idx="11"/>
          </p:nvPr>
        </p:nvSpPr>
        <p:spPr/>
        <p:txBody>
          <a:bodyPr/>
          <a:lstStyle>
            <a:lvl1pPr>
              <a:defRPr/>
            </a:lvl1pPr>
          </a:lstStyle>
          <a:p>
            <a:pPr>
              <a:defRPr/>
            </a:pPr>
            <a:fld id="{17D4AC22-CEC4-4455-A94E-09EE8AD859CA}" type="slidenum">
              <a:rPr lang="en-GB" altLang="en-US">
                <a:solidFill>
                  <a:srgbClr val="00B050"/>
                </a:solidFill>
              </a:rPr>
              <a:pPr>
                <a:defRPr/>
              </a:pPr>
              <a:t>‹#›</a:t>
            </a:fld>
            <a:endParaRPr lang="en-GB" altLang="en-US">
              <a:solidFill>
                <a:srgbClr val="00B050"/>
              </a:solidFill>
            </a:endParaRPr>
          </a:p>
        </p:txBody>
      </p:sp>
    </p:spTree>
    <p:extLst>
      <p:ext uri="{BB962C8B-B14F-4D97-AF65-F5344CB8AC3E}">
        <p14:creationId xmlns:p14="http://schemas.microsoft.com/office/powerpoint/2010/main" val="22175862"/>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aption and Content">
    <p:spTree>
      <p:nvGrpSpPr>
        <p:cNvPr id="1" name=""/>
        <p:cNvGrpSpPr/>
        <p:nvPr/>
      </p:nvGrpSpPr>
      <p:grpSpPr>
        <a:xfrm>
          <a:off x="0" y="0"/>
          <a:ext cx="0" cy="0"/>
          <a:chOff x="0" y="0"/>
          <a:chExt cx="0" cy="0"/>
        </a:xfrm>
      </p:grpSpPr>
      <p:sp>
        <p:nvSpPr>
          <p:cNvPr id="5" name="Isosceles Triangle 7"/>
          <p:cNvSpPr/>
          <p:nvPr/>
        </p:nvSpPr>
        <p:spPr>
          <a:xfrm rot="10800000">
            <a:off x="588434" y="5597526"/>
            <a:ext cx="969433" cy="396875"/>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GB" sz="1800">
              <a:solidFill>
                <a:prstClr val="white"/>
              </a:solidFill>
            </a:endParaRPr>
          </a:p>
        </p:txBody>
      </p:sp>
      <p:sp>
        <p:nvSpPr>
          <p:cNvPr id="3" name="Content Placeholder 2"/>
          <p:cNvSpPr>
            <a:spLocks noGrp="1"/>
          </p:cNvSpPr>
          <p:nvPr>
            <p:ph sz="half" idx="1"/>
          </p:nvPr>
        </p:nvSpPr>
        <p:spPr>
          <a:xfrm>
            <a:off x="599017" y="476250"/>
            <a:ext cx="2769600" cy="5334000"/>
          </a:xfrm>
          <a:solidFill>
            <a:schemeClr val="tx2"/>
          </a:solidFill>
        </p:spPr>
        <p:txBody>
          <a:bodyPr/>
          <a:lstStyle>
            <a:lvl1pPr marL="0" indent="0">
              <a:buNone/>
              <a:defRPr b="0">
                <a:solidFill>
                  <a:schemeClr val="bg1"/>
                </a:solidFill>
              </a:defRPr>
            </a:lvl1pPr>
          </a:lstStyle>
          <a:p>
            <a:pPr lvl="0"/>
            <a:r>
              <a:rPr lang="en-US"/>
              <a:t>Click to edit Master text styles</a:t>
            </a:r>
          </a:p>
        </p:txBody>
      </p:sp>
      <p:sp>
        <p:nvSpPr>
          <p:cNvPr id="4" name="Content Placeholder 3"/>
          <p:cNvSpPr>
            <a:spLocks noGrp="1"/>
          </p:cNvSpPr>
          <p:nvPr>
            <p:ph sz="half" idx="2"/>
          </p:nvPr>
        </p:nvSpPr>
        <p:spPr>
          <a:xfrm>
            <a:off x="3566161" y="476250"/>
            <a:ext cx="8039523" cy="5695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0"/>
          </p:nvPr>
        </p:nvSpPr>
        <p:spPr/>
        <p:txBody>
          <a:bodyPr/>
          <a:lstStyle>
            <a:lvl1pPr>
              <a:defRPr/>
            </a:lvl1pPr>
          </a:lstStyle>
          <a:p>
            <a:pPr>
              <a:defRPr/>
            </a:pPr>
            <a:r>
              <a:rPr lang="en-GB">
                <a:solidFill>
                  <a:srgbClr val="00B050"/>
                </a:solidFill>
              </a:rPr>
              <a:t>Text in footer</a:t>
            </a:r>
          </a:p>
        </p:txBody>
      </p:sp>
      <p:sp>
        <p:nvSpPr>
          <p:cNvPr id="7" name="Slide Number Placeholder 6"/>
          <p:cNvSpPr>
            <a:spLocks noGrp="1"/>
          </p:cNvSpPr>
          <p:nvPr>
            <p:ph type="sldNum" sz="quarter" idx="11"/>
          </p:nvPr>
        </p:nvSpPr>
        <p:spPr/>
        <p:txBody>
          <a:bodyPr/>
          <a:lstStyle>
            <a:lvl1pPr>
              <a:defRPr/>
            </a:lvl1pPr>
          </a:lstStyle>
          <a:p>
            <a:pPr>
              <a:defRPr/>
            </a:pPr>
            <a:fld id="{4E962ABC-4D91-4383-A628-BDDD249B3DA6}" type="slidenum">
              <a:rPr lang="en-GB" altLang="en-US">
                <a:solidFill>
                  <a:srgbClr val="00B050"/>
                </a:solidFill>
              </a:rPr>
              <a:pPr>
                <a:defRPr/>
              </a:pPr>
              <a:t>‹#›</a:t>
            </a:fld>
            <a:endParaRPr lang="en-GB" altLang="en-US">
              <a:solidFill>
                <a:srgbClr val="00B050"/>
              </a:solidFill>
            </a:endParaRPr>
          </a:p>
        </p:txBody>
      </p:sp>
    </p:spTree>
    <p:extLst>
      <p:ext uri="{BB962C8B-B14F-4D97-AF65-F5344CB8AC3E}">
        <p14:creationId xmlns:p14="http://schemas.microsoft.com/office/powerpoint/2010/main" val="1952880622"/>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6" descr="DEFRA_582_DIGI_AW.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24418" y="6453188"/>
            <a:ext cx="3744383"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US" dirty="0"/>
          </a:p>
        </p:txBody>
      </p:sp>
      <p:sp>
        <p:nvSpPr>
          <p:cNvPr id="4" name="Footer Placeholder 4"/>
          <p:cNvSpPr>
            <a:spLocks noGrp="1"/>
          </p:cNvSpPr>
          <p:nvPr>
            <p:ph type="ftr" sz="quarter" idx="10"/>
          </p:nvPr>
        </p:nvSpPr>
        <p:spPr/>
        <p:txBody>
          <a:bodyPr/>
          <a:lstStyle>
            <a:lvl1pPr>
              <a:defRPr/>
            </a:lvl1pPr>
          </a:lstStyle>
          <a:p>
            <a:pPr>
              <a:defRPr/>
            </a:pPr>
            <a:r>
              <a:rPr lang="en-GB">
                <a:solidFill>
                  <a:srgbClr val="00B050"/>
                </a:solidFill>
              </a:rPr>
              <a:t>Text in footer</a:t>
            </a:r>
          </a:p>
        </p:txBody>
      </p:sp>
      <p:sp>
        <p:nvSpPr>
          <p:cNvPr id="5" name="Slide Number Placeholder 5"/>
          <p:cNvSpPr>
            <a:spLocks noGrp="1"/>
          </p:cNvSpPr>
          <p:nvPr>
            <p:ph type="sldNum" sz="quarter" idx="11"/>
          </p:nvPr>
        </p:nvSpPr>
        <p:spPr/>
        <p:txBody>
          <a:bodyPr/>
          <a:lstStyle>
            <a:lvl1pPr>
              <a:defRPr/>
            </a:lvl1pPr>
          </a:lstStyle>
          <a:p>
            <a:pPr>
              <a:defRPr/>
            </a:pPr>
            <a:fld id="{892EE73F-DAF4-4D27-AFDB-5028F90B4F8F}" type="slidenum">
              <a:rPr lang="en-GB" altLang="en-US">
                <a:solidFill>
                  <a:srgbClr val="00B050"/>
                </a:solidFill>
              </a:rPr>
              <a:pPr>
                <a:defRPr/>
              </a:pPr>
              <a:t>‹#›</a:t>
            </a:fld>
            <a:endParaRPr lang="en-GB" altLang="en-US">
              <a:solidFill>
                <a:srgbClr val="00B050"/>
              </a:solidFill>
            </a:endParaRPr>
          </a:p>
        </p:txBody>
      </p:sp>
    </p:spTree>
    <p:extLst>
      <p:ext uri="{BB962C8B-B14F-4D97-AF65-F5344CB8AC3E}">
        <p14:creationId xmlns:p14="http://schemas.microsoft.com/office/powerpoint/2010/main" val="23914667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r>
              <a:rPr lang="en-GB">
                <a:solidFill>
                  <a:srgbClr val="00B050"/>
                </a:solidFill>
              </a:rPr>
              <a:t>Text in footer</a:t>
            </a:r>
          </a:p>
        </p:txBody>
      </p:sp>
      <p:sp>
        <p:nvSpPr>
          <p:cNvPr id="3" name="Slide Number Placeholder 5"/>
          <p:cNvSpPr>
            <a:spLocks noGrp="1"/>
          </p:cNvSpPr>
          <p:nvPr>
            <p:ph type="sldNum" sz="quarter" idx="11"/>
          </p:nvPr>
        </p:nvSpPr>
        <p:spPr/>
        <p:txBody>
          <a:bodyPr/>
          <a:lstStyle>
            <a:lvl1pPr>
              <a:defRPr/>
            </a:lvl1pPr>
          </a:lstStyle>
          <a:p>
            <a:pPr>
              <a:defRPr/>
            </a:pPr>
            <a:fld id="{0F5E8A86-F128-480C-B12C-20BE0F862AB9}" type="slidenum">
              <a:rPr lang="en-GB" altLang="en-US">
                <a:solidFill>
                  <a:srgbClr val="00B050"/>
                </a:solidFill>
              </a:rPr>
              <a:pPr>
                <a:defRPr/>
              </a:pPr>
              <a:t>‹#›</a:t>
            </a:fld>
            <a:endParaRPr lang="en-GB" altLang="en-US">
              <a:solidFill>
                <a:srgbClr val="00B050"/>
              </a:solidFill>
            </a:endParaRPr>
          </a:p>
        </p:txBody>
      </p:sp>
    </p:spTree>
    <p:extLst>
      <p:ext uri="{BB962C8B-B14F-4D97-AF65-F5344CB8AC3E}">
        <p14:creationId xmlns:p14="http://schemas.microsoft.com/office/powerpoint/2010/main" val="21162646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914400"/>
            <a:ext cx="103632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914400" y="22098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6197600" y="22098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p:cNvSpPr>
            <a:spLocks noGrp="1"/>
          </p:cNvSpPr>
          <p:nvPr>
            <p:ph sz="quarter" idx="3"/>
          </p:nvPr>
        </p:nvSpPr>
        <p:spPr>
          <a:xfrm>
            <a:off x="6197600" y="43434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Date Placeholder 5"/>
          <p:cNvSpPr>
            <a:spLocks noGrp="1"/>
          </p:cNvSpPr>
          <p:nvPr>
            <p:ph type="dt" sz="half" idx="10"/>
          </p:nvPr>
        </p:nvSpPr>
        <p:spPr>
          <a:xfrm>
            <a:off x="914400" y="6248400"/>
            <a:ext cx="2540000" cy="457200"/>
          </a:xfrm>
          <a:prstGeom prst="rect">
            <a:avLst/>
          </a:prstGeom>
        </p:spPr>
        <p:txBody>
          <a:bodyPr/>
          <a:lstStyle>
            <a:lvl1pPr>
              <a:defRPr/>
            </a:lvl1pPr>
          </a:lstStyle>
          <a:p>
            <a:pPr eaLnBrk="0" fontAlgn="base" hangingPunct="0">
              <a:spcBef>
                <a:spcPct val="0"/>
              </a:spcBef>
              <a:spcAft>
                <a:spcPct val="0"/>
              </a:spcAft>
              <a:defRPr/>
            </a:pPr>
            <a:endParaRPr lang="en-GB">
              <a:solidFill>
                <a:prstClr val="black"/>
              </a:solidFill>
              <a:latin typeface="Arial" panose="020B0604020202020204" pitchFamily="34" charset="0"/>
              <a:cs typeface="Arial" panose="020B0604020202020204" pitchFamily="34" charset="0"/>
            </a:endParaRPr>
          </a:p>
        </p:txBody>
      </p:sp>
      <p:sp>
        <p:nvSpPr>
          <p:cNvPr id="7" name="Footer Placeholder 6"/>
          <p:cNvSpPr>
            <a:spLocks noGrp="1"/>
          </p:cNvSpPr>
          <p:nvPr>
            <p:ph type="ftr" sz="quarter" idx="11"/>
          </p:nvPr>
        </p:nvSpPr>
        <p:spPr/>
        <p:txBody>
          <a:bodyPr/>
          <a:lstStyle>
            <a:lvl1pPr>
              <a:defRPr/>
            </a:lvl1pPr>
          </a:lstStyle>
          <a:p>
            <a:pPr>
              <a:defRPr/>
            </a:pPr>
            <a:endParaRPr>
              <a:solidFill>
                <a:srgbClr val="00B050"/>
              </a:solidFill>
            </a:endParaRPr>
          </a:p>
        </p:txBody>
      </p:sp>
    </p:spTree>
    <p:extLst>
      <p:ext uri="{BB962C8B-B14F-4D97-AF65-F5344CB8AC3E}">
        <p14:creationId xmlns:p14="http://schemas.microsoft.com/office/powerpoint/2010/main" val="36976802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914400"/>
            <a:ext cx="103632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914400" y="22098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22098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914400" y="6248400"/>
            <a:ext cx="2540000" cy="457200"/>
          </a:xfrm>
          <a:prstGeom prst="rect">
            <a:avLst/>
          </a:prstGeom>
        </p:spPr>
        <p:txBody>
          <a:bodyPr/>
          <a:lstStyle>
            <a:lvl1pPr>
              <a:defRPr/>
            </a:lvl1pPr>
          </a:lstStyle>
          <a:p>
            <a:pPr eaLnBrk="0" fontAlgn="base" hangingPunct="0">
              <a:spcBef>
                <a:spcPct val="0"/>
              </a:spcBef>
              <a:spcAft>
                <a:spcPct val="0"/>
              </a:spcAft>
              <a:defRPr/>
            </a:pPr>
            <a:endParaRPr lang="en-GB">
              <a:solidFill>
                <a:prstClr val="black"/>
              </a:solidFill>
              <a:latin typeface="Arial" panose="020B0604020202020204" pitchFamily="34" charset="0"/>
              <a:cs typeface="Arial" panose="020B0604020202020204" pitchFamily="34" charset="0"/>
            </a:endParaRPr>
          </a:p>
        </p:txBody>
      </p:sp>
      <p:sp>
        <p:nvSpPr>
          <p:cNvPr id="6" name="Footer Placeholder 5"/>
          <p:cNvSpPr>
            <a:spLocks noGrp="1"/>
          </p:cNvSpPr>
          <p:nvPr>
            <p:ph type="ftr" sz="quarter" idx="11"/>
          </p:nvPr>
        </p:nvSpPr>
        <p:spPr/>
        <p:txBody>
          <a:bodyPr/>
          <a:lstStyle>
            <a:lvl1pPr>
              <a:defRPr/>
            </a:lvl1pPr>
          </a:lstStyle>
          <a:p>
            <a:pPr>
              <a:defRPr/>
            </a:pPr>
            <a:endParaRPr>
              <a:solidFill>
                <a:srgbClr val="00B050"/>
              </a:solidFill>
            </a:endParaRPr>
          </a:p>
        </p:txBody>
      </p:sp>
    </p:spTree>
    <p:extLst>
      <p:ext uri="{BB962C8B-B14F-4D97-AF65-F5344CB8AC3E}">
        <p14:creationId xmlns:p14="http://schemas.microsoft.com/office/powerpoint/2010/main" val="37713952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no graphics) - Green">
    <p:spTree>
      <p:nvGrpSpPr>
        <p:cNvPr id="1" name=""/>
        <p:cNvGrpSpPr/>
        <p:nvPr/>
      </p:nvGrpSpPr>
      <p:grpSpPr>
        <a:xfrm>
          <a:off x="0" y="0"/>
          <a:ext cx="0" cy="0"/>
          <a:chOff x="0" y="0"/>
          <a:chExt cx="0" cy="0"/>
        </a:xfrm>
      </p:grpSpPr>
      <p:pic>
        <p:nvPicPr>
          <p:cNvPr id="4"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575733" y="1735669"/>
            <a:ext cx="8108139" cy="1215495"/>
          </a:xfrm>
        </p:spPr>
        <p:txBody>
          <a:bodyPr anchor="b"/>
          <a:lstStyle>
            <a:lvl1pPr algn="l">
              <a:defRPr sz="42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575733" y="3043239"/>
            <a:ext cx="8108139" cy="986894"/>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759483388"/>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 White">
    <p:spTree>
      <p:nvGrpSpPr>
        <p:cNvPr id="1" name=""/>
        <p:cNvGrpSpPr/>
        <p:nvPr/>
      </p:nvGrpSpPr>
      <p:grpSpPr>
        <a:xfrm>
          <a:off x="0" y="0"/>
          <a:ext cx="0" cy="0"/>
          <a:chOff x="0" y="0"/>
          <a:chExt cx="0" cy="0"/>
        </a:xfrm>
      </p:grpSpPr>
      <p:cxnSp>
        <p:nvCxnSpPr>
          <p:cNvPr id="4" name="Straight Connector 3"/>
          <p:cNvCxnSpPr/>
          <p:nvPr/>
        </p:nvCxnSpPr>
        <p:spPr>
          <a:xfrm>
            <a:off x="4709584" y="6215063"/>
            <a:ext cx="0" cy="52705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3509433" y="6216650"/>
            <a:ext cx="0" cy="52705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726017" y="6216650"/>
            <a:ext cx="0" cy="52705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7" name="Picture 10"/>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02200" y="6356351"/>
            <a:ext cx="1212851"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12634" y="6259514"/>
            <a:ext cx="579967"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99584" y="6288088"/>
            <a:ext cx="2190749"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00617" y="538164"/>
            <a:ext cx="1896533"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575733" y="1735669"/>
            <a:ext cx="8108139" cy="1215495"/>
          </a:xfrm>
        </p:spPr>
        <p:txBody>
          <a:bodyPr anchor="b"/>
          <a:lstStyle>
            <a:lvl1pPr algn="l">
              <a:defRPr sz="420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575733" y="3043239"/>
            <a:ext cx="8108139" cy="986894"/>
          </a:xfrm>
        </p:spPr>
        <p:txBody>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60930103"/>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no graphics) - White">
    <p:spTree>
      <p:nvGrpSpPr>
        <p:cNvPr id="1" name=""/>
        <p:cNvGrpSpPr/>
        <p:nvPr/>
      </p:nvGrpSpPr>
      <p:grpSpPr>
        <a:xfrm>
          <a:off x="0" y="0"/>
          <a:ext cx="0" cy="0"/>
          <a:chOff x="0" y="0"/>
          <a:chExt cx="0" cy="0"/>
        </a:xfrm>
      </p:grpSpPr>
      <p:pic>
        <p:nvPicPr>
          <p:cNvPr id="4"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2734" y="538164"/>
            <a:ext cx="1896533"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575733" y="1735669"/>
            <a:ext cx="8108139" cy="1215495"/>
          </a:xfrm>
        </p:spPr>
        <p:txBody>
          <a:bodyPr anchor="b"/>
          <a:lstStyle>
            <a:lvl1pPr algn="l">
              <a:defRPr sz="420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575733" y="3043239"/>
            <a:ext cx="8108139" cy="986894"/>
          </a:xfrm>
        </p:spPr>
        <p:txBody>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810587477"/>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Quote or Statistic">
    <p:spTree>
      <p:nvGrpSpPr>
        <p:cNvPr id="1" name=""/>
        <p:cNvGrpSpPr/>
        <p:nvPr/>
      </p:nvGrpSpPr>
      <p:grpSpPr>
        <a:xfrm>
          <a:off x="0" y="0"/>
          <a:ext cx="0" cy="0"/>
          <a:chOff x="0" y="0"/>
          <a:chExt cx="0" cy="0"/>
        </a:xfrm>
      </p:grpSpPr>
      <p:grpSp>
        <p:nvGrpSpPr>
          <p:cNvPr id="3" name="Group 16"/>
          <p:cNvGrpSpPr>
            <a:grpSpLocks/>
          </p:cNvGrpSpPr>
          <p:nvPr/>
        </p:nvGrpSpPr>
        <p:grpSpPr bwMode="auto">
          <a:xfrm>
            <a:off x="0" y="0"/>
            <a:ext cx="12192000" cy="6858000"/>
            <a:chOff x="0" y="0"/>
            <a:chExt cx="9144000" cy="6858001"/>
          </a:xfrm>
        </p:grpSpPr>
        <p:sp>
          <p:nvSpPr>
            <p:cNvPr id="4" name="Rectangle 9"/>
            <p:cNvSpPr/>
            <p:nvPr userDrawn="1"/>
          </p:nvSpPr>
          <p:spPr>
            <a:xfrm>
              <a:off x="0" y="5749926"/>
              <a:ext cx="7342188" cy="11080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GB" sz="1800">
                <a:solidFill>
                  <a:prstClr val="white"/>
                </a:solidFill>
              </a:endParaRPr>
            </a:p>
          </p:txBody>
        </p:sp>
        <p:sp>
          <p:nvSpPr>
            <p:cNvPr id="5" name="Rectangle 4"/>
            <p:cNvSpPr/>
            <p:nvPr userDrawn="1"/>
          </p:nvSpPr>
          <p:spPr>
            <a:xfrm>
              <a:off x="7342188" y="0"/>
              <a:ext cx="180181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GB" sz="1800">
                <a:solidFill>
                  <a:prstClr val="white"/>
                </a:solidFill>
              </a:endParaRPr>
            </a:p>
          </p:txBody>
        </p:sp>
        <p:sp>
          <p:nvSpPr>
            <p:cNvPr id="6" name="Isosceles Triangle 11"/>
            <p:cNvSpPr/>
            <p:nvPr userDrawn="1"/>
          </p:nvSpPr>
          <p:spPr>
            <a:xfrm rot="10800000">
              <a:off x="644525" y="5527676"/>
              <a:ext cx="727075" cy="396875"/>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GB" sz="1800">
                <a:solidFill>
                  <a:prstClr val="white"/>
                </a:solidFill>
              </a:endParaRPr>
            </a:p>
          </p:txBody>
        </p:sp>
      </p:grpSp>
      <p:pic>
        <p:nvPicPr>
          <p:cNvPr id="7" name="Picture 1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71667" y="4337051"/>
            <a:ext cx="1098551"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15"/>
          <p:cNvCxnSpPr/>
          <p:nvPr/>
        </p:nvCxnSpPr>
        <p:spPr>
          <a:xfrm>
            <a:off x="738718" y="6386513"/>
            <a:ext cx="10856383"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552452" y="1443039"/>
            <a:ext cx="8517745" cy="3948556"/>
          </a:xfrm>
        </p:spPr>
        <p:txBody>
          <a:bodyPr/>
          <a:lstStyle>
            <a:lvl1pPr>
              <a:defRPr sz="5000" b="0">
                <a:solidFill>
                  <a:schemeClr val="bg1"/>
                </a:solidFill>
              </a:defRPr>
            </a:lvl1pPr>
          </a:lstStyle>
          <a:p>
            <a:r>
              <a:rPr lang="en-US"/>
              <a:t>Click to edit Master title style</a:t>
            </a:r>
            <a:endParaRPr lang="en-US" dirty="0"/>
          </a:p>
        </p:txBody>
      </p:sp>
      <p:sp>
        <p:nvSpPr>
          <p:cNvPr id="9" name="Footer Placeholder 4"/>
          <p:cNvSpPr>
            <a:spLocks noGrp="1"/>
          </p:cNvSpPr>
          <p:nvPr>
            <p:ph type="ftr" sz="quarter" idx="10"/>
          </p:nvPr>
        </p:nvSpPr>
        <p:spPr/>
        <p:txBody>
          <a:bodyPr/>
          <a:lstStyle>
            <a:lvl1pPr>
              <a:defRPr/>
            </a:lvl1pPr>
          </a:lstStyle>
          <a:p>
            <a:pPr>
              <a:defRPr/>
            </a:pPr>
            <a:r>
              <a:rPr lang="en-GB">
                <a:solidFill>
                  <a:srgbClr val="00B050"/>
                </a:solidFill>
              </a:rPr>
              <a:t>Text in footer</a:t>
            </a:r>
          </a:p>
        </p:txBody>
      </p:sp>
      <p:sp>
        <p:nvSpPr>
          <p:cNvPr id="10" name="Slide Number Placeholder 5"/>
          <p:cNvSpPr>
            <a:spLocks noGrp="1"/>
          </p:cNvSpPr>
          <p:nvPr>
            <p:ph type="sldNum" sz="quarter" idx="11"/>
          </p:nvPr>
        </p:nvSpPr>
        <p:spPr/>
        <p:txBody>
          <a:bodyPr/>
          <a:lstStyle>
            <a:lvl1pPr>
              <a:defRPr/>
            </a:lvl1pPr>
          </a:lstStyle>
          <a:p>
            <a:pPr>
              <a:defRPr/>
            </a:pPr>
            <a:fld id="{340DFB8B-CC8A-41DF-ACFD-2F1FFBA71BA4}" type="slidenum">
              <a:rPr lang="en-GB" altLang="en-US">
                <a:solidFill>
                  <a:srgbClr val="00B050"/>
                </a:solidFill>
              </a:rPr>
              <a:pPr>
                <a:defRPr/>
              </a:pPr>
              <a:t>‹#›</a:t>
            </a:fld>
            <a:endParaRPr lang="en-GB" altLang="en-US">
              <a:solidFill>
                <a:srgbClr val="00B050"/>
              </a:solidFill>
            </a:endParaRPr>
          </a:p>
        </p:txBody>
      </p:sp>
    </p:spTree>
    <p:extLst>
      <p:ext uri="{BB962C8B-B14F-4D97-AF65-F5344CB8AC3E}">
        <p14:creationId xmlns:p14="http://schemas.microsoft.com/office/powerpoint/2010/main" val="900452414"/>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Quote or Statistic Outline">
    <p:spTree>
      <p:nvGrpSpPr>
        <p:cNvPr id="1" name=""/>
        <p:cNvGrpSpPr/>
        <p:nvPr/>
      </p:nvGrpSpPr>
      <p:grpSpPr>
        <a:xfrm>
          <a:off x="0" y="0"/>
          <a:ext cx="0" cy="0"/>
          <a:chOff x="0" y="0"/>
          <a:chExt cx="0" cy="0"/>
        </a:xfrm>
      </p:grpSpPr>
      <p:sp>
        <p:nvSpPr>
          <p:cNvPr id="3" name="Freeform 14"/>
          <p:cNvSpPr/>
          <p:nvPr/>
        </p:nvSpPr>
        <p:spPr>
          <a:xfrm rot="10800000">
            <a:off x="0" y="0"/>
            <a:ext cx="9787467" cy="5924550"/>
          </a:xfrm>
          <a:custGeom>
            <a:avLst/>
            <a:gdLst>
              <a:gd name="connsiteX0" fmla="*/ 7340600 w 7340600"/>
              <a:gd name="connsiteY0" fmla="*/ 5925324 h 5925324"/>
              <a:gd name="connsiteX1" fmla="*/ 0 w 7340600"/>
              <a:gd name="connsiteY1" fmla="*/ 5925324 h 5925324"/>
              <a:gd name="connsiteX2" fmla="*/ 0 w 7340600"/>
              <a:gd name="connsiteY2" fmla="*/ 174789 h 5925324"/>
              <a:gd name="connsiteX3" fmla="*/ 6172563 w 7340600"/>
              <a:gd name="connsiteY3" fmla="*/ 174789 h 5925324"/>
              <a:gd name="connsiteX4" fmla="*/ 6332537 w 7340600"/>
              <a:gd name="connsiteY4" fmla="*/ 0 h 5925324"/>
              <a:gd name="connsiteX5" fmla="*/ 6492511 w 7340600"/>
              <a:gd name="connsiteY5" fmla="*/ 174789 h 5925324"/>
              <a:gd name="connsiteX6" fmla="*/ 7340600 w 7340600"/>
              <a:gd name="connsiteY6" fmla="*/ 174789 h 592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40600" h="5925324">
                <a:moveTo>
                  <a:pt x="7340600" y="5925324"/>
                </a:moveTo>
                <a:lnTo>
                  <a:pt x="0" y="5925324"/>
                </a:lnTo>
                <a:lnTo>
                  <a:pt x="0" y="174789"/>
                </a:lnTo>
                <a:lnTo>
                  <a:pt x="6172563" y="174789"/>
                </a:lnTo>
                <a:lnTo>
                  <a:pt x="6332537" y="0"/>
                </a:lnTo>
                <a:lnTo>
                  <a:pt x="6492511" y="174789"/>
                </a:lnTo>
                <a:lnTo>
                  <a:pt x="7340600" y="174789"/>
                </a:lnTo>
                <a:close/>
              </a:path>
            </a:pathLst>
          </a:custGeom>
          <a:no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GB" sz="1800">
              <a:solidFill>
                <a:prstClr val="white"/>
              </a:solidFill>
            </a:endParaRPr>
          </a:p>
        </p:txBody>
      </p:sp>
      <p:pic>
        <p:nvPicPr>
          <p:cNvPr id="4" name="Picture 1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71667" y="4337051"/>
            <a:ext cx="1098551"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15"/>
          <p:cNvCxnSpPr/>
          <p:nvPr/>
        </p:nvCxnSpPr>
        <p:spPr>
          <a:xfrm>
            <a:off x="738718" y="6386513"/>
            <a:ext cx="10856383"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552452" y="1443039"/>
            <a:ext cx="8517745" cy="3948556"/>
          </a:xfrm>
        </p:spPr>
        <p:txBody>
          <a:bodyPr/>
          <a:lstStyle>
            <a:lvl1pPr>
              <a:defRPr sz="5000" b="0">
                <a:solidFill>
                  <a:schemeClr val="tx2"/>
                </a:solidFill>
              </a:defRPr>
            </a:lvl1pPr>
          </a:lstStyle>
          <a:p>
            <a:r>
              <a:rPr lang="en-US"/>
              <a:t>Click to edit Master title style</a:t>
            </a:r>
            <a:endParaRPr lang="en-US" dirty="0"/>
          </a:p>
        </p:txBody>
      </p:sp>
      <p:sp>
        <p:nvSpPr>
          <p:cNvPr id="6" name="Footer Placeholder 4"/>
          <p:cNvSpPr>
            <a:spLocks noGrp="1"/>
          </p:cNvSpPr>
          <p:nvPr>
            <p:ph type="ftr" sz="quarter" idx="10"/>
          </p:nvPr>
        </p:nvSpPr>
        <p:spPr/>
        <p:txBody>
          <a:bodyPr/>
          <a:lstStyle>
            <a:lvl1pPr>
              <a:defRPr/>
            </a:lvl1pPr>
          </a:lstStyle>
          <a:p>
            <a:pPr>
              <a:defRPr/>
            </a:pPr>
            <a:r>
              <a:rPr lang="en-GB">
                <a:solidFill>
                  <a:srgbClr val="00B050"/>
                </a:solidFill>
              </a:rPr>
              <a:t>Text in footer</a:t>
            </a:r>
          </a:p>
        </p:txBody>
      </p:sp>
      <p:sp>
        <p:nvSpPr>
          <p:cNvPr id="7" name="Slide Number Placeholder 5"/>
          <p:cNvSpPr>
            <a:spLocks noGrp="1"/>
          </p:cNvSpPr>
          <p:nvPr>
            <p:ph type="sldNum" sz="quarter" idx="11"/>
          </p:nvPr>
        </p:nvSpPr>
        <p:spPr/>
        <p:txBody>
          <a:bodyPr/>
          <a:lstStyle>
            <a:lvl1pPr>
              <a:defRPr/>
            </a:lvl1pPr>
          </a:lstStyle>
          <a:p>
            <a:pPr>
              <a:defRPr/>
            </a:pPr>
            <a:fld id="{0872339F-58D6-4616-B756-FA1EE5FA3BC0}" type="slidenum">
              <a:rPr lang="en-GB" altLang="en-US">
                <a:solidFill>
                  <a:srgbClr val="00B050"/>
                </a:solidFill>
              </a:rPr>
              <a:pPr>
                <a:defRPr/>
              </a:pPr>
              <a:t>‹#›</a:t>
            </a:fld>
            <a:endParaRPr lang="en-GB" altLang="en-US">
              <a:solidFill>
                <a:srgbClr val="00B050"/>
              </a:solidFill>
            </a:endParaRPr>
          </a:p>
        </p:txBody>
      </p:sp>
    </p:spTree>
    <p:extLst>
      <p:ext uri="{BB962C8B-B14F-4D97-AF65-F5344CB8AC3E}">
        <p14:creationId xmlns:p14="http://schemas.microsoft.com/office/powerpoint/2010/main" val="2013263042"/>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descr="DEFRA_582_DIGI_AW.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24418" y="6453188"/>
            <a:ext cx="3744383"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586318" y="1540800"/>
            <a:ext cx="11019367" cy="4640400"/>
          </a:xfrm>
        </p:spPr>
        <p:txBody>
          <a:bodyPr/>
          <a:lstStyle>
            <a:lvl1pPr>
              <a:lnSpc>
                <a:spcPct val="90000"/>
              </a:lnSpc>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0"/>
          </p:nvPr>
        </p:nvSpPr>
        <p:spPr/>
        <p:txBody>
          <a:bodyPr/>
          <a:lstStyle>
            <a:lvl1pPr>
              <a:defRPr/>
            </a:lvl1pPr>
          </a:lstStyle>
          <a:p>
            <a:pPr>
              <a:defRPr/>
            </a:pPr>
            <a:r>
              <a:rPr lang="en-GB">
                <a:solidFill>
                  <a:srgbClr val="00B050"/>
                </a:solidFill>
              </a:rPr>
              <a:t>Text in footer</a:t>
            </a:r>
          </a:p>
        </p:txBody>
      </p:sp>
      <p:sp>
        <p:nvSpPr>
          <p:cNvPr id="6" name="Slide Number Placeholder 5"/>
          <p:cNvSpPr>
            <a:spLocks noGrp="1"/>
          </p:cNvSpPr>
          <p:nvPr>
            <p:ph type="sldNum" sz="quarter" idx="11"/>
          </p:nvPr>
        </p:nvSpPr>
        <p:spPr/>
        <p:txBody>
          <a:bodyPr/>
          <a:lstStyle>
            <a:lvl1pPr>
              <a:defRPr/>
            </a:lvl1pPr>
          </a:lstStyle>
          <a:p>
            <a:pPr>
              <a:defRPr/>
            </a:pPr>
            <a:fld id="{F98FAC94-DC8B-450E-9A8A-FB5A7FDF4132}" type="slidenum">
              <a:rPr lang="en-GB" altLang="en-US">
                <a:solidFill>
                  <a:srgbClr val="00B050"/>
                </a:solidFill>
              </a:rPr>
              <a:pPr>
                <a:defRPr/>
              </a:pPr>
              <a:t>‹#›</a:t>
            </a:fld>
            <a:endParaRPr lang="en-GB" altLang="en-US">
              <a:solidFill>
                <a:srgbClr val="00B050"/>
              </a:solidFill>
            </a:endParaRPr>
          </a:p>
        </p:txBody>
      </p:sp>
    </p:spTree>
    <p:extLst>
      <p:ext uri="{BB962C8B-B14F-4D97-AF65-F5344CB8AC3E}">
        <p14:creationId xmlns:p14="http://schemas.microsoft.com/office/powerpoint/2010/main" val="24799533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AF41"/>
                </a:solidFill>
              </a:defRPr>
            </a:lvl1pPr>
          </a:lstStyle>
          <a:p>
            <a:r>
              <a:rPr lang="en-US"/>
              <a:t>Click to edit Master title style</a:t>
            </a:r>
            <a:endParaRPr lang="en-US" dirty="0"/>
          </a:p>
        </p:txBody>
      </p:sp>
      <p:sp>
        <p:nvSpPr>
          <p:cNvPr id="3" name="Content Placeholder 2"/>
          <p:cNvSpPr>
            <a:spLocks noGrp="1"/>
          </p:cNvSpPr>
          <p:nvPr>
            <p:ph idx="1"/>
          </p:nvPr>
        </p:nvSpPr>
        <p:spPr>
          <a:xfrm>
            <a:off x="586318" y="1540800"/>
            <a:ext cx="11019367" cy="4640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p:cNvSpPr>
            <a:spLocks noGrp="1"/>
          </p:cNvSpPr>
          <p:nvPr>
            <p:ph type="body" sz="quarter" idx="13"/>
          </p:nvPr>
        </p:nvSpPr>
        <p:spPr>
          <a:xfrm>
            <a:off x="586318" y="1129555"/>
            <a:ext cx="11019367" cy="300247"/>
          </a:xfrm>
        </p:spPr>
        <p:txBody>
          <a:bodyPr/>
          <a:lstStyle>
            <a:lvl1pPr marL="0" indent="0">
              <a:buNone/>
              <a:defRPr sz="2200" b="0">
                <a:solidFill>
                  <a:srgbClr val="00AF41"/>
                </a:solidFill>
              </a:defRPr>
            </a:lvl1pPr>
          </a:lstStyle>
          <a:p>
            <a:pPr lvl="0"/>
            <a:r>
              <a:rPr lang="en-US"/>
              <a:t>Click to edit Master text styles</a:t>
            </a:r>
          </a:p>
        </p:txBody>
      </p:sp>
      <p:sp>
        <p:nvSpPr>
          <p:cNvPr id="5" name="Footer Placeholder 4"/>
          <p:cNvSpPr>
            <a:spLocks noGrp="1"/>
          </p:cNvSpPr>
          <p:nvPr>
            <p:ph type="ftr" sz="quarter" idx="14"/>
          </p:nvPr>
        </p:nvSpPr>
        <p:spPr/>
        <p:txBody>
          <a:bodyPr/>
          <a:lstStyle>
            <a:lvl1pPr>
              <a:defRPr/>
            </a:lvl1pPr>
          </a:lstStyle>
          <a:p>
            <a:pPr>
              <a:defRPr/>
            </a:pPr>
            <a:r>
              <a:rPr lang="en-GB">
                <a:solidFill>
                  <a:srgbClr val="00B050"/>
                </a:solidFill>
              </a:rPr>
              <a:t>Text in footer</a:t>
            </a:r>
          </a:p>
        </p:txBody>
      </p:sp>
      <p:sp>
        <p:nvSpPr>
          <p:cNvPr id="6" name="Slide Number Placeholder 5"/>
          <p:cNvSpPr>
            <a:spLocks noGrp="1"/>
          </p:cNvSpPr>
          <p:nvPr>
            <p:ph type="sldNum" sz="quarter" idx="15"/>
          </p:nvPr>
        </p:nvSpPr>
        <p:spPr/>
        <p:txBody>
          <a:bodyPr/>
          <a:lstStyle>
            <a:lvl1pPr>
              <a:defRPr/>
            </a:lvl1pPr>
          </a:lstStyle>
          <a:p>
            <a:pPr>
              <a:defRPr/>
            </a:pPr>
            <a:fld id="{05DAA2FD-0E1E-4CFF-9CDE-F4E83A3D5806}" type="slidenum">
              <a:rPr lang="en-GB" altLang="en-US">
                <a:solidFill>
                  <a:srgbClr val="00B050"/>
                </a:solidFill>
              </a:rPr>
              <a:pPr>
                <a:defRPr/>
              </a:pPr>
              <a:t>‹#›</a:t>
            </a:fld>
            <a:endParaRPr lang="en-GB" altLang="en-US">
              <a:solidFill>
                <a:srgbClr val="00B050"/>
              </a:solidFill>
            </a:endParaRPr>
          </a:p>
        </p:txBody>
      </p:sp>
    </p:spTree>
    <p:extLst>
      <p:ext uri="{BB962C8B-B14F-4D97-AF65-F5344CB8AC3E}">
        <p14:creationId xmlns:p14="http://schemas.microsoft.com/office/powerpoint/2010/main" val="1933913307"/>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and Ic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586317" y="1540800"/>
            <a:ext cx="9254400" cy="4640400"/>
          </a:xfrm>
        </p:spPr>
        <p:txBody>
          <a:bodyPr/>
          <a:lstStyle>
            <a:lvl1pPr>
              <a:lnSpc>
                <a:spcPct val="90000"/>
              </a:lnSpc>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4"/>
          <p:cNvSpPr>
            <a:spLocks noGrp="1"/>
          </p:cNvSpPr>
          <p:nvPr>
            <p:ph type="ftr" sz="quarter" idx="10"/>
          </p:nvPr>
        </p:nvSpPr>
        <p:spPr/>
        <p:txBody>
          <a:bodyPr/>
          <a:lstStyle>
            <a:lvl1pPr>
              <a:defRPr/>
            </a:lvl1pPr>
          </a:lstStyle>
          <a:p>
            <a:pPr>
              <a:defRPr/>
            </a:pPr>
            <a:r>
              <a:rPr lang="en-GB">
                <a:solidFill>
                  <a:srgbClr val="00B050"/>
                </a:solidFill>
              </a:rPr>
              <a:t>Text in footer</a:t>
            </a:r>
          </a:p>
        </p:txBody>
      </p:sp>
      <p:sp>
        <p:nvSpPr>
          <p:cNvPr id="5" name="Slide Number Placeholder 5"/>
          <p:cNvSpPr>
            <a:spLocks noGrp="1"/>
          </p:cNvSpPr>
          <p:nvPr>
            <p:ph type="sldNum" sz="quarter" idx="11"/>
          </p:nvPr>
        </p:nvSpPr>
        <p:spPr/>
        <p:txBody>
          <a:bodyPr/>
          <a:lstStyle>
            <a:lvl1pPr>
              <a:defRPr/>
            </a:lvl1pPr>
          </a:lstStyle>
          <a:p>
            <a:pPr>
              <a:defRPr/>
            </a:pPr>
            <a:fld id="{DD93A267-316C-499F-8961-CEB011D72D3D}" type="slidenum">
              <a:rPr lang="en-GB" altLang="en-US">
                <a:solidFill>
                  <a:srgbClr val="00B050"/>
                </a:solidFill>
              </a:rPr>
              <a:pPr>
                <a:defRPr/>
              </a:pPr>
              <a:t>‹#›</a:t>
            </a:fld>
            <a:endParaRPr lang="en-GB" altLang="en-US">
              <a:solidFill>
                <a:srgbClr val="00B050"/>
              </a:solidFill>
            </a:endParaRPr>
          </a:p>
        </p:txBody>
      </p:sp>
    </p:spTree>
    <p:extLst>
      <p:ext uri="{BB962C8B-B14F-4D97-AF65-F5344CB8AC3E}">
        <p14:creationId xmlns:p14="http://schemas.microsoft.com/office/powerpoint/2010/main" val="3428477104"/>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586318" y="466725"/>
            <a:ext cx="11019367"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586318" y="1539875"/>
            <a:ext cx="11019367"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 name="Footer Placeholder 4"/>
          <p:cNvSpPr>
            <a:spLocks noGrp="1"/>
          </p:cNvSpPr>
          <p:nvPr>
            <p:ph type="ftr" sz="quarter" idx="3"/>
          </p:nvPr>
        </p:nvSpPr>
        <p:spPr>
          <a:xfrm>
            <a:off x="611717" y="6356351"/>
            <a:ext cx="7567083" cy="365125"/>
          </a:xfrm>
          <a:prstGeom prst="rect">
            <a:avLst/>
          </a:prstGeom>
        </p:spPr>
        <p:txBody>
          <a:bodyPr vert="horz" lIns="91440" tIns="45720" rIns="91440" bIns="45720" rtlCol="0" anchor="ctr"/>
          <a:lstStyle>
            <a:lvl1pPr algn="l" eaLnBrk="1" fontAlgn="auto" hangingPunct="1">
              <a:spcBef>
                <a:spcPts val="0"/>
              </a:spcBef>
              <a:spcAft>
                <a:spcPts val="0"/>
              </a:spcAft>
              <a:defRPr sz="1000">
                <a:solidFill>
                  <a:schemeClr val="tx2"/>
                </a:solidFill>
                <a:latin typeface="Arial" panose="020B0604020202020204" pitchFamily="34" charset="0"/>
                <a:cs typeface="Arial" panose="020B0604020202020204" pitchFamily="34" charset="0"/>
              </a:defRPr>
            </a:lvl1pPr>
          </a:lstStyle>
          <a:p>
            <a:pPr>
              <a:defRPr/>
            </a:pPr>
            <a:r>
              <a:rPr lang="en-GB">
                <a:solidFill>
                  <a:srgbClr val="00B050"/>
                </a:solidFill>
              </a:rPr>
              <a:t>Text in footer</a:t>
            </a:r>
          </a:p>
        </p:txBody>
      </p:sp>
      <p:sp>
        <p:nvSpPr>
          <p:cNvPr id="6" name="Slide Number Placeholder 5"/>
          <p:cNvSpPr>
            <a:spLocks noGrp="1"/>
          </p:cNvSpPr>
          <p:nvPr>
            <p:ph type="sldNum" sz="quarter" idx="4"/>
          </p:nvPr>
        </p:nvSpPr>
        <p:spPr>
          <a:xfrm>
            <a:off x="11188701" y="6356351"/>
            <a:ext cx="548217"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chemeClr val="tx2"/>
                </a:solidFill>
              </a:defRPr>
            </a:lvl1pPr>
          </a:lstStyle>
          <a:p>
            <a:pPr fontAlgn="base">
              <a:spcBef>
                <a:spcPct val="0"/>
              </a:spcBef>
              <a:spcAft>
                <a:spcPct val="0"/>
              </a:spcAft>
              <a:defRPr/>
            </a:pPr>
            <a:fld id="{7E76B3DF-336B-484C-98CA-B540BF30E934}" type="slidenum">
              <a:rPr lang="en-GB" altLang="en-US">
                <a:solidFill>
                  <a:srgbClr val="00B050"/>
                </a:solidFill>
                <a:latin typeface="Arial" panose="020B0604020202020204" pitchFamily="34" charset="0"/>
                <a:cs typeface="Arial" panose="020B0604020202020204" pitchFamily="34" charset="0"/>
              </a:rPr>
              <a:pPr fontAlgn="base">
                <a:spcBef>
                  <a:spcPct val="0"/>
                </a:spcBef>
                <a:spcAft>
                  <a:spcPct val="0"/>
                </a:spcAft>
                <a:defRPr/>
              </a:pPr>
              <a:t>‹#›</a:t>
            </a:fld>
            <a:endParaRPr lang="en-GB" altLang="en-US">
              <a:solidFill>
                <a:srgbClr val="00B050"/>
              </a:solidFill>
              <a:latin typeface="Arial" panose="020B0604020202020204" pitchFamily="34" charset="0"/>
              <a:cs typeface="Arial" panose="020B0604020202020204" pitchFamily="34" charset="0"/>
            </a:endParaRPr>
          </a:p>
        </p:txBody>
      </p:sp>
      <p:cxnSp>
        <p:nvCxnSpPr>
          <p:cNvPr id="10" name="Straight Connector 9"/>
          <p:cNvCxnSpPr/>
          <p:nvPr/>
        </p:nvCxnSpPr>
        <p:spPr>
          <a:xfrm>
            <a:off x="738718" y="6386513"/>
            <a:ext cx="10856383"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32107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hf hdr="0" ftr="0" dt="0"/>
  <p:txStyles>
    <p:titleStyle>
      <a:lvl1pPr algn="l" rtl="0" eaLnBrk="0" fontAlgn="base" hangingPunct="0">
        <a:lnSpc>
          <a:spcPct val="90000"/>
        </a:lnSpc>
        <a:spcBef>
          <a:spcPct val="0"/>
        </a:spcBef>
        <a:spcAft>
          <a:spcPct val="0"/>
        </a:spcAft>
        <a:defRPr sz="3200" kern="1200">
          <a:solidFill>
            <a:schemeClr val="tx2"/>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3200">
          <a:solidFill>
            <a:schemeClr val="tx2"/>
          </a:solidFill>
          <a:latin typeface="Arial" charset="0"/>
          <a:cs typeface="Arial" charset="0"/>
        </a:defRPr>
      </a:lvl2pPr>
      <a:lvl3pPr algn="l" rtl="0" eaLnBrk="0" fontAlgn="base" hangingPunct="0">
        <a:lnSpc>
          <a:spcPct val="90000"/>
        </a:lnSpc>
        <a:spcBef>
          <a:spcPct val="0"/>
        </a:spcBef>
        <a:spcAft>
          <a:spcPct val="0"/>
        </a:spcAft>
        <a:defRPr sz="3200">
          <a:solidFill>
            <a:schemeClr val="tx2"/>
          </a:solidFill>
          <a:latin typeface="Arial" charset="0"/>
          <a:cs typeface="Arial" charset="0"/>
        </a:defRPr>
      </a:lvl3pPr>
      <a:lvl4pPr algn="l" rtl="0" eaLnBrk="0" fontAlgn="base" hangingPunct="0">
        <a:lnSpc>
          <a:spcPct val="90000"/>
        </a:lnSpc>
        <a:spcBef>
          <a:spcPct val="0"/>
        </a:spcBef>
        <a:spcAft>
          <a:spcPct val="0"/>
        </a:spcAft>
        <a:defRPr sz="3200">
          <a:solidFill>
            <a:schemeClr val="tx2"/>
          </a:solidFill>
          <a:latin typeface="Arial" charset="0"/>
          <a:cs typeface="Arial" charset="0"/>
        </a:defRPr>
      </a:lvl4pPr>
      <a:lvl5pPr algn="l" rtl="0" eaLnBrk="0" fontAlgn="base" hangingPunct="0">
        <a:lnSpc>
          <a:spcPct val="90000"/>
        </a:lnSpc>
        <a:spcBef>
          <a:spcPct val="0"/>
        </a:spcBef>
        <a:spcAft>
          <a:spcPct val="0"/>
        </a:spcAft>
        <a:defRPr sz="3200">
          <a:solidFill>
            <a:schemeClr val="tx2"/>
          </a:solidFill>
          <a:latin typeface="Arial" charset="0"/>
          <a:cs typeface="Arial"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000" kern="1200">
          <a:solidFill>
            <a:srgbClr val="595959"/>
          </a:solidFill>
          <a:latin typeface="Arial" panose="020B0604020202020204" pitchFamily="34" charset="0"/>
          <a:ea typeface="+mn-ea"/>
          <a:cs typeface="Arial" panose="020B0604020202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kern="1200">
          <a:solidFill>
            <a:srgbClr val="595959"/>
          </a:solidFill>
          <a:latin typeface="Arial" panose="020B0604020202020204" pitchFamily="34" charset="0"/>
          <a:ea typeface="+mn-ea"/>
          <a:cs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595959"/>
          </a:solidFill>
          <a:latin typeface="Arial" panose="020B0604020202020204" pitchFamily="34" charset="0"/>
          <a:ea typeface="+mn-ea"/>
          <a:cs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595959"/>
          </a:solidFill>
          <a:latin typeface="Arial" panose="020B0604020202020204" pitchFamily="34" charset="0"/>
          <a:ea typeface="+mn-ea"/>
          <a:cs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200" kern="1200">
          <a:solidFill>
            <a:srgbClr val="595959"/>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p3"/><Relationship Id="rId1" Type="http://schemas.microsoft.com/office/2007/relationships/media" Target="../media/media3.mp3"/><Relationship Id="rId5" Type="http://schemas.openxmlformats.org/officeDocument/2006/relationships/image" Target="../media/image13.png"/><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image" Target="../media/image13.png"/><Relationship Id="rId5" Type="http://schemas.openxmlformats.org/officeDocument/2006/relationships/image" Target="../media/image16.jpe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5.mp3"/><Relationship Id="rId1" Type="http://schemas.microsoft.com/office/2007/relationships/media" Target="../media/media5.mp3"/><Relationship Id="rId6" Type="http://schemas.openxmlformats.org/officeDocument/2006/relationships/image" Target="../media/image13.png"/><Relationship Id="rId5" Type="http://schemas.openxmlformats.org/officeDocument/2006/relationships/image" Target="../media/image18.jpeg"/><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hyperlink" Target="https://ec.europa.eu/info/sites/info/files/notice_to_stakeholders_plant_health.pdf" TargetMode="Externa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image" Target="../media/image21.png"/><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hyperlink" Target="https://www.fera.co.uk/crop-health/sample-shipping-information" TargetMode="Externa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hyperlink" Target="https://forms.office.com/Pages/ResponsePage.aspx?id=UCQKdycCYkyQx044U38RAvJ7GY98IcdOvJfSZ-UDeKFUOERJNUJPQzYxM0I3OENSTlNCRDlWQVA5My4u"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eur-lex.europa.eu/eli/reg_impl/2019/2072/oj" TargetMode="Externa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13.png"/><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mp3"/><Relationship Id="rId1" Type="http://schemas.microsoft.com/office/2007/relationships/media" Target="../media/media2.mp3"/><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4"/>
          <p:cNvSpPr>
            <a:spLocks noGrp="1"/>
          </p:cNvSpPr>
          <p:nvPr>
            <p:ph type="ctrTitle"/>
          </p:nvPr>
        </p:nvSpPr>
        <p:spPr>
          <a:xfrm>
            <a:off x="1955801" y="1735139"/>
            <a:ext cx="6081713" cy="1216025"/>
          </a:xfrm>
        </p:spPr>
        <p:txBody>
          <a:bodyPr/>
          <a:lstStyle/>
          <a:p>
            <a:r>
              <a:rPr lang="en-GB" altLang="en-US"/>
              <a:t>Exports</a:t>
            </a:r>
          </a:p>
        </p:txBody>
      </p:sp>
      <p:sp>
        <p:nvSpPr>
          <p:cNvPr id="107523" name="Subtitle 5"/>
          <p:cNvSpPr>
            <a:spLocks noGrp="1"/>
          </p:cNvSpPr>
          <p:nvPr>
            <p:ph type="subTitle" idx="1"/>
          </p:nvPr>
        </p:nvSpPr>
        <p:spPr>
          <a:xfrm>
            <a:off x="1955800" y="3043239"/>
            <a:ext cx="6732588" cy="987425"/>
          </a:xfrm>
        </p:spPr>
        <p:txBody>
          <a:bodyPr/>
          <a:lstStyle/>
          <a:p>
            <a:r>
              <a:rPr lang="en-GB" altLang="en-US"/>
              <a:t>The Journey: Special Requirements (EU Only)</a:t>
            </a:r>
          </a:p>
        </p:txBody>
      </p:sp>
      <p:sp>
        <p:nvSpPr>
          <p:cNvPr id="107524" name="Slide Number Placeholder 3"/>
          <p:cNvSpPr>
            <a:spLocks noGrp="1"/>
          </p:cNvSpPr>
          <p:nvPr>
            <p:ph type="sldNum" sz="quarter" idx="4294967295"/>
          </p:nvPr>
        </p:nvSpPr>
        <p:spPr bwMode="auto">
          <a:xfrm>
            <a:off x="10256838" y="6356351"/>
            <a:ext cx="411162"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000">
                <a:solidFill>
                  <a:srgbClr val="595959"/>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600">
                <a:solidFill>
                  <a:srgbClr val="595959"/>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sz="1400">
                <a:solidFill>
                  <a:srgbClr val="595959"/>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9pPr>
          </a:lstStyle>
          <a:p>
            <a:pPr>
              <a:lnSpc>
                <a:spcPct val="100000"/>
              </a:lnSpc>
              <a:spcBef>
                <a:spcPct val="0"/>
              </a:spcBef>
              <a:buFontTx/>
              <a:buNone/>
            </a:pPr>
            <a:fld id="{95435F02-582B-409F-AE03-FD9874970FE2}" type="slidenum">
              <a:rPr lang="en-GB" altLang="en-US" sz="1000">
                <a:solidFill>
                  <a:srgbClr val="00B050"/>
                </a:solidFill>
              </a:rPr>
              <a:pPr>
                <a:lnSpc>
                  <a:spcPct val="100000"/>
                </a:lnSpc>
                <a:spcBef>
                  <a:spcPct val="0"/>
                </a:spcBef>
                <a:buFontTx/>
                <a:buNone/>
              </a:pPr>
              <a:t>1</a:t>
            </a:fld>
            <a:endParaRPr lang="en-GB" altLang="en-US" sz="1000">
              <a:solidFill>
                <a:srgbClr val="00B050"/>
              </a:solidFill>
            </a:endParaRPr>
          </a:p>
        </p:txBody>
      </p:sp>
    </p:spTree>
    <p:extLst>
      <p:ext uri="{BB962C8B-B14F-4D97-AF65-F5344CB8AC3E}">
        <p14:creationId xmlns:p14="http://schemas.microsoft.com/office/powerpoint/2010/main" val="34410261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000">
                <a:solidFill>
                  <a:srgbClr val="595959"/>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600">
                <a:solidFill>
                  <a:srgbClr val="595959"/>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sz="1400">
                <a:solidFill>
                  <a:srgbClr val="595959"/>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9pPr>
          </a:lstStyle>
          <a:p>
            <a:pPr>
              <a:lnSpc>
                <a:spcPct val="100000"/>
              </a:lnSpc>
              <a:spcBef>
                <a:spcPct val="0"/>
              </a:spcBef>
              <a:buFontTx/>
              <a:buNone/>
            </a:pPr>
            <a:fld id="{D684B264-4D40-47C7-9335-CBEF479794BA}" type="slidenum">
              <a:rPr lang="en-GB" altLang="en-US" sz="1000">
                <a:solidFill>
                  <a:srgbClr val="00B050"/>
                </a:solidFill>
              </a:rPr>
              <a:pPr>
                <a:lnSpc>
                  <a:spcPct val="100000"/>
                </a:lnSpc>
                <a:spcBef>
                  <a:spcPct val="0"/>
                </a:spcBef>
                <a:buFontTx/>
                <a:buNone/>
              </a:pPr>
              <a:t>10</a:t>
            </a:fld>
            <a:endParaRPr lang="en-GB" altLang="en-US" sz="1000">
              <a:solidFill>
                <a:srgbClr val="00B050"/>
              </a:solidFill>
            </a:endParaRPr>
          </a:p>
        </p:txBody>
      </p:sp>
      <p:pic>
        <p:nvPicPr>
          <p:cNvPr id="116739"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041526" y="1916114"/>
            <a:ext cx="8043863" cy="267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6"/>
          <p:cNvSpPr/>
          <p:nvPr/>
        </p:nvSpPr>
        <p:spPr>
          <a:xfrm>
            <a:off x="2927350" y="3284539"/>
            <a:ext cx="3600450" cy="1512887"/>
          </a:xfrm>
          <a:prstGeom prst="ellipse">
            <a:avLst/>
          </a:prstGeom>
          <a:solidFill>
            <a:schemeClr val="accent1">
              <a:alpha val="35000"/>
            </a:schemeClr>
          </a:solidFill>
          <a:ln w="381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GB">
              <a:solidFill>
                <a:prstClr val="white"/>
              </a:solidFill>
            </a:endParaRPr>
          </a:p>
        </p:txBody>
      </p:sp>
      <p:sp>
        <p:nvSpPr>
          <p:cNvPr id="116741" name="Title 1"/>
          <p:cNvSpPr>
            <a:spLocks noGrp="1"/>
          </p:cNvSpPr>
          <p:nvPr>
            <p:ph type="title"/>
          </p:nvPr>
        </p:nvSpPr>
        <p:spPr/>
        <p:txBody>
          <a:bodyPr/>
          <a:lstStyle/>
          <a:p>
            <a:r>
              <a:rPr lang="en-GB" altLang="en-US" b="1">
                <a:latin typeface="Calibri Light" panose="020F0302020204030204" pitchFamily="34" charset="0"/>
              </a:rPr>
              <a:t>Definitions</a:t>
            </a:r>
          </a:p>
        </p:txBody>
      </p:sp>
      <p:pic>
        <p:nvPicPr>
          <p:cNvPr id="8" name="slide 4~5">
            <a:hlinkClick r:id="" action="ppaction://media"/>
            <a:extLst>
              <a:ext uri="{FF2B5EF4-FFF2-40B4-BE49-F238E27FC236}">
                <a16:creationId xmlns:a16="http://schemas.microsoft.com/office/drawing/2014/main" xmlns="" id="{97F9F1F6-B010-446D-BA45-264BE12C5BB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251807" y="1428751"/>
            <a:ext cx="487363" cy="487363"/>
          </a:xfrm>
          <a:prstGeom prst="rect">
            <a:avLst/>
          </a:prstGeom>
        </p:spPr>
      </p:pic>
    </p:spTree>
    <p:extLst>
      <p:ext uri="{BB962C8B-B14F-4D97-AF65-F5344CB8AC3E}">
        <p14:creationId xmlns:p14="http://schemas.microsoft.com/office/powerpoint/2010/main" val="1703831945"/>
      </p:ext>
    </p:extLst>
  </p:cSld>
  <p:clrMapOvr>
    <a:masterClrMapping/>
  </p:clrMapOvr>
  <p:transition spd="slow" advTm="17046"/>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5597"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2"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43126" y="1973264"/>
            <a:ext cx="6238875" cy="404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7763" name="Title 1"/>
          <p:cNvSpPr>
            <a:spLocks noGrp="1"/>
          </p:cNvSpPr>
          <p:nvPr>
            <p:ph type="title"/>
          </p:nvPr>
        </p:nvSpPr>
        <p:spPr/>
        <p:txBody>
          <a:bodyPr/>
          <a:lstStyle/>
          <a:p>
            <a:r>
              <a:rPr lang="en-GB" altLang="en-US"/>
              <a:t>Special requirements (Pest Free Area example)</a:t>
            </a:r>
          </a:p>
        </p:txBody>
      </p:sp>
      <p:sp>
        <p:nvSpPr>
          <p:cNvPr id="117764"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000">
                <a:solidFill>
                  <a:srgbClr val="595959"/>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600">
                <a:solidFill>
                  <a:srgbClr val="595959"/>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sz="1400">
                <a:solidFill>
                  <a:srgbClr val="595959"/>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9pPr>
          </a:lstStyle>
          <a:p>
            <a:pPr>
              <a:lnSpc>
                <a:spcPct val="100000"/>
              </a:lnSpc>
              <a:spcBef>
                <a:spcPct val="0"/>
              </a:spcBef>
              <a:buFontTx/>
              <a:buNone/>
            </a:pPr>
            <a:fld id="{AE609414-4D85-4F18-B94E-864BA64F4AC5}" type="slidenum">
              <a:rPr lang="en-GB" altLang="en-US" sz="1000">
                <a:solidFill>
                  <a:srgbClr val="00B050"/>
                </a:solidFill>
              </a:rPr>
              <a:pPr>
                <a:lnSpc>
                  <a:spcPct val="100000"/>
                </a:lnSpc>
                <a:spcBef>
                  <a:spcPct val="0"/>
                </a:spcBef>
                <a:buFontTx/>
                <a:buNone/>
              </a:pPr>
              <a:t>11</a:t>
            </a:fld>
            <a:endParaRPr lang="en-GB" altLang="en-US" sz="1000">
              <a:solidFill>
                <a:srgbClr val="00B050"/>
              </a:solidFill>
            </a:endParaRPr>
          </a:p>
        </p:txBody>
      </p:sp>
      <p:sp>
        <p:nvSpPr>
          <p:cNvPr id="117765" name="TextBox 10"/>
          <p:cNvSpPr txBox="1">
            <a:spLocks noChangeArrowheads="1"/>
          </p:cNvSpPr>
          <p:nvPr/>
        </p:nvSpPr>
        <p:spPr bwMode="auto">
          <a:xfrm>
            <a:off x="8472488" y="4016376"/>
            <a:ext cx="2087562" cy="181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000">
                <a:solidFill>
                  <a:srgbClr val="595959"/>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600">
                <a:solidFill>
                  <a:srgbClr val="595959"/>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sz="1400">
                <a:solidFill>
                  <a:srgbClr val="595959"/>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9pPr>
          </a:lstStyle>
          <a:p>
            <a:pPr eaLnBrk="0" fontAlgn="base" hangingPunct="0">
              <a:lnSpc>
                <a:spcPct val="100000"/>
              </a:lnSpc>
              <a:spcBef>
                <a:spcPct val="0"/>
              </a:spcBef>
              <a:spcAft>
                <a:spcPct val="0"/>
              </a:spcAft>
              <a:buFontTx/>
              <a:buNone/>
            </a:pPr>
            <a:r>
              <a:rPr lang="en-GB" altLang="en-US" sz="2800" i="1">
                <a:solidFill>
                  <a:prstClr val="black"/>
                </a:solidFill>
                <a:latin typeface="Calibri Light" panose="020F0302020204030204" pitchFamily="34" charset="0"/>
              </a:rPr>
              <a:t>Anthonomus eugenii </a:t>
            </a:r>
            <a:r>
              <a:rPr lang="en-GB" altLang="en-US" sz="2800">
                <a:solidFill>
                  <a:prstClr val="black"/>
                </a:solidFill>
                <a:latin typeface="Calibri Light" panose="020F0302020204030204" pitchFamily="34" charset="0"/>
              </a:rPr>
              <a:t>(pepper weevil)</a:t>
            </a:r>
          </a:p>
        </p:txBody>
      </p:sp>
      <p:pic>
        <p:nvPicPr>
          <p:cNvPr id="117767" name="Picture 9"/>
          <p:cNvPicPr>
            <a:picLocks noChangeAspect="1"/>
          </p:cNvPicPr>
          <p:nvPr/>
        </p:nvPicPr>
        <p:blipFill>
          <a:blip r:embed="rId5">
            <a:extLst>
              <a:ext uri="{28A0092B-C50C-407E-A947-70E740481C1C}">
                <a14:useLocalDpi xmlns:a14="http://schemas.microsoft.com/office/drawing/2010/main" val="0"/>
              </a:ext>
            </a:extLst>
          </a:blip>
          <a:srcRect l="17870" t="17819" r="19888" b="12981"/>
          <a:stretch>
            <a:fillRect/>
          </a:stretch>
        </p:blipFill>
        <p:spPr bwMode="auto">
          <a:xfrm>
            <a:off x="6186488" y="4149725"/>
            <a:ext cx="2195512" cy="182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slide 6">
            <a:hlinkClick r:id="" action="ppaction://media"/>
            <a:extLst>
              <a:ext uri="{FF2B5EF4-FFF2-40B4-BE49-F238E27FC236}">
                <a16:creationId xmlns:a16="http://schemas.microsoft.com/office/drawing/2014/main" xmlns="" id="{3A60C39B-9F13-4D45-9B25-D95655033DF6}"/>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516269" y="1217613"/>
            <a:ext cx="487363" cy="487363"/>
          </a:xfrm>
          <a:prstGeom prst="rect">
            <a:avLst/>
          </a:prstGeom>
        </p:spPr>
      </p:pic>
    </p:spTree>
    <p:extLst>
      <p:ext uri="{BB962C8B-B14F-4D97-AF65-F5344CB8AC3E}">
        <p14:creationId xmlns:p14="http://schemas.microsoft.com/office/powerpoint/2010/main" val="1751808389"/>
      </p:ext>
    </p:extLst>
  </p:cSld>
  <p:clrMapOvr>
    <a:masterClrMapping/>
  </p:clrMapOvr>
  <p:transition spd="slow" advTm="26719"/>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5405"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tle 1"/>
          <p:cNvSpPr>
            <a:spLocks noGrp="1"/>
          </p:cNvSpPr>
          <p:nvPr>
            <p:ph type="title"/>
          </p:nvPr>
        </p:nvSpPr>
        <p:spPr/>
        <p:txBody>
          <a:bodyPr/>
          <a:lstStyle/>
          <a:p>
            <a:r>
              <a:rPr lang="en-GB" altLang="en-US"/>
              <a:t>Special requirements (Pest Free Place of Production example)</a:t>
            </a:r>
          </a:p>
        </p:txBody>
      </p:sp>
      <p:sp>
        <p:nvSpPr>
          <p:cNvPr id="118787"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000">
                <a:solidFill>
                  <a:srgbClr val="595959"/>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600">
                <a:solidFill>
                  <a:srgbClr val="595959"/>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sz="1400">
                <a:solidFill>
                  <a:srgbClr val="595959"/>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9pPr>
          </a:lstStyle>
          <a:p>
            <a:pPr>
              <a:lnSpc>
                <a:spcPct val="100000"/>
              </a:lnSpc>
              <a:spcBef>
                <a:spcPct val="0"/>
              </a:spcBef>
              <a:buFontTx/>
              <a:buNone/>
            </a:pPr>
            <a:fld id="{61BA2DA0-DC67-493F-A519-035A2C03AD55}" type="slidenum">
              <a:rPr lang="en-GB" altLang="en-US" sz="1000">
                <a:solidFill>
                  <a:srgbClr val="00B050"/>
                </a:solidFill>
              </a:rPr>
              <a:pPr>
                <a:lnSpc>
                  <a:spcPct val="100000"/>
                </a:lnSpc>
                <a:spcBef>
                  <a:spcPct val="0"/>
                </a:spcBef>
                <a:buFontTx/>
                <a:buNone/>
              </a:pPr>
              <a:t>12</a:t>
            </a:fld>
            <a:endParaRPr lang="en-GB" altLang="en-US" sz="1000">
              <a:solidFill>
                <a:srgbClr val="00B050"/>
              </a:solidFill>
            </a:endParaRPr>
          </a:p>
        </p:txBody>
      </p:sp>
      <p:pic>
        <p:nvPicPr>
          <p:cNvPr id="118788" name="Content Placeholder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063751" y="1628776"/>
            <a:ext cx="6048375" cy="453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8789" name="Picture 6" descr="Thaumatotibia_leucotreta_larva_438951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13425" y="4344988"/>
            <a:ext cx="2298700" cy="182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8790" name="TextBox 7"/>
          <p:cNvSpPr txBox="1">
            <a:spLocks noChangeArrowheads="1"/>
          </p:cNvSpPr>
          <p:nvPr/>
        </p:nvSpPr>
        <p:spPr bwMode="auto">
          <a:xfrm>
            <a:off x="8181976" y="4221163"/>
            <a:ext cx="2416175"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000">
                <a:solidFill>
                  <a:srgbClr val="595959"/>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600">
                <a:solidFill>
                  <a:srgbClr val="595959"/>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sz="1400">
                <a:solidFill>
                  <a:srgbClr val="595959"/>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9pPr>
          </a:lstStyle>
          <a:p>
            <a:pPr eaLnBrk="0" fontAlgn="base" hangingPunct="0">
              <a:lnSpc>
                <a:spcPct val="100000"/>
              </a:lnSpc>
              <a:spcBef>
                <a:spcPct val="0"/>
              </a:spcBef>
              <a:spcAft>
                <a:spcPct val="0"/>
              </a:spcAft>
              <a:buFontTx/>
              <a:buNone/>
            </a:pPr>
            <a:r>
              <a:rPr lang="en-GB" altLang="en-US" sz="2800" i="1">
                <a:solidFill>
                  <a:prstClr val="black"/>
                </a:solidFill>
                <a:latin typeface="Calibri Light" panose="020F0302020204030204" pitchFamily="34" charset="0"/>
              </a:rPr>
              <a:t>Thaumatotibea leucotreta </a:t>
            </a:r>
            <a:r>
              <a:rPr lang="en-GB" altLang="en-US" sz="2800">
                <a:solidFill>
                  <a:prstClr val="black"/>
                </a:solidFill>
                <a:latin typeface="Calibri Light" panose="020F0302020204030204" pitchFamily="34" charset="0"/>
              </a:rPr>
              <a:t>(false codling moth)</a:t>
            </a:r>
          </a:p>
        </p:txBody>
      </p:sp>
      <p:pic>
        <p:nvPicPr>
          <p:cNvPr id="8" name="slide 7">
            <a:hlinkClick r:id="" action="ppaction://media"/>
            <a:extLst>
              <a:ext uri="{FF2B5EF4-FFF2-40B4-BE49-F238E27FC236}">
                <a16:creationId xmlns:a16="http://schemas.microsoft.com/office/drawing/2014/main" xmlns="" id="{25EB8B6B-9460-4C07-A045-7AA17E0D6722}"/>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146381" y="2097880"/>
            <a:ext cx="487363" cy="487363"/>
          </a:xfrm>
          <a:prstGeom prst="rect">
            <a:avLst/>
          </a:prstGeom>
        </p:spPr>
      </p:pic>
    </p:spTree>
    <p:extLst>
      <p:ext uri="{BB962C8B-B14F-4D97-AF65-F5344CB8AC3E}">
        <p14:creationId xmlns:p14="http://schemas.microsoft.com/office/powerpoint/2010/main" val="1277907820"/>
      </p:ext>
    </p:extLst>
  </p:cSld>
  <p:clrMapOvr>
    <a:masterClrMapping/>
  </p:clrMapOvr>
  <p:transition spd="slow" advTm="30175"/>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8848"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1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49516" y="3034572"/>
            <a:ext cx="2203450" cy="321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9811" name="Title 1"/>
          <p:cNvSpPr>
            <a:spLocks noGrp="1"/>
          </p:cNvSpPr>
          <p:nvPr>
            <p:ph type="title"/>
          </p:nvPr>
        </p:nvSpPr>
        <p:spPr>
          <a:xfrm>
            <a:off x="297993" y="466725"/>
            <a:ext cx="11019367" cy="482600"/>
          </a:xfrm>
        </p:spPr>
        <p:txBody>
          <a:bodyPr/>
          <a:lstStyle/>
          <a:p>
            <a:r>
              <a:rPr lang="en-GB" altLang="en-US" dirty="0"/>
              <a:t>Special Requirements	</a:t>
            </a:r>
          </a:p>
        </p:txBody>
      </p:sp>
      <p:sp>
        <p:nvSpPr>
          <p:cNvPr id="3" name="Content Placeholder 2"/>
          <p:cNvSpPr>
            <a:spLocks noGrp="1"/>
          </p:cNvSpPr>
          <p:nvPr>
            <p:ph idx="1"/>
          </p:nvPr>
        </p:nvSpPr>
        <p:spPr>
          <a:xfrm>
            <a:off x="297993" y="1324469"/>
            <a:ext cx="8264525" cy="4640262"/>
          </a:xfrm>
        </p:spPr>
        <p:txBody>
          <a:bodyPr/>
          <a:lstStyle/>
          <a:p>
            <a:pPr>
              <a:defRPr/>
            </a:pPr>
            <a:r>
              <a:rPr lang="en-GB" dirty="0"/>
              <a:t>Some goods may require growing season inspections or lab testing prior to export.</a:t>
            </a:r>
          </a:p>
          <a:p>
            <a:pPr marL="0" indent="0">
              <a:buNone/>
              <a:defRPr/>
            </a:pPr>
            <a:r>
              <a:rPr lang="en-GB" sz="2200" dirty="0">
                <a:solidFill>
                  <a:srgbClr val="00AF41"/>
                </a:solidFill>
              </a:rPr>
              <a:t>What is a growing season inspection?</a:t>
            </a:r>
          </a:p>
          <a:p>
            <a:pPr>
              <a:defRPr/>
            </a:pPr>
            <a:r>
              <a:rPr lang="en-GB" dirty="0"/>
              <a:t>Typically a growing season inspection is required to establish freedom from pests and diseases which may not be apparent in the harvested plants, produce or seeds, derived from the growing crop, at the time of export. </a:t>
            </a:r>
            <a:endParaRPr lang="en-GB" sz="1100" dirty="0"/>
          </a:p>
          <a:p>
            <a:pPr>
              <a:defRPr/>
            </a:pPr>
            <a:r>
              <a:rPr lang="en-GB" dirty="0"/>
              <a:t>For example this may apply to plants being exported in the dormant state and to flower bulbs. In order to carry out a growing season inspection the local plant health and seeds inspector may have to inspect the plants in active growth several months before the export is due to take place. </a:t>
            </a:r>
            <a:endParaRPr lang="en-GB" dirty="0" smtClean="0"/>
          </a:p>
          <a:p>
            <a:pPr>
              <a:defRPr/>
            </a:pPr>
            <a:r>
              <a:rPr lang="en-GB" dirty="0" smtClean="0"/>
              <a:t>The special requirement will state whether a growing season is required.</a:t>
            </a:r>
            <a:endParaRPr lang="en-GB" dirty="0"/>
          </a:p>
          <a:p>
            <a:pPr marL="0" indent="0">
              <a:buNone/>
              <a:defRPr/>
            </a:pPr>
            <a:endParaRPr lang="en-GB" dirty="0"/>
          </a:p>
        </p:txBody>
      </p:sp>
      <p:sp>
        <p:nvSpPr>
          <p:cNvPr id="119813"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000">
                <a:solidFill>
                  <a:srgbClr val="595959"/>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600">
                <a:solidFill>
                  <a:srgbClr val="595959"/>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sz="1400">
                <a:solidFill>
                  <a:srgbClr val="595959"/>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9pPr>
          </a:lstStyle>
          <a:p>
            <a:pPr>
              <a:lnSpc>
                <a:spcPct val="100000"/>
              </a:lnSpc>
              <a:spcBef>
                <a:spcPct val="0"/>
              </a:spcBef>
              <a:buFontTx/>
              <a:buNone/>
            </a:pPr>
            <a:fld id="{EFC75C38-D40D-4964-9687-8E0EE5164EF9}" type="slidenum">
              <a:rPr lang="en-GB" altLang="en-US" sz="1000">
                <a:solidFill>
                  <a:srgbClr val="00B050"/>
                </a:solidFill>
              </a:rPr>
              <a:pPr>
                <a:lnSpc>
                  <a:spcPct val="100000"/>
                </a:lnSpc>
                <a:spcBef>
                  <a:spcPct val="0"/>
                </a:spcBef>
                <a:buFontTx/>
                <a:buNone/>
              </a:pPr>
              <a:t>13</a:t>
            </a:fld>
            <a:endParaRPr lang="en-GB" altLang="en-US" sz="1000">
              <a:solidFill>
                <a:srgbClr val="00B050"/>
              </a:solidFill>
            </a:endParaRPr>
          </a:p>
        </p:txBody>
      </p:sp>
    </p:spTree>
    <p:extLst>
      <p:ext uri="{BB962C8B-B14F-4D97-AF65-F5344CB8AC3E}">
        <p14:creationId xmlns:p14="http://schemas.microsoft.com/office/powerpoint/2010/main" val="31976070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4"/>
          <p:cNvSpPr>
            <a:spLocks noGrp="1"/>
          </p:cNvSpPr>
          <p:nvPr>
            <p:ph type="title"/>
          </p:nvPr>
        </p:nvSpPr>
        <p:spPr/>
        <p:txBody>
          <a:bodyPr/>
          <a:lstStyle/>
          <a:p>
            <a:r>
              <a:rPr lang="en-GB" altLang="en-US"/>
              <a:t>Special Requirements		</a:t>
            </a:r>
          </a:p>
        </p:txBody>
      </p:sp>
      <p:sp>
        <p:nvSpPr>
          <p:cNvPr id="6" name="Content Placeholder 5"/>
          <p:cNvSpPr>
            <a:spLocks noGrp="1"/>
          </p:cNvSpPr>
          <p:nvPr>
            <p:ph idx="1"/>
          </p:nvPr>
        </p:nvSpPr>
        <p:spPr>
          <a:xfrm>
            <a:off x="707508" y="1588554"/>
            <a:ext cx="8264525" cy="4640262"/>
          </a:xfrm>
        </p:spPr>
        <p:txBody>
          <a:bodyPr/>
          <a:lstStyle/>
          <a:p>
            <a:pPr>
              <a:defRPr/>
            </a:pPr>
            <a:r>
              <a:rPr lang="en-GB" dirty="0"/>
              <a:t>Where there is only a single requirement in the right hand column (special requirements) then no special </a:t>
            </a:r>
            <a:r>
              <a:rPr lang="en-GB" dirty="0" smtClean="0"/>
              <a:t>requirement </a:t>
            </a:r>
            <a:r>
              <a:rPr lang="en-GB" dirty="0"/>
              <a:t>is needed on the PC as the PC is considered to </a:t>
            </a:r>
            <a:r>
              <a:rPr lang="en-GB" dirty="0" smtClean="0"/>
              <a:t>attest </a:t>
            </a:r>
            <a:r>
              <a:rPr lang="en-GB" dirty="0"/>
              <a:t>that the special requirements has been </a:t>
            </a:r>
            <a:r>
              <a:rPr lang="en-GB" dirty="0" smtClean="0"/>
              <a:t>met, but there is still a requirement for the consignment to meet the requirement:</a:t>
            </a:r>
            <a:endParaRPr lang="en-GB" dirty="0"/>
          </a:p>
          <a:p>
            <a:pPr marL="0" indent="0">
              <a:buNone/>
              <a:defRPr/>
            </a:pPr>
            <a:endParaRPr lang="en-GB" dirty="0"/>
          </a:p>
          <a:p>
            <a:pPr marL="0" indent="0">
              <a:buNone/>
              <a:defRPr/>
            </a:pPr>
            <a:endParaRPr lang="en-GB" dirty="0"/>
          </a:p>
          <a:p>
            <a:pPr marL="0" indent="0">
              <a:buNone/>
              <a:defRPr/>
            </a:pPr>
            <a:endParaRPr lang="en-GB" dirty="0" smtClean="0"/>
          </a:p>
          <a:p>
            <a:pPr marL="0" indent="0">
              <a:buNone/>
              <a:defRPr/>
            </a:pPr>
            <a:endParaRPr lang="en-GB" dirty="0"/>
          </a:p>
          <a:p>
            <a:pPr>
              <a:defRPr/>
            </a:pPr>
            <a:r>
              <a:rPr lang="en-GB" dirty="0"/>
              <a:t>Whenever there is more than one option for a special requirement then the exporting country will need to clarify which option it meets</a:t>
            </a:r>
            <a:r>
              <a:rPr lang="en-GB" dirty="0" smtClean="0"/>
              <a:t>. This will be shown in the next few slides. </a:t>
            </a:r>
            <a:endParaRPr lang="en-GB" dirty="0"/>
          </a:p>
        </p:txBody>
      </p:sp>
      <p:sp>
        <p:nvSpPr>
          <p:cNvPr id="120836" name="Text Placeholder 6"/>
          <p:cNvSpPr>
            <a:spLocks noGrp="1"/>
          </p:cNvSpPr>
          <p:nvPr>
            <p:ph type="body" sz="quarter" idx="13"/>
          </p:nvPr>
        </p:nvSpPr>
        <p:spPr>
          <a:xfrm>
            <a:off x="647687" y="1164483"/>
            <a:ext cx="8264525" cy="300038"/>
          </a:xfrm>
        </p:spPr>
        <p:txBody>
          <a:bodyPr/>
          <a:lstStyle/>
          <a:p>
            <a:r>
              <a:rPr lang="en-GB" altLang="en-US" dirty="0"/>
              <a:t>Further Considerations</a:t>
            </a:r>
          </a:p>
        </p:txBody>
      </p:sp>
      <p:sp>
        <p:nvSpPr>
          <p:cNvPr id="120837" name="Slide Number Placeholder 3"/>
          <p:cNvSpPr>
            <a:spLocks noGrp="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000">
                <a:solidFill>
                  <a:srgbClr val="595959"/>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600">
                <a:solidFill>
                  <a:srgbClr val="595959"/>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sz="1400">
                <a:solidFill>
                  <a:srgbClr val="595959"/>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9pPr>
          </a:lstStyle>
          <a:p>
            <a:pPr>
              <a:lnSpc>
                <a:spcPct val="100000"/>
              </a:lnSpc>
              <a:spcBef>
                <a:spcPct val="0"/>
              </a:spcBef>
              <a:buFontTx/>
              <a:buNone/>
            </a:pPr>
            <a:fld id="{49877AC0-A683-4EDC-AD0D-80C5DAEB0919}" type="slidenum">
              <a:rPr lang="en-GB" altLang="en-US" sz="1000">
                <a:solidFill>
                  <a:srgbClr val="00B050"/>
                </a:solidFill>
              </a:rPr>
              <a:pPr>
                <a:lnSpc>
                  <a:spcPct val="100000"/>
                </a:lnSpc>
                <a:spcBef>
                  <a:spcPct val="0"/>
                </a:spcBef>
                <a:buFontTx/>
                <a:buNone/>
              </a:pPr>
              <a:t>14</a:t>
            </a:fld>
            <a:endParaRPr lang="en-GB" altLang="en-US" sz="1000">
              <a:solidFill>
                <a:srgbClr val="00B050"/>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561194204"/>
              </p:ext>
            </p:extLst>
          </p:nvPr>
        </p:nvGraphicFramePr>
        <p:xfrm>
          <a:off x="878957" y="3267333"/>
          <a:ext cx="7921625" cy="1127384"/>
        </p:xfrm>
        <a:graphic>
          <a:graphicData uri="http://schemas.openxmlformats.org/drawingml/2006/table">
            <a:tbl>
              <a:tblPr firstRow="1" bandRow="1">
                <a:tableStyleId>{5C22544A-7EE6-4342-B048-85BDC9FD1C3A}</a:tableStyleId>
              </a:tblPr>
              <a:tblGrid>
                <a:gridCol w="447664">
                  <a:extLst>
                    <a:ext uri="{9D8B030D-6E8A-4147-A177-3AD203B41FA5}">
                      <a16:colId xmlns:a16="http://schemas.microsoft.com/office/drawing/2014/main" xmlns="" val="20000"/>
                    </a:ext>
                  </a:extLst>
                </a:gridCol>
                <a:gridCol w="2661849">
                  <a:extLst>
                    <a:ext uri="{9D8B030D-6E8A-4147-A177-3AD203B41FA5}">
                      <a16:colId xmlns:a16="http://schemas.microsoft.com/office/drawing/2014/main" xmlns="" val="20001"/>
                    </a:ext>
                  </a:extLst>
                </a:gridCol>
                <a:gridCol w="1266659">
                  <a:extLst>
                    <a:ext uri="{9D8B030D-6E8A-4147-A177-3AD203B41FA5}">
                      <a16:colId xmlns:a16="http://schemas.microsoft.com/office/drawing/2014/main" xmlns="" val="20002"/>
                    </a:ext>
                  </a:extLst>
                </a:gridCol>
                <a:gridCol w="1360089">
                  <a:extLst>
                    <a:ext uri="{9D8B030D-6E8A-4147-A177-3AD203B41FA5}">
                      <a16:colId xmlns:a16="http://schemas.microsoft.com/office/drawing/2014/main" xmlns="" val="20003"/>
                    </a:ext>
                  </a:extLst>
                </a:gridCol>
                <a:gridCol w="2185364">
                  <a:extLst>
                    <a:ext uri="{9D8B030D-6E8A-4147-A177-3AD203B41FA5}">
                      <a16:colId xmlns:a16="http://schemas.microsoft.com/office/drawing/2014/main" xmlns="" val="20004"/>
                    </a:ext>
                  </a:extLst>
                </a:gridCol>
              </a:tblGrid>
              <a:tr h="426440">
                <a:tc>
                  <a:txBody>
                    <a:bodyPr/>
                    <a:lstStyle/>
                    <a:p>
                      <a:endParaRPr lang="en-GB" sz="1100" dirty="0">
                        <a:solidFill>
                          <a:schemeClr val="tx1"/>
                        </a:solidFill>
                      </a:endParaRPr>
                    </a:p>
                  </a:txBody>
                  <a:tcPr marL="91449" marR="91449" marT="45626" marB="456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tx1"/>
                          </a:solidFill>
                        </a:rPr>
                        <a:t>Plants, plant products and other objects</a:t>
                      </a:r>
                    </a:p>
                    <a:p>
                      <a:endParaRPr lang="en-GB" sz="1100" dirty="0">
                        <a:solidFill>
                          <a:schemeClr val="tx1"/>
                        </a:solidFill>
                      </a:endParaRPr>
                    </a:p>
                  </a:txBody>
                  <a:tcPr marL="91449" marR="91449" marT="45626" marB="456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100" dirty="0">
                          <a:solidFill>
                            <a:schemeClr val="tx1"/>
                          </a:solidFill>
                        </a:rPr>
                        <a:t>CN Code</a:t>
                      </a:r>
                    </a:p>
                  </a:txBody>
                  <a:tcPr marL="91449" marR="91449" marT="45626" marB="456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100" dirty="0">
                          <a:solidFill>
                            <a:schemeClr val="tx1"/>
                          </a:solidFill>
                        </a:rPr>
                        <a:t>Origin</a:t>
                      </a:r>
                    </a:p>
                  </a:txBody>
                  <a:tcPr marL="91449" marR="91449" marT="45626" marB="456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100" dirty="0">
                          <a:solidFill>
                            <a:schemeClr val="tx1"/>
                          </a:solidFill>
                        </a:rPr>
                        <a:t>Special Requirement</a:t>
                      </a:r>
                    </a:p>
                  </a:txBody>
                  <a:tcPr marL="91449" marR="91449" marT="45626" marB="456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0"/>
                  </a:ext>
                </a:extLst>
              </a:tr>
              <a:tr h="700685">
                <a:tc>
                  <a:txBody>
                    <a:bodyPr/>
                    <a:lstStyle/>
                    <a:p>
                      <a:r>
                        <a:rPr lang="en-GB" sz="1100" dirty="0"/>
                        <a:t>50</a:t>
                      </a:r>
                    </a:p>
                  </a:txBody>
                  <a:tcPr marL="91449" marR="91449" marT="45626" marB="456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GB" sz="1000" dirty="0">
                          <a:effectLst/>
                        </a:rPr>
                        <a:t>Plants for planting of </a:t>
                      </a:r>
                      <a:r>
                        <a:rPr lang="en-GB" sz="1000" i="1" dirty="0" err="1">
                          <a:effectLst/>
                        </a:rPr>
                        <a:t>Fragaria</a:t>
                      </a:r>
                      <a:r>
                        <a:rPr lang="en-GB" sz="1000" dirty="0">
                          <a:effectLst/>
                        </a:rPr>
                        <a:t> L. other than seeds</a:t>
                      </a:r>
                    </a:p>
                  </a:txBody>
                  <a:tcPr marL="76207" marR="76207" marT="76045" marB="760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100" b="0" i="0" kern="1200" dirty="0">
                          <a:solidFill>
                            <a:schemeClr val="dk1"/>
                          </a:solidFill>
                          <a:effectLst/>
                          <a:latin typeface="+mn-lt"/>
                          <a:ea typeface="+mn-ea"/>
                          <a:cs typeface="+mn-cs"/>
                        </a:rPr>
                        <a:t>ex 0602 10 90</a:t>
                      </a:r>
                    </a:p>
                    <a:p>
                      <a:r>
                        <a:rPr lang="en-GB" sz="1100" b="0" i="0" kern="1200" dirty="0">
                          <a:solidFill>
                            <a:schemeClr val="dk1"/>
                          </a:solidFill>
                          <a:effectLst/>
                          <a:latin typeface="+mn-lt"/>
                          <a:ea typeface="+mn-ea"/>
                          <a:cs typeface="+mn-cs"/>
                        </a:rPr>
                        <a:t>ex 0602 90 30</a:t>
                      </a:r>
                    </a:p>
                    <a:p>
                      <a:endParaRPr lang="en-GB" sz="1100" dirty="0"/>
                    </a:p>
                  </a:txBody>
                  <a:tcPr marL="91449" marR="91449" marT="45626" marB="456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100" dirty="0"/>
                        <a:t>Third Countries</a:t>
                      </a:r>
                    </a:p>
                  </a:txBody>
                  <a:tcPr marL="91449" marR="91449" marT="45626" marB="456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000" b="0" i="0" kern="1200" dirty="0">
                          <a:solidFill>
                            <a:schemeClr val="dk1"/>
                          </a:solidFill>
                          <a:effectLst/>
                          <a:latin typeface="+mn-lt"/>
                          <a:ea typeface="+mn-ea"/>
                          <a:cs typeface="+mn-cs"/>
                        </a:rPr>
                        <a:t>Official statement that the plants originate in an area known to be free from </a:t>
                      </a:r>
                      <a:r>
                        <a:rPr lang="en-GB" sz="1000" b="0" i="1" kern="1200" dirty="0" err="1">
                          <a:solidFill>
                            <a:schemeClr val="dk1"/>
                          </a:solidFill>
                          <a:effectLst/>
                          <a:latin typeface="+mn-lt"/>
                          <a:ea typeface="+mn-ea"/>
                          <a:cs typeface="+mn-cs"/>
                        </a:rPr>
                        <a:t>Anthonomus</a:t>
                      </a:r>
                      <a:r>
                        <a:rPr lang="en-GB" sz="1000" b="0" i="1" kern="1200" dirty="0">
                          <a:solidFill>
                            <a:schemeClr val="dk1"/>
                          </a:solidFill>
                          <a:effectLst/>
                          <a:latin typeface="+mn-lt"/>
                          <a:ea typeface="+mn-ea"/>
                          <a:cs typeface="+mn-cs"/>
                        </a:rPr>
                        <a:t> </a:t>
                      </a:r>
                      <a:r>
                        <a:rPr lang="en-GB" sz="1000" b="0" i="1" kern="1200" dirty="0" err="1">
                          <a:solidFill>
                            <a:schemeClr val="dk1"/>
                          </a:solidFill>
                          <a:effectLst/>
                          <a:latin typeface="+mn-lt"/>
                          <a:ea typeface="+mn-ea"/>
                          <a:cs typeface="+mn-cs"/>
                        </a:rPr>
                        <a:t>signatus</a:t>
                      </a:r>
                      <a:r>
                        <a:rPr lang="en-GB" sz="1000" b="0" i="0" kern="1200" dirty="0">
                          <a:solidFill>
                            <a:schemeClr val="dk1"/>
                          </a:solidFill>
                          <a:effectLst/>
                          <a:latin typeface="+mn-lt"/>
                          <a:ea typeface="+mn-ea"/>
                          <a:cs typeface="+mn-cs"/>
                        </a:rPr>
                        <a:t> Say and </a:t>
                      </a:r>
                      <a:r>
                        <a:rPr lang="en-GB" sz="1000" b="0" i="1" kern="1200" dirty="0" err="1">
                          <a:solidFill>
                            <a:schemeClr val="dk1"/>
                          </a:solidFill>
                          <a:effectLst/>
                          <a:latin typeface="+mn-lt"/>
                          <a:ea typeface="+mn-ea"/>
                          <a:cs typeface="+mn-cs"/>
                        </a:rPr>
                        <a:t>Anthonomus</a:t>
                      </a:r>
                      <a:r>
                        <a:rPr lang="en-GB" sz="1000" b="0" i="1" kern="1200" dirty="0">
                          <a:solidFill>
                            <a:schemeClr val="dk1"/>
                          </a:solidFill>
                          <a:effectLst/>
                          <a:latin typeface="+mn-lt"/>
                          <a:ea typeface="+mn-ea"/>
                          <a:cs typeface="+mn-cs"/>
                        </a:rPr>
                        <a:t> </a:t>
                      </a:r>
                      <a:r>
                        <a:rPr lang="en-GB" sz="1000" b="0" i="1" kern="1200" dirty="0" err="1">
                          <a:solidFill>
                            <a:schemeClr val="dk1"/>
                          </a:solidFill>
                          <a:effectLst/>
                          <a:latin typeface="+mn-lt"/>
                          <a:ea typeface="+mn-ea"/>
                          <a:cs typeface="+mn-cs"/>
                        </a:rPr>
                        <a:t>bisignifer</a:t>
                      </a:r>
                      <a:r>
                        <a:rPr lang="en-GB" sz="1000" b="0" i="0" kern="1200" dirty="0">
                          <a:solidFill>
                            <a:schemeClr val="dk1"/>
                          </a:solidFill>
                          <a:effectLst/>
                          <a:latin typeface="+mn-lt"/>
                          <a:ea typeface="+mn-ea"/>
                          <a:cs typeface="+mn-cs"/>
                        </a:rPr>
                        <a:t> </a:t>
                      </a:r>
                      <a:r>
                        <a:rPr lang="en-GB" sz="1000" b="0" i="0" kern="1200" dirty="0" err="1">
                          <a:solidFill>
                            <a:schemeClr val="dk1"/>
                          </a:solidFill>
                          <a:effectLst/>
                          <a:latin typeface="+mn-lt"/>
                          <a:ea typeface="+mn-ea"/>
                          <a:cs typeface="+mn-cs"/>
                        </a:rPr>
                        <a:t>Schenkling</a:t>
                      </a:r>
                      <a:r>
                        <a:rPr lang="en-GB" sz="1000" b="0" i="0" kern="1200" dirty="0">
                          <a:solidFill>
                            <a:schemeClr val="dk1"/>
                          </a:solidFill>
                          <a:effectLst/>
                          <a:latin typeface="+mn-lt"/>
                          <a:ea typeface="+mn-ea"/>
                          <a:cs typeface="+mn-cs"/>
                        </a:rPr>
                        <a:t>.</a:t>
                      </a:r>
                      <a:endParaRPr lang="en-GB" sz="600" dirty="0"/>
                    </a:p>
                  </a:txBody>
                  <a:tcPr marL="91449" marR="91449" marT="45626" marB="456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38310680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itle 1"/>
          <p:cNvSpPr>
            <a:spLocks noGrp="1"/>
          </p:cNvSpPr>
          <p:nvPr>
            <p:ph type="title"/>
          </p:nvPr>
        </p:nvSpPr>
        <p:spPr>
          <a:xfrm>
            <a:off x="570774" y="159546"/>
            <a:ext cx="8264525" cy="482600"/>
          </a:xfrm>
        </p:spPr>
        <p:txBody>
          <a:bodyPr/>
          <a:lstStyle/>
          <a:p>
            <a:r>
              <a:rPr lang="en-GB" altLang="en-US" dirty="0"/>
              <a:t>Further Considerations</a:t>
            </a:r>
          </a:p>
        </p:txBody>
      </p:sp>
      <p:sp>
        <p:nvSpPr>
          <p:cNvPr id="3" name="Content Placeholder 2"/>
          <p:cNvSpPr>
            <a:spLocks noGrp="1"/>
          </p:cNvSpPr>
          <p:nvPr>
            <p:ph idx="1"/>
          </p:nvPr>
        </p:nvSpPr>
        <p:spPr>
          <a:xfrm>
            <a:off x="570773" y="1125537"/>
            <a:ext cx="10983141" cy="5070164"/>
          </a:xfrm>
        </p:spPr>
        <p:txBody>
          <a:bodyPr/>
          <a:lstStyle/>
          <a:p>
            <a:pPr>
              <a:defRPr/>
            </a:pPr>
            <a:r>
              <a:rPr lang="en-GB" dirty="0"/>
              <a:t>The EU’s </a:t>
            </a:r>
            <a:r>
              <a:rPr lang="en-GB" dirty="0">
                <a:hlinkClick r:id="rId2"/>
              </a:rPr>
              <a:t>readiness notice </a:t>
            </a:r>
            <a:r>
              <a:rPr lang="en-GB" dirty="0"/>
              <a:t>to stakeholders published in March 2020 for plant health was quite specific in relation to goods being exported from GB to the EU of goods that were not of GB </a:t>
            </a:r>
            <a:r>
              <a:rPr lang="en-GB" dirty="0" smtClean="0"/>
              <a:t>origin  and provided some examples:</a:t>
            </a:r>
            <a:endParaRPr lang="en-GB" dirty="0"/>
          </a:p>
          <a:p>
            <a:pPr marL="0" indent="0" algn="ctr">
              <a:buNone/>
              <a:defRPr/>
            </a:pPr>
            <a:r>
              <a:rPr lang="en-GB" sz="1600" b="1" dirty="0"/>
              <a:t>“The import of fruits of </a:t>
            </a:r>
            <a:r>
              <a:rPr lang="en-GB" sz="1600" b="1" i="1" dirty="0"/>
              <a:t>Citrus</a:t>
            </a:r>
            <a:r>
              <a:rPr lang="en-GB" sz="1600" b="1" dirty="0"/>
              <a:t>, </a:t>
            </a:r>
            <a:r>
              <a:rPr lang="en-GB" sz="1600" b="1" i="1" dirty="0"/>
              <a:t>Malus </a:t>
            </a:r>
            <a:r>
              <a:rPr lang="en-GB" sz="1600" b="1" dirty="0"/>
              <a:t>and </a:t>
            </a:r>
            <a:r>
              <a:rPr lang="en-GB" sz="1600" b="1" i="1" dirty="0" err="1"/>
              <a:t>Pyrus</a:t>
            </a:r>
            <a:r>
              <a:rPr lang="en-GB" sz="1600" b="1" dirty="0"/>
              <a:t>, which may originate from other third countries and have been re-exported from the United Kingdom to the Union, needs to be accompanied by a phytosanitary certificate and is subject to specific requirements, </a:t>
            </a:r>
            <a:r>
              <a:rPr lang="en-GB" sz="1600" b="1" u="sng" dirty="0"/>
              <a:t>in relation to origin </a:t>
            </a:r>
            <a:r>
              <a:rPr lang="en-GB" sz="1600" b="1" dirty="0"/>
              <a:t>of those fruits from countries, areas or places of production free from specific pests, information on traceability or official inspections and surveys concerning the presence of those pests.”</a:t>
            </a:r>
          </a:p>
          <a:p>
            <a:pPr marL="0" indent="0">
              <a:buNone/>
              <a:defRPr/>
            </a:pPr>
            <a:r>
              <a:rPr lang="en-GB" sz="1600" dirty="0"/>
              <a:t>What is required:</a:t>
            </a:r>
          </a:p>
          <a:p>
            <a:pPr>
              <a:defRPr/>
            </a:pPr>
            <a:r>
              <a:rPr lang="en-GB" sz="1560" dirty="0"/>
              <a:t>GB’s and the EU’s import requirements are closely aligned. Where GB’s requirements are materially the same as the EU, the GB competent authority will be able to infer that the requirements have been met.</a:t>
            </a:r>
          </a:p>
          <a:p>
            <a:pPr>
              <a:defRPr/>
            </a:pPr>
            <a:r>
              <a:rPr lang="en-GB" sz="1560" dirty="0" smtClean="0"/>
              <a:t>If </a:t>
            </a:r>
            <a:r>
              <a:rPr lang="en-GB" sz="1560" dirty="0"/>
              <a:t>goods are to be re-exported from GB to the EU or </a:t>
            </a:r>
            <a:r>
              <a:rPr lang="en-GB" sz="1560" dirty="0" smtClean="0"/>
              <a:t>NI which are not of GB origin and are subject to special requirements in relation to country of origin, then </a:t>
            </a:r>
            <a:r>
              <a:rPr lang="en-GB" sz="1560" dirty="0"/>
              <a:t>the original or a certified copy of the original </a:t>
            </a:r>
            <a:r>
              <a:rPr lang="en-GB" sz="1560" dirty="0" smtClean="0"/>
              <a:t>PC when it was imported in to GB must be provided to show that the goods have met the GB requirements. </a:t>
            </a:r>
          </a:p>
          <a:p>
            <a:pPr>
              <a:defRPr/>
            </a:pPr>
            <a:r>
              <a:rPr lang="en-GB" sz="1560" dirty="0" smtClean="0"/>
              <a:t>For goods that don’t require a PC for import into GB, but are then being re-exported to the EU or NI, which have special requirements pertaining to the country of origin the competent authority will not be able to infer the requirements have been met. This will apply to exports of citrus. Even though there is no need for a PC for entry to GB, a PC will be required with special requirements saying that it meets the EU’s import requirements to enable re-export further down the line.</a:t>
            </a:r>
          </a:p>
          <a:p>
            <a:pPr>
              <a:defRPr/>
            </a:pPr>
            <a:r>
              <a:rPr lang="en-GB" sz="1560" dirty="0" smtClean="0"/>
              <a:t>These </a:t>
            </a:r>
            <a:r>
              <a:rPr lang="en-GB" sz="1560" dirty="0"/>
              <a:t>PCs will need to be uploaded as part of the export application to enable APHA to create the </a:t>
            </a:r>
            <a:r>
              <a:rPr lang="en-GB" sz="1560" dirty="0" smtClean="0"/>
              <a:t>PC.</a:t>
            </a:r>
            <a:endParaRPr lang="en-GB" sz="1560" dirty="0"/>
          </a:p>
        </p:txBody>
      </p:sp>
      <p:sp>
        <p:nvSpPr>
          <p:cNvPr id="121860" name="Text Placeholder 1"/>
          <p:cNvSpPr>
            <a:spLocks noGrp="1"/>
          </p:cNvSpPr>
          <p:nvPr>
            <p:ph type="body" sz="quarter" idx="13"/>
          </p:nvPr>
        </p:nvSpPr>
        <p:spPr>
          <a:xfrm>
            <a:off x="570774" y="733823"/>
            <a:ext cx="8264525" cy="300037"/>
          </a:xfrm>
        </p:spPr>
        <p:txBody>
          <a:bodyPr/>
          <a:lstStyle/>
          <a:p>
            <a:r>
              <a:rPr lang="en-GB" altLang="en-US" dirty="0"/>
              <a:t>Goods not of GB origin and special requirements</a:t>
            </a:r>
          </a:p>
        </p:txBody>
      </p:sp>
      <p:sp>
        <p:nvSpPr>
          <p:cNvPr id="121861" name="Slide Number Placeholder 3"/>
          <p:cNvSpPr>
            <a:spLocks noGrp="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000">
                <a:solidFill>
                  <a:srgbClr val="595959"/>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600">
                <a:solidFill>
                  <a:srgbClr val="595959"/>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sz="1400">
                <a:solidFill>
                  <a:srgbClr val="595959"/>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9pPr>
          </a:lstStyle>
          <a:p>
            <a:pPr>
              <a:lnSpc>
                <a:spcPct val="100000"/>
              </a:lnSpc>
              <a:spcBef>
                <a:spcPct val="0"/>
              </a:spcBef>
              <a:buFontTx/>
              <a:buNone/>
            </a:pPr>
            <a:fld id="{45D91CC1-5447-4EA5-8233-9EA93481379B}" type="slidenum">
              <a:rPr lang="en-GB" altLang="en-US" sz="1000">
                <a:solidFill>
                  <a:srgbClr val="00B050"/>
                </a:solidFill>
              </a:rPr>
              <a:pPr>
                <a:lnSpc>
                  <a:spcPct val="100000"/>
                </a:lnSpc>
                <a:spcBef>
                  <a:spcPct val="0"/>
                </a:spcBef>
                <a:buFontTx/>
                <a:buNone/>
              </a:pPr>
              <a:t>15</a:t>
            </a:fld>
            <a:endParaRPr lang="en-GB" altLang="en-US" sz="1000">
              <a:solidFill>
                <a:srgbClr val="00B050"/>
              </a:solidFill>
            </a:endParaRPr>
          </a:p>
        </p:txBody>
      </p:sp>
    </p:spTree>
    <p:extLst>
      <p:ext uri="{BB962C8B-B14F-4D97-AF65-F5344CB8AC3E}">
        <p14:creationId xmlns:p14="http://schemas.microsoft.com/office/powerpoint/2010/main" val="16238809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906" name="Picture 9"/>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0407" y="2249489"/>
            <a:ext cx="2659062" cy="3760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907" name="Title 1"/>
          <p:cNvSpPr>
            <a:spLocks noGrp="1"/>
          </p:cNvSpPr>
          <p:nvPr>
            <p:ph type="title"/>
          </p:nvPr>
        </p:nvSpPr>
        <p:spPr/>
        <p:txBody>
          <a:bodyPr/>
          <a:lstStyle/>
          <a:p>
            <a:r>
              <a:rPr lang="en-GB" altLang="en-US"/>
              <a:t>Further Considerations</a:t>
            </a:r>
          </a:p>
        </p:txBody>
      </p:sp>
      <p:sp>
        <p:nvSpPr>
          <p:cNvPr id="123908" name="Content Placeholder 2"/>
          <p:cNvSpPr>
            <a:spLocks noGrp="1"/>
          </p:cNvSpPr>
          <p:nvPr>
            <p:ph idx="1"/>
          </p:nvPr>
        </p:nvSpPr>
        <p:spPr>
          <a:xfrm>
            <a:off x="487362" y="1473111"/>
            <a:ext cx="8264525" cy="4640262"/>
          </a:xfrm>
        </p:spPr>
        <p:txBody>
          <a:bodyPr/>
          <a:lstStyle/>
          <a:p>
            <a:r>
              <a:rPr lang="en-GB" altLang="en-US" sz="1800" dirty="0"/>
              <a:t>What statements would you expect to see on the original PC from Ecuador if you were planning on re-exporting the goods mentioned on the previous slide to the EU?</a:t>
            </a:r>
          </a:p>
        </p:txBody>
      </p:sp>
      <p:sp>
        <p:nvSpPr>
          <p:cNvPr id="123909" name="Text Placeholder 3"/>
          <p:cNvSpPr>
            <a:spLocks noGrp="1"/>
          </p:cNvSpPr>
          <p:nvPr>
            <p:ph type="body" sz="quarter" idx="13"/>
          </p:nvPr>
        </p:nvSpPr>
        <p:spPr>
          <a:xfrm>
            <a:off x="642937" y="1095375"/>
            <a:ext cx="8264525" cy="300038"/>
          </a:xfrm>
        </p:spPr>
        <p:txBody>
          <a:bodyPr/>
          <a:lstStyle/>
          <a:p>
            <a:r>
              <a:rPr lang="en-GB" altLang="en-US" dirty="0"/>
              <a:t>Goods not of GB origin</a:t>
            </a:r>
          </a:p>
        </p:txBody>
      </p:sp>
      <p:sp>
        <p:nvSpPr>
          <p:cNvPr id="123910" name="Slide Number Placeholder 4"/>
          <p:cNvSpPr>
            <a:spLocks noGrp="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000">
                <a:solidFill>
                  <a:srgbClr val="595959"/>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600">
                <a:solidFill>
                  <a:srgbClr val="595959"/>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sz="1400">
                <a:solidFill>
                  <a:srgbClr val="595959"/>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9pPr>
          </a:lstStyle>
          <a:p>
            <a:pPr>
              <a:lnSpc>
                <a:spcPct val="100000"/>
              </a:lnSpc>
              <a:spcBef>
                <a:spcPct val="0"/>
              </a:spcBef>
              <a:buFontTx/>
              <a:buNone/>
            </a:pPr>
            <a:fld id="{0A83BBB9-B51A-442C-BD8F-F0881B204D48}" type="slidenum">
              <a:rPr lang="en-GB" altLang="en-US" sz="1000">
                <a:solidFill>
                  <a:srgbClr val="00B050"/>
                </a:solidFill>
              </a:rPr>
              <a:pPr>
                <a:lnSpc>
                  <a:spcPct val="100000"/>
                </a:lnSpc>
                <a:spcBef>
                  <a:spcPct val="0"/>
                </a:spcBef>
                <a:buFontTx/>
                <a:buNone/>
              </a:pPr>
              <a:t>16</a:t>
            </a:fld>
            <a:endParaRPr lang="en-GB" altLang="en-US" sz="1000">
              <a:solidFill>
                <a:srgbClr val="00B050"/>
              </a:solidFill>
            </a:endParaRPr>
          </a:p>
        </p:txBody>
      </p:sp>
      <p:sp>
        <p:nvSpPr>
          <p:cNvPr id="7" name="Rectangle 6"/>
          <p:cNvSpPr/>
          <p:nvPr/>
        </p:nvSpPr>
        <p:spPr>
          <a:xfrm>
            <a:off x="851694" y="4869662"/>
            <a:ext cx="2376488" cy="28733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GB">
              <a:solidFill>
                <a:prstClr val="white"/>
              </a:solidFill>
            </a:endParaRPr>
          </a:p>
        </p:txBody>
      </p:sp>
      <p:sp>
        <p:nvSpPr>
          <p:cNvPr id="123912" name="TextBox 8"/>
          <p:cNvSpPr txBox="1">
            <a:spLocks noChangeArrowheads="1"/>
          </p:cNvSpPr>
          <p:nvPr/>
        </p:nvSpPr>
        <p:spPr bwMode="auto">
          <a:xfrm>
            <a:off x="3592514" y="6010276"/>
            <a:ext cx="8280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000">
                <a:solidFill>
                  <a:srgbClr val="595959"/>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600">
                <a:solidFill>
                  <a:srgbClr val="595959"/>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sz="1400">
                <a:solidFill>
                  <a:srgbClr val="595959"/>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9pPr>
          </a:lstStyle>
          <a:p>
            <a:pPr eaLnBrk="0" fontAlgn="base" hangingPunct="0">
              <a:lnSpc>
                <a:spcPct val="100000"/>
              </a:lnSpc>
              <a:spcBef>
                <a:spcPct val="0"/>
              </a:spcBef>
              <a:spcAft>
                <a:spcPct val="0"/>
              </a:spcAft>
              <a:buFontTx/>
              <a:buNone/>
            </a:pPr>
            <a:r>
              <a:rPr lang="en-GB" altLang="en-US" sz="1800" dirty="0">
                <a:solidFill>
                  <a:prstClr val="black"/>
                </a:solidFill>
              </a:rPr>
              <a:t>Assumption is that Ecuador is free from </a:t>
            </a:r>
            <a:r>
              <a:rPr lang="en-GB" altLang="en-US" sz="1800" i="1" dirty="0" err="1">
                <a:solidFill>
                  <a:prstClr val="black"/>
                </a:solidFill>
              </a:rPr>
              <a:t>Botryosphaeria</a:t>
            </a:r>
            <a:r>
              <a:rPr lang="en-GB" altLang="en-US" sz="1800" i="1" dirty="0">
                <a:solidFill>
                  <a:prstClr val="black"/>
                </a:solidFill>
              </a:rPr>
              <a:t> </a:t>
            </a:r>
            <a:r>
              <a:rPr lang="en-GB" altLang="en-US" sz="1800" i="1" dirty="0" err="1">
                <a:solidFill>
                  <a:prstClr val="black"/>
                </a:solidFill>
              </a:rPr>
              <a:t>kuwatsukai</a:t>
            </a:r>
            <a:endParaRPr lang="en-GB" altLang="en-US" sz="1800" dirty="0">
              <a:solidFill>
                <a:prstClr val="black"/>
              </a:solidFill>
            </a:endParaRPr>
          </a:p>
        </p:txBody>
      </p:sp>
      <p:sp>
        <p:nvSpPr>
          <p:cNvPr id="123913" name="TextBox 10"/>
          <p:cNvSpPr txBox="1">
            <a:spLocks noChangeArrowheads="1"/>
          </p:cNvSpPr>
          <p:nvPr/>
        </p:nvSpPr>
        <p:spPr bwMode="auto">
          <a:xfrm>
            <a:off x="3519487" y="2162130"/>
            <a:ext cx="8013486" cy="3447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000">
                <a:solidFill>
                  <a:srgbClr val="595959"/>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600">
                <a:solidFill>
                  <a:srgbClr val="595959"/>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sz="1400">
                <a:solidFill>
                  <a:srgbClr val="595959"/>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9pPr>
          </a:lstStyle>
          <a:p>
            <a:pPr eaLnBrk="0" fontAlgn="base" hangingPunct="0">
              <a:lnSpc>
                <a:spcPct val="100000"/>
              </a:lnSpc>
              <a:spcBef>
                <a:spcPct val="0"/>
              </a:spcBef>
              <a:spcAft>
                <a:spcPct val="0"/>
              </a:spcAft>
              <a:buFontTx/>
              <a:buNone/>
            </a:pPr>
            <a:r>
              <a:rPr lang="en-GB" altLang="en-US" sz="1400" b="1" dirty="0">
                <a:solidFill>
                  <a:prstClr val="black"/>
                </a:solidFill>
              </a:rPr>
              <a:t>GB Import Special Requirement:</a:t>
            </a:r>
          </a:p>
          <a:p>
            <a:pPr eaLnBrk="0" fontAlgn="base" hangingPunct="0">
              <a:lnSpc>
                <a:spcPct val="100000"/>
              </a:lnSpc>
              <a:spcBef>
                <a:spcPct val="0"/>
              </a:spcBef>
              <a:spcAft>
                <a:spcPct val="0"/>
              </a:spcAft>
              <a:buFontTx/>
              <a:buNone/>
            </a:pPr>
            <a:endParaRPr lang="en-GB" altLang="en-US" sz="1400" dirty="0">
              <a:solidFill>
                <a:prstClr val="black"/>
              </a:solidFill>
            </a:endParaRPr>
          </a:p>
          <a:p>
            <a:pPr eaLnBrk="0" fontAlgn="base" hangingPunct="0">
              <a:lnSpc>
                <a:spcPct val="100000"/>
              </a:lnSpc>
              <a:spcBef>
                <a:spcPct val="0"/>
              </a:spcBef>
              <a:spcAft>
                <a:spcPct val="0"/>
              </a:spcAft>
              <a:buFontTx/>
              <a:buNone/>
            </a:pPr>
            <a:r>
              <a:rPr lang="en-GB" altLang="en-US" sz="1400" dirty="0">
                <a:solidFill>
                  <a:prstClr val="black"/>
                </a:solidFill>
              </a:rPr>
              <a:t>This consignment complies with point 97 (a) of The Plant Health (Phytosanitary Conditions) (Amendment) (EU Exit) Regulations 2020 in that it originates in a country which, in accordance with the measures specified in ISPM4, is known to be free from </a:t>
            </a:r>
            <a:r>
              <a:rPr lang="en-GB" altLang="en-US" sz="1400" i="1" dirty="0" err="1">
                <a:solidFill>
                  <a:prstClr val="black"/>
                </a:solidFill>
              </a:rPr>
              <a:t>Botryosphaeria</a:t>
            </a:r>
            <a:r>
              <a:rPr lang="en-GB" altLang="en-US" sz="1400" i="1" dirty="0">
                <a:solidFill>
                  <a:prstClr val="black"/>
                </a:solidFill>
              </a:rPr>
              <a:t> </a:t>
            </a:r>
            <a:r>
              <a:rPr lang="en-GB" altLang="en-US" sz="1400" i="1" dirty="0" err="1">
                <a:solidFill>
                  <a:prstClr val="black"/>
                </a:solidFill>
              </a:rPr>
              <a:t>kuwatsukai</a:t>
            </a:r>
            <a:r>
              <a:rPr lang="en-GB" altLang="en-US" sz="1400" dirty="0">
                <a:solidFill>
                  <a:prstClr val="black"/>
                </a:solidFill>
              </a:rPr>
              <a:t> (Hara) G.Y. Sun and E. Tanaka </a:t>
            </a:r>
          </a:p>
          <a:p>
            <a:pPr eaLnBrk="0" fontAlgn="base" hangingPunct="0">
              <a:lnSpc>
                <a:spcPct val="100000"/>
              </a:lnSpc>
              <a:spcBef>
                <a:spcPct val="0"/>
              </a:spcBef>
              <a:spcAft>
                <a:spcPct val="0"/>
              </a:spcAft>
              <a:buFontTx/>
              <a:buNone/>
            </a:pPr>
            <a:endParaRPr lang="en-GB" altLang="en-US" sz="1400" dirty="0">
              <a:solidFill>
                <a:prstClr val="black"/>
              </a:solidFill>
            </a:endParaRPr>
          </a:p>
          <a:p>
            <a:pPr eaLnBrk="0" fontAlgn="base" hangingPunct="0">
              <a:lnSpc>
                <a:spcPct val="100000"/>
              </a:lnSpc>
              <a:spcBef>
                <a:spcPct val="0"/>
              </a:spcBef>
              <a:spcAft>
                <a:spcPct val="0"/>
              </a:spcAft>
              <a:buFontTx/>
              <a:buNone/>
            </a:pPr>
            <a:endParaRPr lang="en-GB" altLang="en-US" sz="1400" dirty="0">
              <a:solidFill>
                <a:prstClr val="black"/>
              </a:solidFill>
            </a:endParaRPr>
          </a:p>
          <a:p>
            <a:pPr eaLnBrk="0" fontAlgn="base" hangingPunct="0">
              <a:lnSpc>
                <a:spcPct val="100000"/>
              </a:lnSpc>
              <a:spcBef>
                <a:spcPct val="0"/>
              </a:spcBef>
              <a:spcAft>
                <a:spcPct val="0"/>
              </a:spcAft>
              <a:buFontTx/>
              <a:buNone/>
            </a:pPr>
            <a:r>
              <a:rPr lang="en-GB" altLang="en-US" sz="1400" b="1" dirty="0">
                <a:solidFill>
                  <a:prstClr val="black"/>
                </a:solidFill>
              </a:rPr>
              <a:t>EU Import Special requirement</a:t>
            </a:r>
          </a:p>
          <a:p>
            <a:pPr eaLnBrk="0" fontAlgn="base" hangingPunct="0">
              <a:lnSpc>
                <a:spcPct val="100000"/>
              </a:lnSpc>
              <a:spcBef>
                <a:spcPct val="0"/>
              </a:spcBef>
              <a:spcAft>
                <a:spcPct val="0"/>
              </a:spcAft>
              <a:buFontTx/>
              <a:buNone/>
            </a:pPr>
            <a:endParaRPr lang="en-GB" altLang="en-US" sz="1400" dirty="0">
              <a:solidFill>
                <a:prstClr val="black"/>
              </a:solidFill>
            </a:endParaRPr>
          </a:p>
          <a:p>
            <a:pPr eaLnBrk="0" fontAlgn="base" hangingPunct="0">
              <a:lnSpc>
                <a:spcPct val="100000"/>
              </a:lnSpc>
              <a:spcBef>
                <a:spcPct val="0"/>
              </a:spcBef>
              <a:spcAft>
                <a:spcPct val="0"/>
              </a:spcAft>
              <a:buFontTx/>
              <a:buNone/>
            </a:pPr>
            <a:r>
              <a:rPr lang="en-GB" altLang="en-US" sz="1400" dirty="0">
                <a:solidFill>
                  <a:prstClr val="black"/>
                </a:solidFill>
              </a:rPr>
              <a:t>This consignment complies with point 64 (a) of The Phytosanitary Conditions Regulation 2019/2072 in that it originates in a country which, in accordance with the measures specified in ISPM4, is known to be free from </a:t>
            </a:r>
            <a:r>
              <a:rPr lang="en-GB" altLang="en-US" sz="1400" i="1" dirty="0" err="1">
                <a:solidFill>
                  <a:prstClr val="black"/>
                </a:solidFill>
              </a:rPr>
              <a:t>Botryosphaeria</a:t>
            </a:r>
            <a:r>
              <a:rPr lang="en-GB" altLang="en-US" sz="1400" i="1" dirty="0">
                <a:solidFill>
                  <a:prstClr val="black"/>
                </a:solidFill>
              </a:rPr>
              <a:t> </a:t>
            </a:r>
            <a:r>
              <a:rPr lang="en-GB" altLang="en-US" sz="1400" i="1" dirty="0" err="1">
                <a:solidFill>
                  <a:prstClr val="black"/>
                </a:solidFill>
              </a:rPr>
              <a:t>kuwatsukai</a:t>
            </a:r>
            <a:r>
              <a:rPr lang="en-GB" altLang="en-US" sz="1400" dirty="0">
                <a:solidFill>
                  <a:prstClr val="black"/>
                </a:solidFill>
              </a:rPr>
              <a:t> (Hara) G.Y. Sun and E. Tanaka </a:t>
            </a:r>
          </a:p>
          <a:p>
            <a:pPr eaLnBrk="0" fontAlgn="base" hangingPunct="0">
              <a:lnSpc>
                <a:spcPct val="100000"/>
              </a:lnSpc>
              <a:spcBef>
                <a:spcPct val="0"/>
              </a:spcBef>
              <a:spcAft>
                <a:spcPct val="0"/>
              </a:spcAft>
              <a:buFontTx/>
              <a:buNone/>
            </a:pPr>
            <a:endParaRPr lang="en-GB" altLang="en-US" sz="1800" dirty="0">
              <a:solidFill>
                <a:prstClr val="black"/>
              </a:solidFill>
            </a:endParaRPr>
          </a:p>
          <a:p>
            <a:pPr eaLnBrk="0" fontAlgn="base" hangingPunct="0">
              <a:lnSpc>
                <a:spcPct val="100000"/>
              </a:lnSpc>
              <a:spcBef>
                <a:spcPct val="0"/>
              </a:spcBef>
              <a:spcAft>
                <a:spcPct val="0"/>
              </a:spcAft>
              <a:buFontTx/>
              <a:buNone/>
            </a:pPr>
            <a:endParaRPr lang="en-GB" altLang="en-US" sz="1800" dirty="0">
              <a:solidFill>
                <a:prstClr val="black"/>
              </a:solidFill>
            </a:endParaRPr>
          </a:p>
        </p:txBody>
      </p:sp>
    </p:spTree>
    <p:extLst>
      <p:ext uri="{BB962C8B-B14F-4D97-AF65-F5344CB8AC3E}">
        <p14:creationId xmlns:p14="http://schemas.microsoft.com/office/powerpoint/2010/main" val="33167831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itle 1"/>
          <p:cNvSpPr>
            <a:spLocks noGrp="1"/>
          </p:cNvSpPr>
          <p:nvPr>
            <p:ph type="title"/>
          </p:nvPr>
        </p:nvSpPr>
        <p:spPr/>
        <p:txBody>
          <a:bodyPr/>
          <a:lstStyle/>
          <a:p>
            <a:r>
              <a:rPr lang="en-GB" altLang="en-US"/>
              <a:t>Further considerations</a:t>
            </a:r>
          </a:p>
        </p:txBody>
      </p:sp>
      <p:sp>
        <p:nvSpPr>
          <p:cNvPr id="122883" name="Text Placeholder 3"/>
          <p:cNvSpPr>
            <a:spLocks noGrp="1"/>
          </p:cNvSpPr>
          <p:nvPr>
            <p:ph type="body" sz="quarter" idx="13"/>
          </p:nvPr>
        </p:nvSpPr>
        <p:spPr>
          <a:xfrm>
            <a:off x="586318" y="1027750"/>
            <a:ext cx="8264525" cy="300038"/>
          </a:xfrm>
        </p:spPr>
        <p:txBody>
          <a:bodyPr/>
          <a:lstStyle/>
          <a:p>
            <a:r>
              <a:rPr lang="en-GB" altLang="en-US" dirty="0"/>
              <a:t>Goods not of GB origin </a:t>
            </a:r>
          </a:p>
        </p:txBody>
      </p:sp>
      <p:sp>
        <p:nvSpPr>
          <p:cNvPr id="122884" name="Slide Number Placeholder 4"/>
          <p:cNvSpPr>
            <a:spLocks noGrp="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000">
                <a:solidFill>
                  <a:srgbClr val="595959"/>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600">
                <a:solidFill>
                  <a:srgbClr val="595959"/>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sz="1400">
                <a:solidFill>
                  <a:srgbClr val="595959"/>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9pPr>
          </a:lstStyle>
          <a:p>
            <a:pPr>
              <a:lnSpc>
                <a:spcPct val="100000"/>
              </a:lnSpc>
              <a:spcBef>
                <a:spcPct val="0"/>
              </a:spcBef>
              <a:buFontTx/>
              <a:buNone/>
            </a:pPr>
            <a:fld id="{B33541C3-2723-44BF-824C-554CFA781797}" type="slidenum">
              <a:rPr lang="en-GB" altLang="en-US" sz="1000">
                <a:solidFill>
                  <a:srgbClr val="00B050"/>
                </a:solidFill>
              </a:rPr>
              <a:pPr>
                <a:lnSpc>
                  <a:spcPct val="100000"/>
                </a:lnSpc>
                <a:spcBef>
                  <a:spcPct val="0"/>
                </a:spcBef>
                <a:buFontTx/>
                <a:buNone/>
              </a:pPr>
              <a:t>17</a:t>
            </a:fld>
            <a:endParaRPr lang="en-GB" altLang="en-US" sz="1000">
              <a:solidFill>
                <a:srgbClr val="00B050"/>
              </a:solidFill>
            </a:endParaRPr>
          </a:p>
        </p:txBody>
      </p:sp>
      <p:sp>
        <p:nvSpPr>
          <p:cNvPr id="6" name="Content Placeholder 2"/>
          <p:cNvSpPr>
            <a:spLocks noGrp="1"/>
          </p:cNvSpPr>
          <p:nvPr>
            <p:ph idx="1"/>
          </p:nvPr>
        </p:nvSpPr>
        <p:spPr>
          <a:xfrm>
            <a:off x="871671" y="1541463"/>
            <a:ext cx="10212224" cy="4640262"/>
          </a:xfrm>
        </p:spPr>
        <p:txBody>
          <a:bodyPr/>
          <a:lstStyle/>
          <a:p>
            <a:pPr marL="0" indent="0">
              <a:buNone/>
              <a:defRPr/>
            </a:pPr>
            <a:r>
              <a:rPr lang="en-GB" sz="1200" b="1" dirty="0"/>
              <a:t>It is not within the power of the GB competent authority such as APHA to determine which special requirement is applicable where it requires a statement from the country of origin and the goods are not of GB origin.</a:t>
            </a:r>
          </a:p>
          <a:p>
            <a:pPr marL="0" indent="0">
              <a:buNone/>
              <a:defRPr/>
            </a:pPr>
            <a:r>
              <a:rPr lang="en-GB" sz="1200" b="1" dirty="0"/>
              <a:t>Example:</a:t>
            </a:r>
          </a:p>
          <a:p>
            <a:pPr marL="0" indent="0">
              <a:buNone/>
              <a:defRPr/>
            </a:pPr>
            <a:r>
              <a:rPr lang="en-GB" sz="1050" dirty="0"/>
              <a:t>Fruits of </a:t>
            </a:r>
            <a:r>
              <a:rPr lang="en-GB" sz="1050" i="1" dirty="0"/>
              <a:t>Malus</a:t>
            </a:r>
            <a:r>
              <a:rPr lang="en-GB" sz="1050" dirty="0"/>
              <a:t> Mill. and </a:t>
            </a:r>
            <a:r>
              <a:rPr lang="en-GB" sz="1050" i="1" dirty="0" err="1"/>
              <a:t>Pyrus</a:t>
            </a:r>
            <a:endParaRPr lang="en-GB" sz="1050" i="1" dirty="0"/>
          </a:p>
          <a:p>
            <a:pPr marL="0" indent="0">
              <a:buNone/>
              <a:defRPr/>
            </a:pPr>
            <a:r>
              <a:rPr lang="en-GB" sz="1050" dirty="0"/>
              <a:t>(a) </a:t>
            </a:r>
            <a:r>
              <a:rPr lang="en-GB" sz="1050" b="1" u="sng" dirty="0"/>
              <a:t>originate in a country </a:t>
            </a:r>
            <a:r>
              <a:rPr lang="en-GB" sz="1050" dirty="0"/>
              <a:t>recognised as being free from </a:t>
            </a:r>
            <a:r>
              <a:rPr lang="en-GB" sz="1050" i="1" dirty="0" err="1"/>
              <a:t>Botryosphaeria</a:t>
            </a:r>
            <a:r>
              <a:rPr lang="en-GB" sz="1050" i="1" dirty="0"/>
              <a:t> </a:t>
            </a:r>
            <a:r>
              <a:rPr lang="en-GB" sz="1050" i="1" dirty="0" err="1"/>
              <a:t>kuwatsukai</a:t>
            </a:r>
            <a:r>
              <a:rPr lang="en-GB" sz="1050" dirty="0"/>
              <a:t> (Hara) G.Y. Sun and E. Tanaka in accordance with the relevant International Standards for Phytosanitary Measures, provided that this freedom status has been communicated in advance in writing to the Commission by the national plant protection organisation of the third country concerned,</a:t>
            </a:r>
          </a:p>
          <a:p>
            <a:pPr marL="0" indent="0">
              <a:buNone/>
              <a:defRPr/>
            </a:pPr>
            <a:r>
              <a:rPr lang="en-GB" sz="1050" dirty="0"/>
              <a:t>Or</a:t>
            </a:r>
          </a:p>
          <a:p>
            <a:pPr marL="0" indent="0">
              <a:buNone/>
              <a:defRPr/>
            </a:pPr>
            <a:r>
              <a:rPr lang="en-GB" sz="1050" dirty="0"/>
              <a:t>(b) </a:t>
            </a:r>
            <a:r>
              <a:rPr lang="en-GB" sz="1050" b="1" u="sng" dirty="0"/>
              <a:t>originate in an area </a:t>
            </a:r>
            <a:r>
              <a:rPr lang="en-GB" sz="1050" dirty="0"/>
              <a:t>established by the national plant protection organisation in the country of origin as being free from </a:t>
            </a:r>
            <a:r>
              <a:rPr lang="en-GB" sz="1050" i="1" dirty="0" err="1"/>
              <a:t>Botryosphaeria</a:t>
            </a:r>
            <a:r>
              <a:rPr lang="en-GB" sz="1050" i="1" dirty="0"/>
              <a:t> </a:t>
            </a:r>
            <a:r>
              <a:rPr lang="en-GB" sz="1050" i="1" dirty="0" err="1"/>
              <a:t>kuwatsukai</a:t>
            </a:r>
            <a:r>
              <a:rPr lang="en-GB" sz="1050" dirty="0"/>
              <a:t> (Hara) G.Y. Sun and E. Tanaka in accordance with the relevant International Standards for Phytosanitary Measures, which is mentioned on the phytosanitary certificate referred to in Article 71 of Regulation (EU) No 2016/2031, under the rubric ‘Additional declaration’, provided that this freedom status has been communicated in advance in writing by the national plant protection organisation of the third country concerned to the Commission,</a:t>
            </a:r>
          </a:p>
          <a:p>
            <a:pPr marL="0" indent="0">
              <a:buNone/>
              <a:defRPr/>
            </a:pPr>
            <a:r>
              <a:rPr lang="en-GB" sz="1050" dirty="0"/>
              <a:t>Or</a:t>
            </a:r>
          </a:p>
          <a:p>
            <a:pPr marL="0" indent="0" algn="just">
              <a:buNone/>
              <a:defRPr/>
            </a:pPr>
            <a:r>
              <a:rPr lang="en-GB" sz="1050" dirty="0"/>
              <a:t>(c) </a:t>
            </a:r>
            <a:r>
              <a:rPr lang="en-GB" sz="1050" b="1" u="sng" dirty="0"/>
              <a:t>originate in a place of production </a:t>
            </a:r>
            <a:r>
              <a:rPr lang="en-GB" sz="1050" dirty="0"/>
              <a:t>where official inspections and surveys for the presence of </a:t>
            </a:r>
            <a:r>
              <a:rPr lang="en-GB" sz="1050" i="1" dirty="0" err="1"/>
              <a:t>Botryosphaeria</a:t>
            </a:r>
            <a:r>
              <a:rPr lang="en-GB" sz="1050" i="1" dirty="0"/>
              <a:t> </a:t>
            </a:r>
            <a:r>
              <a:rPr lang="en-GB" sz="1050" i="1" dirty="0" err="1"/>
              <a:t>kuwatsukai</a:t>
            </a:r>
            <a:r>
              <a:rPr lang="en-GB" sz="1050" dirty="0"/>
              <a:t> (Hara) G.Y. Sun and E. Tanaka are carried out at appropriate times during the growing season to detect the presence of the pest, including a visual inspection of a representative sample of fruits, shown to be free of the pest and information on traceability is included in the phytosanitary certificate referred to in Article 71 of Regulation (EU) No 2016/2031.</a:t>
            </a:r>
          </a:p>
          <a:p>
            <a:pPr marL="0" indent="0" algn="just">
              <a:buNone/>
              <a:defRPr/>
            </a:pPr>
            <a:r>
              <a:rPr lang="en-GB" sz="1050" dirty="0"/>
              <a:t>Or</a:t>
            </a:r>
          </a:p>
          <a:p>
            <a:pPr marL="0" indent="0" algn="just">
              <a:buNone/>
              <a:defRPr/>
            </a:pPr>
            <a:r>
              <a:rPr lang="en-GB" sz="1050" dirty="0"/>
              <a:t>(d) have been subjected to an effective systems approach or an effective post-harvest effective treatment to ensure freedom from </a:t>
            </a:r>
            <a:r>
              <a:rPr lang="en-GB" sz="1050" i="1" dirty="0" err="1"/>
              <a:t>Botryosphaeria</a:t>
            </a:r>
            <a:r>
              <a:rPr lang="en-GB" sz="1050" i="1" dirty="0"/>
              <a:t> </a:t>
            </a:r>
            <a:r>
              <a:rPr lang="en-GB" sz="1050" i="1" dirty="0" err="1"/>
              <a:t>kuwatsukai</a:t>
            </a:r>
            <a:r>
              <a:rPr lang="en-GB" sz="1050" dirty="0"/>
              <a:t> (Hara) G.Y. Sun and E. Tanaka and the use of a systems approach or details of the treatment method are indicated on the phytosanitary certificate referred to in Article 71 of Regulation (EU) No 2016/2031, provided that the systems approach or the post-harvest treatment method have been communicated in advance in writing by the national plant protection organisation of the third country concerned to the Commission</a:t>
            </a:r>
          </a:p>
          <a:p>
            <a:pPr marL="0" indent="0" algn="just">
              <a:buNone/>
              <a:defRPr/>
            </a:pPr>
            <a:endParaRPr lang="en-GB" sz="1600" dirty="0"/>
          </a:p>
          <a:p>
            <a:pPr marL="0" indent="0">
              <a:buNone/>
              <a:defRPr/>
            </a:pPr>
            <a:endParaRPr lang="en-GB" sz="1600" i="1" dirty="0"/>
          </a:p>
          <a:p>
            <a:pPr marL="0" indent="0">
              <a:buNone/>
              <a:defRPr/>
            </a:pPr>
            <a:endParaRPr lang="en-GB" sz="1600" i="1" dirty="0"/>
          </a:p>
          <a:p>
            <a:pPr marL="0" indent="0">
              <a:buNone/>
              <a:defRPr/>
            </a:pPr>
            <a:endParaRPr lang="en-GB" sz="1600" dirty="0"/>
          </a:p>
          <a:p>
            <a:pPr marL="0" indent="0">
              <a:buNone/>
              <a:defRPr/>
            </a:pPr>
            <a:endParaRPr lang="en-GB" sz="1600" b="1" dirty="0"/>
          </a:p>
          <a:p>
            <a:pPr marL="0" indent="0">
              <a:buNone/>
              <a:defRPr/>
            </a:pPr>
            <a:endParaRPr lang="en-GB" sz="1100" dirty="0"/>
          </a:p>
          <a:p>
            <a:pPr marL="0" indent="0">
              <a:buNone/>
              <a:defRPr/>
            </a:pPr>
            <a:endParaRPr lang="en-GB" sz="1100" dirty="0"/>
          </a:p>
          <a:p>
            <a:pPr marL="0" indent="0">
              <a:buNone/>
              <a:defRPr/>
            </a:pPr>
            <a:endParaRPr lang="en-GB" dirty="0"/>
          </a:p>
          <a:p>
            <a:pPr marL="0" indent="0">
              <a:buNone/>
              <a:defRPr/>
            </a:pPr>
            <a:endParaRPr lang="en-GB" dirty="0">
              <a:solidFill>
                <a:schemeClr val="tx2"/>
              </a:solidFill>
              <a:ea typeface="+mj-ea"/>
            </a:endParaRPr>
          </a:p>
          <a:p>
            <a:pPr marL="0" indent="0">
              <a:buNone/>
              <a:defRPr/>
            </a:pPr>
            <a:endParaRPr lang="en-GB" dirty="0">
              <a:solidFill>
                <a:schemeClr val="tx2"/>
              </a:solidFill>
              <a:ea typeface="+mj-ea"/>
            </a:endParaRPr>
          </a:p>
        </p:txBody>
      </p:sp>
    </p:spTree>
    <p:extLst>
      <p:ext uri="{BB962C8B-B14F-4D97-AF65-F5344CB8AC3E}">
        <p14:creationId xmlns:p14="http://schemas.microsoft.com/office/powerpoint/2010/main" val="21287220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itle 1"/>
          <p:cNvSpPr>
            <a:spLocks noGrp="1"/>
          </p:cNvSpPr>
          <p:nvPr>
            <p:ph type="title"/>
          </p:nvPr>
        </p:nvSpPr>
        <p:spPr/>
        <p:txBody>
          <a:bodyPr/>
          <a:lstStyle/>
          <a:p>
            <a:r>
              <a:rPr lang="en-GB" altLang="en-US"/>
              <a:t>Export Journeys</a:t>
            </a:r>
          </a:p>
        </p:txBody>
      </p:sp>
      <p:graphicFrame>
        <p:nvGraphicFramePr>
          <p:cNvPr id="5" name="Content Placeholder 4"/>
          <p:cNvGraphicFramePr>
            <a:graphicFrameLocks noGrp="1"/>
          </p:cNvGraphicFramePr>
          <p:nvPr>
            <p:ph idx="1"/>
          </p:nvPr>
        </p:nvGraphicFramePr>
        <p:xfrm>
          <a:off x="7915908" y="399161"/>
          <a:ext cx="2309406" cy="8805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5956" name="Text Placeholder 2"/>
          <p:cNvSpPr>
            <a:spLocks noGrp="1"/>
          </p:cNvSpPr>
          <p:nvPr>
            <p:ph type="body" sz="quarter" idx="13"/>
          </p:nvPr>
        </p:nvSpPr>
        <p:spPr>
          <a:xfrm>
            <a:off x="1960564" y="1030289"/>
            <a:ext cx="8264525" cy="301625"/>
          </a:xfrm>
        </p:spPr>
        <p:txBody>
          <a:bodyPr/>
          <a:lstStyle/>
          <a:p>
            <a:r>
              <a:rPr lang="en-GB" altLang="en-US"/>
              <a:t>Pre Export:</a:t>
            </a:r>
          </a:p>
        </p:txBody>
      </p:sp>
      <p:sp>
        <p:nvSpPr>
          <p:cNvPr id="125957" name="Slide Number Placeholder 3"/>
          <p:cNvSpPr>
            <a:spLocks noGrp="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000">
                <a:solidFill>
                  <a:srgbClr val="595959"/>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600">
                <a:solidFill>
                  <a:srgbClr val="595959"/>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sz="1400">
                <a:solidFill>
                  <a:srgbClr val="595959"/>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9pPr>
          </a:lstStyle>
          <a:p>
            <a:pPr>
              <a:lnSpc>
                <a:spcPct val="100000"/>
              </a:lnSpc>
              <a:spcBef>
                <a:spcPct val="0"/>
              </a:spcBef>
              <a:buFontTx/>
              <a:buNone/>
            </a:pPr>
            <a:fld id="{815ACDFF-179A-4676-8181-E1F275DAFE18}" type="slidenum">
              <a:rPr lang="en-GB" altLang="en-US" sz="1000">
                <a:solidFill>
                  <a:srgbClr val="00B050"/>
                </a:solidFill>
              </a:rPr>
              <a:pPr>
                <a:lnSpc>
                  <a:spcPct val="100000"/>
                </a:lnSpc>
                <a:spcBef>
                  <a:spcPct val="0"/>
                </a:spcBef>
                <a:buFontTx/>
                <a:buNone/>
              </a:pPr>
              <a:t>18</a:t>
            </a:fld>
            <a:endParaRPr lang="en-GB" altLang="en-US" sz="1000">
              <a:solidFill>
                <a:srgbClr val="00B050"/>
              </a:solidFill>
            </a:endParaRPr>
          </a:p>
        </p:txBody>
      </p:sp>
      <p:sp>
        <p:nvSpPr>
          <p:cNvPr id="125958" name="TextBox 5"/>
          <p:cNvSpPr txBox="1">
            <a:spLocks noChangeArrowheads="1"/>
          </p:cNvSpPr>
          <p:nvPr/>
        </p:nvSpPr>
        <p:spPr bwMode="auto">
          <a:xfrm>
            <a:off x="2135188" y="1628775"/>
            <a:ext cx="80899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000">
                <a:solidFill>
                  <a:srgbClr val="595959"/>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600">
                <a:solidFill>
                  <a:srgbClr val="595959"/>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sz="1400">
                <a:solidFill>
                  <a:srgbClr val="595959"/>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9pPr>
          </a:lstStyle>
          <a:p>
            <a:pPr eaLnBrk="0" fontAlgn="base" hangingPunct="0">
              <a:lnSpc>
                <a:spcPct val="100000"/>
              </a:lnSpc>
              <a:spcBef>
                <a:spcPct val="0"/>
              </a:spcBef>
              <a:spcAft>
                <a:spcPct val="0"/>
              </a:spcAft>
              <a:buFontTx/>
              <a:buNone/>
            </a:pPr>
            <a:endParaRPr lang="en-GB" altLang="en-US" sz="1800">
              <a:solidFill>
                <a:prstClr val="black"/>
              </a:solidFill>
            </a:endParaRPr>
          </a:p>
        </p:txBody>
      </p:sp>
      <p:graphicFrame>
        <p:nvGraphicFramePr>
          <p:cNvPr id="7" name="Diagram 6"/>
          <p:cNvGraphicFramePr/>
          <p:nvPr/>
        </p:nvGraphicFramePr>
        <p:xfrm>
          <a:off x="2063552" y="1484784"/>
          <a:ext cx="6096000" cy="4064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125960" name="Picture 7"/>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8283576" y="1827214"/>
            <a:ext cx="411163"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5961" name="Picture 8"/>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8328025" y="1436689"/>
            <a:ext cx="41275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5962" name="Picture 9"/>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8272463" y="2211389"/>
            <a:ext cx="41275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5963" name="Picture 10"/>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8272463" y="2524126"/>
            <a:ext cx="41275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02691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Title 1"/>
          <p:cNvSpPr>
            <a:spLocks noGrp="1"/>
          </p:cNvSpPr>
          <p:nvPr>
            <p:ph type="title"/>
          </p:nvPr>
        </p:nvSpPr>
        <p:spPr/>
        <p:txBody>
          <a:bodyPr/>
          <a:lstStyle/>
          <a:p>
            <a:r>
              <a:rPr lang="en-GB" altLang="en-US"/>
              <a:t>Export Journeys</a:t>
            </a:r>
          </a:p>
        </p:txBody>
      </p:sp>
      <p:sp>
        <p:nvSpPr>
          <p:cNvPr id="126979" name="Text Placeholder 2"/>
          <p:cNvSpPr>
            <a:spLocks noGrp="1"/>
          </p:cNvSpPr>
          <p:nvPr>
            <p:ph type="body" sz="quarter" idx="13"/>
          </p:nvPr>
        </p:nvSpPr>
        <p:spPr>
          <a:xfrm>
            <a:off x="653057" y="1111151"/>
            <a:ext cx="8264525" cy="301625"/>
          </a:xfrm>
        </p:spPr>
        <p:txBody>
          <a:bodyPr/>
          <a:lstStyle/>
          <a:p>
            <a:r>
              <a:rPr lang="en-GB" altLang="en-US" dirty="0"/>
              <a:t>Pre Export:</a:t>
            </a:r>
          </a:p>
        </p:txBody>
      </p:sp>
      <p:sp>
        <p:nvSpPr>
          <p:cNvPr id="126980" name="Slide Number Placeholder 3"/>
          <p:cNvSpPr>
            <a:spLocks noGrp="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000">
                <a:solidFill>
                  <a:srgbClr val="595959"/>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600">
                <a:solidFill>
                  <a:srgbClr val="595959"/>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sz="1400">
                <a:solidFill>
                  <a:srgbClr val="595959"/>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9pPr>
          </a:lstStyle>
          <a:p>
            <a:pPr>
              <a:lnSpc>
                <a:spcPct val="100000"/>
              </a:lnSpc>
              <a:spcBef>
                <a:spcPct val="0"/>
              </a:spcBef>
              <a:buFontTx/>
              <a:buNone/>
            </a:pPr>
            <a:fld id="{2ACEA8F5-7277-484F-A918-C09B5354D70D}" type="slidenum">
              <a:rPr lang="en-GB" altLang="en-US" sz="1000">
                <a:solidFill>
                  <a:srgbClr val="00B050"/>
                </a:solidFill>
              </a:rPr>
              <a:pPr>
                <a:lnSpc>
                  <a:spcPct val="100000"/>
                </a:lnSpc>
                <a:spcBef>
                  <a:spcPct val="0"/>
                </a:spcBef>
                <a:buFontTx/>
                <a:buNone/>
              </a:pPr>
              <a:t>19</a:t>
            </a:fld>
            <a:endParaRPr lang="en-GB" altLang="en-US" sz="1000">
              <a:solidFill>
                <a:srgbClr val="00B050"/>
              </a:solidFill>
            </a:endParaRPr>
          </a:p>
        </p:txBody>
      </p:sp>
      <p:graphicFrame>
        <p:nvGraphicFramePr>
          <p:cNvPr id="7" name="Diagram 6"/>
          <p:cNvGraphicFramePr/>
          <p:nvPr/>
        </p:nvGraphicFramePr>
        <p:xfrm>
          <a:off x="6672064" y="270452"/>
          <a:ext cx="3484540" cy="11423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6982" name="Content Placeholder 11"/>
          <p:cNvSpPr>
            <a:spLocks noGrp="1"/>
          </p:cNvSpPr>
          <p:nvPr>
            <p:ph idx="1"/>
          </p:nvPr>
        </p:nvSpPr>
        <p:spPr>
          <a:xfrm>
            <a:off x="653057" y="1686637"/>
            <a:ext cx="8264525" cy="3162300"/>
          </a:xfrm>
        </p:spPr>
        <p:txBody>
          <a:bodyPr/>
          <a:lstStyle/>
          <a:p>
            <a:r>
              <a:rPr lang="en-GB" altLang="en-US" dirty="0" smtClean="0"/>
              <a:t>Centre for International Trade (CIT) will </a:t>
            </a:r>
            <a:r>
              <a:rPr lang="en-GB" altLang="en-US" dirty="0"/>
              <a:t>check to ensure that any goods listed on the export application </a:t>
            </a:r>
            <a:r>
              <a:rPr lang="en-GB" altLang="en-US" dirty="0" smtClean="0"/>
              <a:t>have </a:t>
            </a:r>
            <a:r>
              <a:rPr lang="en-GB" altLang="en-US" dirty="0"/>
              <a:t>the appropriate special requirements.</a:t>
            </a:r>
          </a:p>
          <a:p>
            <a:r>
              <a:rPr lang="en-GB" altLang="en-US" dirty="0"/>
              <a:t>CIT will also check that there are no prohibited goods listed on the export application (</a:t>
            </a:r>
            <a:r>
              <a:rPr lang="en-GB" altLang="en-US" dirty="0" smtClean="0"/>
              <a:t>Annex </a:t>
            </a:r>
            <a:r>
              <a:rPr lang="en-GB" altLang="en-US" dirty="0"/>
              <a:t>VI of 2019/2072).</a:t>
            </a:r>
          </a:p>
          <a:p>
            <a:r>
              <a:rPr lang="en-GB" altLang="en-US" dirty="0"/>
              <a:t>This will include:</a:t>
            </a:r>
          </a:p>
          <a:p>
            <a:pPr lvl="1"/>
            <a:r>
              <a:rPr lang="en-GB" altLang="en-US" dirty="0"/>
              <a:t>Potatoes</a:t>
            </a:r>
          </a:p>
          <a:p>
            <a:pPr lvl="1"/>
            <a:r>
              <a:rPr lang="en-GB" altLang="en-US" dirty="0" err="1"/>
              <a:t>Momordica</a:t>
            </a:r>
            <a:r>
              <a:rPr lang="en-GB" altLang="en-US" dirty="0"/>
              <a:t> originating from third countries where </a:t>
            </a:r>
            <a:r>
              <a:rPr lang="en-GB" altLang="en-US" i="1" dirty="0" err="1"/>
              <a:t>Thrips</a:t>
            </a:r>
            <a:r>
              <a:rPr lang="en-GB" altLang="en-US" i="1" dirty="0"/>
              <a:t> </a:t>
            </a:r>
            <a:r>
              <a:rPr lang="en-GB" altLang="en-US" i="1" dirty="0" err="1"/>
              <a:t>palmi</a:t>
            </a:r>
            <a:r>
              <a:rPr lang="en-GB" altLang="en-US" i="1" dirty="0"/>
              <a:t> </a:t>
            </a:r>
            <a:r>
              <a:rPr lang="en-GB" altLang="en-US" dirty="0"/>
              <a:t>is known to occur and where effective pest mitigations are lacking.</a:t>
            </a:r>
          </a:p>
        </p:txBody>
      </p:sp>
    </p:spTree>
    <p:extLst>
      <p:ext uri="{BB962C8B-B14F-4D97-AF65-F5344CB8AC3E}">
        <p14:creationId xmlns:p14="http://schemas.microsoft.com/office/powerpoint/2010/main" val="7767695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800601" y="800100"/>
            <a:ext cx="1636713" cy="503238"/>
          </a:xfrm>
        </p:spPr>
        <p:txBody>
          <a:bodyPr vert="horz" wrap="square" lIns="0" tIns="10001" rIns="0" bIns="0" numCol="1" rtlCol="0" anchor="t" anchorCtr="0" compatLnSpc="1">
            <a:prstTxWarp prst="textNoShape">
              <a:avLst/>
            </a:prstTxWarp>
            <a:spAutoFit/>
          </a:bodyPr>
          <a:lstStyle/>
          <a:p>
            <a:pPr marL="9525">
              <a:lnSpc>
                <a:spcPct val="100000"/>
              </a:lnSpc>
              <a:spcBef>
                <a:spcPts val="79"/>
              </a:spcBef>
              <a:defRPr/>
            </a:pPr>
            <a:r>
              <a:rPr spc="-4" dirty="0"/>
              <a:t>Content</a:t>
            </a:r>
          </a:p>
        </p:txBody>
      </p:sp>
      <p:sp>
        <p:nvSpPr>
          <p:cNvPr id="108547" name="TextBox 2"/>
          <p:cNvSpPr txBox="1">
            <a:spLocks noChangeArrowheads="1"/>
          </p:cNvSpPr>
          <p:nvPr/>
        </p:nvSpPr>
        <p:spPr bwMode="auto">
          <a:xfrm>
            <a:off x="2208213" y="1916114"/>
            <a:ext cx="741680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000">
                <a:solidFill>
                  <a:srgbClr val="595959"/>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600">
                <a:solidFill>
                  <a:srgbClr val="595959"/>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sz="1400">
                <a:solidFill>
                  <a:srgbClr val="595959"/>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9pPr>
          </a:lstStyle>
          <a:p>
            <a:pPr eaLnBrk="0" fontAlgn="base" hangingPunct="0">
              <a:lnSpc>
                <a:spcPct val="100000"/>
              </a:lnSpc>
              <a:spcBef>
                <a:spcPct val="0"/>
              </a:spcBef>
              <a:spcAft>
                <a:spcPct val="0"/>
              </a:spcAft>
              <a:buFontTx/>
              <a:buNone/>
              <a:defRPr/>
            </a:pPr>
            <a:r>
              <a:rPr lang="en-GB" altLang="en-US" dirty="0"/>
              <a:t>This module will introduce the concept of special requirements. Some goods will need to meet special conditions before being allowed to be imported into the EU. </a:t>
            </a:r>
          </a:p>
          <a:p>
            <a:pPr eaLnBrk="0" fontAlgn="base" hangingPunct="0">
              <a:lnSpc>
                <a:spcPct val="100000"/>
              </a:lnSpc>
              <a:spcBef>
                <a:spcPct val="0"/>
              </a:spcBef>
              <a:spcAft>
                <a:spcPct val="0"/>
              </a:spcAft>
              <a:buFontTx/>
              <a:buNone/>
              <a:defRPr/>
            </a:pPr>
            <a:endParaRPr lang="en-GB" altLang="en-US" dirty="0"/>
          </a:p>
          <a:p>
            <a:pPr eaLnBrk="0" fontAlgn="base" hangingPunct="0">
              <a:lnSpc>
                <a:spcPct val="100000"/>
              </a:lnSpc>
              <a:spcBef>
                <a:spcPct val="0"/>
              </a:spcBef>
              <a:spcAft>
                <a:spcPct val="0"/>
              </a:spcAft>
              <a:buFontTx/>
              <a:buNone/>
              <a:defRPr/>
            </a:pPr>
            <a:r>
              <a:rPr lang="en-GB" altLang="en-US" dirty="0"/>
              <a:t>You will </a:t>
            </a:r>
            <a:r>
              <a:rPr lang="en-GB" altLang="en-US" dirty="0" smtClean="0"/>
              <a:t>learn </a:t>
            </a:r>
            <a:r>
              <a:rPr lang="en-GB" altLang="en-US" dirty="0"/>
              <a:t>where to find the special requirements and </a:t>
            </a:r>
            <a:r>
              <a:rPr lang="en-GB" altLang="en-US" dirty="0" smtClean="0"/>
              <a:t>what </a:t>
            </a:r>
            <a:r>
              <a:rPr lang="en-GB" altLang="en-US" dirty="0"/>
              <a:t>the alternative options mean.</a:t>
            </a:r>
          </a:p>
          <a:p>
            <a:pPr eaLnBrk="0" fontAlgn="base" hangingPunct="0">
              <a:lnSpc>
                <a:spcPct val="100000"/>
              </a:lnSpc>
              <a:spcBef>
                <a:spcPct val="0"/>
              </a:spcBef>
              <a:spcAft>
                <a:spcPct val="0"/>
              </a:spcAft>
              <a:buFontTx/>
              <a:buNone/>
              <a:defRPr/>
            </a:pPr>
            <a:endParaRPr lang="en-GB" altLang="en-US" dirty="0"/>
          </a:p>
          <a:p>
            <a:pPr eaLnBrk="0" fontAlgn="base" hangingPunct="0">
              <a:lnSpc>
                <a:spcPct val="100000"/>
              </a:lnSpc>
              <a:spcBef>
                <a:spcPct val="0"/>
              </a:spcBef>
              <a:spcAft>
                <a:spcPct val="0"/>
              </a:spcAft>
              <a:buFontTx/>
              <a:buNone/>
              <a:defRPr/>
            </a:pPr>
            <a:r>
              <a:rPr lang="en-GB" altLang="en-US" dirty="0"/>
              <a:t>You will also look at the complexities of special requirements where the goods are not of GB origin. </a:t>
            </a:r>
          </a:p>
        </p:txBody>
      </p:sp>
    </p:spTree>
    <p:extLst>
      <p:ext uri="{BB962C8B-B14F-4D97-AF65-F5344CB8AC3E}">
        <p14:creationId xmlns:p14="http://schemas.microsoft.com/office/powerpoint/2010/main" val="2942201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itle 1"/>
          <p:cNvSpPr>
            <a:spLocks noGrp="1"/>
          </p:cNvSpPr>
          <p:nvPr>
            <p:ph type="title"/>
          </p:nvPr>
        </p:nvSpPr>
        <p:spPr/>
        <p:txBody>
          <a:bodyPr/>
          <a:lstStyle/>
          <a:p>
            <a:r>
              <a:rPr lang="en-GB" altLang="en-US"/>
              <a:t>Export: Special Requirement Guide</a:t>
            </a:r>
          </a:p>
        </p:txBody>
      </p:sp>
      <p:sp>
        <p:nvSpPr>
          <p:cNvPr id="128003" name="Content Placeholder 2"/>
          <p:cNvSpPr>
            <a:spLocks noGrp="1"/>
          </p:cNvSpPr>
          <p:nvPr>
            <p:ph idx="1"/>
          </p:nvPr>
        </p:nvSpPr>
        <p:spPr>
          <a:xfrm>
            <a:off x="698962" y="1611313"/>
            <a:ext cx="8264525" cy="4640262"/>
          </a:xfrm>
        </p:spPr>
        <p:txBody>
          <a:bodyPr/>
          <a:lstStyle/>
          <a:p>
            <a:r>
              <a:rPr lang="en-GB" altLang="en-US" dirty="0"/>
              <a:t>In order to help you to determine what the special requirements are for each fruit, vegetable or cut flower a quick reference guide has been developed for reference. This can be provided to you by your local plant health inspector. </a:t>
            </a:r>
          </a:p>
          <a:p>
            <a:r>
              <a:rPr lang="en-GB" altLang="en-US" dirty="0"/>
              <a:t>It is still best practice to refer to the most up-to-date legislation. If you are unsure as to what the special requirements are for </a:t>
            </a:r>
            <a:r>
              <a:rPr lang="en-GB" altLang="en-US" dirty="0" smtClean="0"/>
              <a:t>your </a:t>
            </a:r>
            <a:r>
              <a:rPr lang="en-GB" altLang="en-US" dirty="0"/>
              <a:t>commodity, please contact your local </a:t>
            </a:r>
            <a:r>
              <a:rPr lang="en-GB" altLang="en-US" dirty="0" smtClean="0"/>
              <a:t>PHSI.</a:t>
            </a:r>
            <a:endParaRPr lang="en-GB" altLang="en-US" dirty="0"/>
          </a:p>
          <a:p>
            <a:r>
              <a:rPr lang="en-GB" altLang="en-US" dirty="0"/>
              <a:t>Note: APHA will determine which special requirement is applicable for goods originating in Great Britain (GB). </a:t>
            </a:r>
          </a:p>
        </p:txBody>
      </p:sp>
      <p:sp>
        <p:nvSpPr>
          <p:cNvPr id="128005" name="Slide Number Placeholder 4"/>
          <p:cNvSpPr>
            <a:spLocks noGrp="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000">
                <a:solidFill>
                  <a:srgbClr val="595959"/>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600">
                <a:solidFill>
                  <a:srgbClr val="595959"/>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sz="1400">
                <a:solidFill>
                  <a:srgbClr val="595959"/>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9pPr>
          </a:lstStyle>
          <a:p>
            <a:pPr>
              <a:lnSpc>
                <a:spcPct val="100000"/>
              </a:lnSpc>
              <a:spcBef>
                <a:spcPct val="0"/>
              </a:spcBef>
              <a:buFontTx/>
              <a:buNone/>
            </a:pPr>
            <a:fld id="{E1EAABEB-B1DF-4C10-9D57-6438547B4A6D}" type="slidenum">
              <a:rPr lang="en-GB" altLang="en-US" sz="1000">
                <a:solidFill>
                  <a:srgbClr val="00B050"/>
                </a:solidFill>
              </a:rPr>
              <a:pPr>
                <a:lnSpc>
                  <a:spcPct val="100000"/>
                </a:lnSpc>
                <a:spcBef>
                  <a:spcPct val="0"/>
                </a:spcBef>
                <a:buFontTx/>
                <a:buNone/>
              </a:pPr>
              <a:t>20</a:t>
            </a:fld>
            <a:endParaRPr lang="en-GB" altLang="en-US" sz="1000">
              <a:solidFill>
                <a:srgbClr val="00B050"/>
              </a:solidFill>
            </a:endParaRPr>
          </a:p>
        </p:txBody>
      </p:sp>
    </p:spTree>
    <p:extLst>
      <p:ext uri="{BB962C8B-B14F-4D97-AF65-F5344CB8AC3E}">
        <p14:creationId xmlns:p14="http://schemas.microsoft.com/office/powerpoint/2010/main" val="22936630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Title 1"/>
          <p:cNvSpPr>
            <a:spLocks noGrp="1"/>
          </p:cNvSpPr>
          <p:nvPr>
            <p:ph type="title"/>
          </p:nvPr>
        </p:nvSpPr>
        <p:spPr/>
        <p:txBody>
          <a:bodyPr/>
          <a:lstStyle/>
          <a:p>
            <a:r>
              <a:rPr lang="en-GB" altLang="en-US"/>
              <a:t>Sending a sample to Fera</a:t>
            </a:r>
          </a:p>
        </p:txBody>
      </p:sp>
      <p:sp>
        <p:nvSpPr>
          <p:cNvPr id="3" name="Content Placeholder 2"/>
          <p:cNvSpPr>
            <a:spLocks noGrp="1"/>
          </p:cNvSpPr>
          <p:nvPr>
            <p:ph idx="1"/>
          </p:nvPr>
        </p:nvSpPr>
        <p:spPr>
          <a:xfrm>
            <a:off x="586318" y="1170760"/>
            <a:ext cx="11202028" cy="4640262"/>
          </a:xfrm>
        </p:spPr>
        <p:txBody>
          <a:bodyPr>
            <a:normAutofit/>
          </a:bodyPr>
          <a:lstStyle/>
          <a:p>
            <a:pPr marL="257175" indent="-257175">
              <a:defRPr/>
            </a:pPr>
            <a:r>
              <a:rPr lang="en-GB" altLang="en-US" dirty="0"/>
              <a:t>If you find a suspect pest or disease in contravention of the export requirements, </a:t>
            </a:r>
            <a:r>
              <a:rPr lang="en-GB" altLang="en-US" b="1" u="sng" dirty="0"/>
              <a:t>under no circumstances should that commodity be </a:t>
            </a:r>
            <a:r>
              <a:rPr lang="en-GB" altLang="en-US" b="1" u="sng" dirty="0" smtClean="0"/>
              <a:t>exported</a:t>
            </a:r>
          </a:p>
          <a:p>
            <a:pPr marL="257175" indent="-257175">
              <a:defRPr/>
            </a:pPr>
            <a:r>
              <a:rPr lang="en-GB" altLang="en-US" b="1" u="sng" dirty="0" smtClean="0"/>
              <a:t>You should notify your local plant health inspector immediately.</a:t>
            </a:r>
            <a:endParaRPr lang="en-GB" altLang="en-US" b="1" u="sng" dirty="0"/>
          </a:p>
          <a:p>
            <a:pPr marL="257175" indent="-257175">
              <a:defRPr/>
            </a:pPr>
            <a:r>
              <a:rPr lang="en-GB" altLang="en-US" dirty="0"/>
              <a:t>A sample may be sent to the official laboratory (FERA Science) for diagnosis</a:t>
            </a:r>
          </a:p>
          <a:p>
            <a:pPr marL="257175" indent="-257175">
              <a:defRPr/>
            </a:pPr>
            <a:r>
              <a:rPr lang="en-GB" altLang="en-US" b="1" dirty="0"/>
              <a:t>Triple contain </a:t>
            </a:r>
            <a:r>
              <a:rPr lang="en-GB" altLang="en-US" dirty="0"/>
              <a:t>the suspect pest or diseased commodity (i.e. put in two sample bags and a box) and </a:t>
            </a:r>
          </a:p>
          <a:p>
            <a:pPr marL="257175" indent="-257175">
              <a:defRPr/>
            </a:pPr>
            <a:r>
              <a:rPr lang="en-GB" altLang="en-US" b="1" dirty="0"/>
              <a:t>Send</a:t>
            </a:r>
            <a:r>
              <a:rPr lang="en-GB" altLang="en-US" dirty="0"/>
              <a:t> this as a commercial sample to the Fera Science </a:t>
            </a:r>
            <a:r>
              <a:rPr lang="en-GB" altLang="en-US" dirty="0" smtClean="0"/>
              <a:t>laboratory</a:t>
            </a:r>
          </a:p>
          <a:p>
            <a:pPr marL="0" indent="0">
              <a:buNone/>
              <a:defRPr/>
            </a:pPr>
            <a:endParaRPr lang="en-GB" altLang="en-US" dirty="0"/>
          </a:p>
          <a:p>
            <a:pPr marL="257175" indent="-257175">
              <a:defRPr/>
            </a:pPr>
            <a:endParaRPr lang="en-GB" altLang="en-US" dirty="0"/>
          </a:p>
        </p:txBody>
      </p:sp>
    </p:spTree>
    <p:extLst>
      <p:ext uri="{BB962C8B-B14F-4D97-AF65-F5344CB8AC3E}">
        <p14:creationId xmlns:p14="http://schemas.microsoft.com/office/powerpoint/2010/main" val="32387895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p:cNvSpPr>
          <p:nvPr>
            <p:ph type="title"/>
          </p:nvPr>
        </p:nvSpPr>
        <p:spPr/>
        <p:txBody>
          <a:bodyPr/>
          <a:lstStyle/>
          <a:p>
            <a:r>
              <a:rPr lang="en-GB" altLang="en-US"/>
              <a:t>Sending a sample to Fera</a:t>
            </a:r>
          </a:p>
        </p:txBody>
      </p:sp>
      <p:sp>
        <p:nvSpPr>
          <p:cNvPr id="3" name="Content Placeholder 2"/>
          <p:cNvSpPr>
            <a:spLocks noGrp="1"/>
          </p:cNvSpPr>
          <p:nvPr>
            <p:ph idx="1"/>
          </p:nvPr>
        </p:nvSpPr>
        <p:spPr>
          <a:xfrm>
            <a:off x="1963739" y="1541463"/>
            <a:ext cx="8264525" cy="4640262"/>
          </a:xfrm>
        </p:spPr>
        <p:txBody>
          <a:bodyPr>
            <a:normAutofit/>
          </a:bodyPr>
          <a:lstStyle/>
          <a:p>
            <a:pPr marL="257175" indent="-257175">
              <a:defRPr/>
            </a:pPr>
            <a:r>
              <a:rPr lang="en-GB" altLang="en-US" dirty="0"/>
              <a:t>If you decide to send this as a commercial sample to the Fera Science laboratory, please follow this guidance and contact the lab for fee information:</a:t>
            </a:r>
          </a:p>
          <a:p>
            <a:pPr marL="0" indent="0">
              <a:buNone/>
              <a:defRPr/>
            </a:pPr>
            <a:r>
              <a:rPr lang="en-GB" dirty="0">
                <a:hlinkClick r:id="rId2"/>
              </a:rPr>
              <a:t>https://www.fera.co.uk/crop-health/sample-shipping-information</a:t>
            </a:r>
            <a:r>
              <a:rPr lang="en-GB" dirty="0"/>
              <a:t> </a:t>
            </a:r>
          </a:p>
          <a:p>
            <a:pPr marL="0" indent="0">
              <a:buNone/>
              <a:defRPr/>
            </a:pPr>
            <a:endParaRPr lang="en-GB" dirty="0"/>
          </a:p>
          <a:p>
            <a:pPr>
              <a:defRPr/>
            </a:pPr>
            <a:r>
              <a:rPr lang="en-GB" altLang="en-US" dirty="0"/>
              <a:t>In all cases a </a:t>
            </a:r>
            <a:r>
              <a:rPr lang="en-GB" altLang="en-US" b="1" dirty="0"/>
              <a:t>record </a:t>
            </a:r>
            <a:r>
              <a:rPr lang="en-GB" altLang="en-US" dirty="0"/>
              <a:t>of the official inspections, suspect pests and disease and the inspection outcome must be kept</a:t>
            </a:r>
          </a:p>
          <a:p>
            <a:pPr>
              <a:defRPr/>
            </a:pPr>
            <a:endParaRPr lang="en-GB" dirty="0"/>
          </a:p>
        </p:txBody>
      </p:sp>
    </p:spTree>
    <p:extLst>
      <p:ext uri="{BB962C8B-B14F-4D97-AF65-F5344CB8AC3E}">
        <p14:creationId xmlns:p14="http://schemas.microsoft.com/office/powerpoint/2010/main" val="16699979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itle 1"/>
          <p:cNvSpPr>
            <a:spLocks noGrp="1"/>
          </p:cNvSpPr>
          <p:nvPr>
            <p:ph type="title"/>
          </p:nvPr>
        </p:nvSpPr>
        <p:spPr>
          <a:xfrm>
            <a:off x="1881189" y="2708275"/>
            <a:ext cx="8264525" cy="482600"/>
          </a:xfrm>
        </p:spPr>
        <p:txBody>
          <a:bodyPr/>
          <a:lstStyle/>
          <a:p>
            <a:pPr algn="ctr"/>
            <a:r>
              <a:rPr lang="en-GB" altLang="en-US"/>
              <a:t>Knowledge Test</a:t>
            </a:r>
            <a:br>
              <a:rPr lang="en-GB" altLang="en-US"/>
            </a:br>
            <a:r>
              <a:rPr lang="en-GB" altLang="en-US"/>
              <a:t/>
            </a:r>
            <a:br>
              <a:rPr lang="en-GB" altLang="en-US"/>
            </a:br>
            <a:r>
              <a:rPr lang="en-GB" altLang="en-US"/>
              <a:t/>
            </a:r>
            <a:br>
              <a:rPr lang="en-GB" altLang="en-US"/>
            </a:br>
            <a:endParaRPr lang="en-GB" altLang="en-US"/>
          </a:p>
        </p:txBody>
      </p:sp>
      <p:sp>
        <p:nvSpPr>
          <p:cNvPr id="131075"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000">
                <a:solidFill>
                  <a:srgbClr val="595959"/>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600">
                <a:solidFill>
                  <a:srgbClr val="595959"/>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sz="1400">
                <a:solidFill>
                  <a:srgbClr val="595959"/>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9pPr>
          </a:lstStyle>
          <a:p>
            <a:pPr>
              <a:lnSpc>
                <a:spcPct val="100000"/>
              </a:lnSpc>
              <a:spcBef>
                <a:spcPct val="0"/>
              </a:spcBef>
              <a:buFontTx/>
              <a:buNone/>
            </a:pPr>
            <a:fld id="{513D2828-C47C-4012-97A1-AED72ADCE61C}" type="slidenum">
              <a:rPr lang="en-GB" altLang="en-US" sz="1000">
                <a:solidFill>
                  <a:srgbClr val="00B050"/>
                </a:solidFill>
              </a:rPr>
              <a:pPr>
                <a:lnSpc>
                  <a:spcPct val="100000"/>
                </a:lnSpc>
                <a:spcBef>
                  <a:spcPct val="0"/>
                </a:spcBef>
                <a:buFontTx/>
                <a:buNone/>
              </a:pPr>
              <a:t>23</a:t>
            </a:fld>
            <a:endParaRPr lang="en-GB" altLang="en-US" sz="1000">
              <a:solidFill>
                <a:srgbClr val="00B050"/>
              </a:solidFill>
            </a:endParaRPr>
          </a:p>
        </p:txBody>
      </p:sp>
    </p:spTree>
    <p:extLst>
      <p:ext uri="{BB962C8B-B14F-4D97-AF65-F5344CB8AC3E}">
        <p14:creationId xmlns:p14="http://schemas.microsoft.com/office/powerpoint/2010/main" val="27386231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1655226" y="394733"/>
            <a:ext cx="8264525" cy="482600"/>
          </a:xfrm>
        </p:spPr>
        <p:txBody>
          <a:bodyPr/>
          <a:lstStyle/>
          <a:p>
            <a:pPr algn="ctr"/>
            <a:r>
              <a:rPr lang="en-GB" altLang="en-US" dirty="0" smtClean="0"/>
              <a:t>Knowledge Test</a:t>
            </a:r>
          </a:p>
        </p:txBody>
      </p:sp>
      <p:sp>
        <p:nvSpPr>
          <p:cNvPr id="61443"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000">
                <a:solidFill>
                  <a:srgbClr val="595959"/>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600">
                <a:solidFill>
                  <a:srgbClr val="595959"/>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sz="1400">
                <a:solidFill>
                  <a:srgbClr val="595959"/>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9pPr>
          </a:lstStyle>
          <a:p>
            <a:pPr>
              <a:lnSpc>
                <a:spcPct val="100000"/>
              </a:lnSpc>
              <a:spcBef>
                <a:spcPct val="0"/>
              </a:spcBef>
              <a:buFontTx/>
              <a:buNone/>
            </a:pPr>
            <a:fld id="{6B74C52A-0782-4A53-8602-4BFDF7D72A77}" type="slidenum">
              <a:rPr lang="en-GB" altLang="en-US" sz="1000">
                <a:solidFill>
                  <a:srgbClr val="00B050"/>
                </a:solidFill>
              </a:rPr>
              <a:pPr>
                <a:lnSpc>
                  <a:spcPct val="100000"/>
                </a:lnSpc>
                <a:spcBef>
                  <a:spcPct val="0"/>
                </a:spcBef>
                <a:buFontTx/>
                <a:buNone/>
              </a:pPr>
              <a:t>24</a:t>
            </a:fld>
            <a:endParaRPr lang="en-GB" altLang="en-US" sz="1000">
              <a:solidFill>
                <a:srgbClr val="00B050"/>
              </a:solidFill>
            </a:endParaRPr>
          </a:p>
        </p:txBody>
      </p:sp>
      <p:sp>
        <p:nvSpPr>
          <p:cNvPr id="2" name="TextBox 1"/>
          <p:cNvSpPr txBox="1"/>
          <p:nvPr/>
        </p:nvSpPr>
        <p:spPr>
          <a:xfrm>
            <a:off x="418641" y="1244906"/>
            <a:ext cx="11318277" cy="2031325"/>
          </a:xfrm>
          <a:prstGeom prst="rect">
            <a:avLst/>
          </a:prstGeom>
          <a:noFill/>
        </p:spPr>
        <p:txBody>
          <a:bodyPr wrap="square" rtlCol="0">
            <a:spAutoFit/>
          </a:bodyPr>
          <a:lstStyle/>
          <a:p>
            <a:r>
              <a:rPr lang="en-GB" dirty="0" smtClean="0"/>
              <a:t>Please visit the below link to complete the knowledge test for this module:</a:t>
            </a:r>
          </a:p>
          <a:p>
            <a:pPr algn="ctr"/>
            <a:endParaRPr lang="en-GB" dirty="0"/>
          </a:p>
          <a:p>
            <a:pPr algn="ctr"/>
            <a:r>
              <a:rPr lang="en-GB" dirty="0" smtClean="0"/>
              <a:t>PHEATS – </a:t>
            </a:r>
            <a:r>
              <a:rPr lang="en-GB" altLang="en-US" dirty="0" smtClean="0"/>
              <a:t>EU Special Requirements</a:t>
            </a:r>
            <a:endParaRPr lang="en-GB" dirty="0" smtClean="0"/>
          </a:p>
          <a:p>
            <a:pPr algn="ctr"/>
            <a:endParaRPr lang="en-GB" dirty="0" smtClean="0"/>
          </a:p>
          <a:p>
            <a:pPr algn="ctr"/>
            <a:r>
              <a:rPr lang="en-GB" u="sng">
                <a:hlinkClick r:id="rId2"/>
              </a:rPr>
              <a:t>https://forms.office.com/Pages/ResponsePage.aspx?id=UCQKdycCYkyQx044U38RAvJ7GY98IcdOvJfSZ-UDeKFUOERJNUJPQzYxM0I3OENSTlNCRDlWQVA5My4u</a:t>
            </a:r>
            <a:r>
              <a:rPr lang="en-GB"/>
              <a:t> </a:t>
            </a:r>
          </a:p>
          <a:p>
            <a:pPr algn="ctr"/>
            <a:endParaRPr lang="en-GB" dirty="0"/>
          </a:p>
        </p:txBody>
      </p:sp>
    </p:spTree>
    <p:extLst>
      <p:ext uri="{BB962C8B-B14F-4D97-AF65-F5344CB8AC3E}">
        <p14:creationId xmlns:p14="http://schemas.microsoft.com/office/powerpoint/2010/main" val="42751083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503613" y="333376"/>
            <a:ext cx="4895850" cy="994503"/>
          </a:xfrm>
        </p:spPr>
        <p:txBody>
          <a:bodyPr vert="horz" wrap="square" lIns="0" tIns="9525" rIns="0" bIns="0" numCol="1" rtlCol="0" anchor="t" anchorCtr="0" compatLnSpc="1">
            <a:prstTxWarp prst="textNoShape">
              <a:avLst/>
            </a:prstTxWarp>
            <a:spAutoFit/>
          </a:bodyPr>
          <a:lstStyle/>
          <a:p>
            <a:pPr marL="9525" algn="ctr">
              <a:lnSpc>
                <a:spcPct val="100000"/>
              </a:lnSpc>
              <a:spcBef>
                <a:spcPts val="75"/>
              </a:spcBef>
              <a:defRPr/>
            </a:pPr>
            <a:r>
              <a:rPr dirty="0"/>
              <a:t> </a:t>
            </a:r>
            <a:r>
              <a:rPr spc="-4" dirty="0"/>
              <a:t>International </a:t>
            </a:r>
            <a:r>
              <a:rPr lang="en-GB" spc="-4" dirty="0" smtClean="0"/>
              <a:t>p</a:t>
            </a:r>
            <a:r>
              <a:rPr spc="-4" dirty="0" err="1" smtClean="0"/>
              <a:t>lant</a:t>
            </a:r>
            <a:r>
              <a:rPr spc="-45" dirty="0" smtClean="0"/>
              <a:t> </a:t>
            </a:r>
            <a:r>
              <a:rPr spc="-4" dirty="0"/>
              <a:t>health</a:t>
            </a:r>
            <a:br>
              <a:rPr spc="-4" dirty="0"/>
            </a:br>
            <a:r>
              <a:rPr lang="en-GB" spc="-4" dirty="0" smtClean="0"/>
              <a:t>l</a:t>
            </a:r>
            <a:r>
              <a:rPr spc="-4" dirty="0" smtClean="0"/>
              <a:t>earning</a:t>
            </a:r>
            <a:r>
              <a:rPr spc="-23" dirty="0" smtClean="0"/>
              <a:t> </a:t>
            </a:r>
            <a:r>
              <a:rPr dirty="0"/>
              <a:t>objectives</a:t>
            </a:r>
          </a:p>
        </p:txBody>
      </p:sp>
      <p:sp>
        <p:nvSpPr>
          <p:cNvPr id="5" name="TextBox 4"/>
          <p:cNvSpPr txBox="1"/>
          <p:nvPr/>
        </p:nvSpPr>
        <p:spPr>
          <a:xfrm>
            <a:off x="2279650" y="1916113"/>
            <a:ext cx="7920038" cy="3108543"/>
          </a:xfrm>
          <a:prstGeom prst="rect">
            <a:avLst/>
          </a:prstGeom>
          <a:noFill/>
        </p:spPr>
        <p:txBody>
          <a:bodyPr>
            <a:spAutoFit/>
          </a:bodyPr>
          <a:lstStyle/>
          <a:p>
            <a:pPr eaLnBrk="0" fontAlgn="base" hangingPunct="0">
              <a:spcBef>
                <a:spcPct val="0"/>
              </a:spcBef>
              <a:spcAft>
                <a:spcPct val="0"/>
              </a:spcAft>
              <a:defRPr/>
            </a:pPr>
            <a:r>
              <a:rPr lang="en-GB" sz="2000" dirty="0">
                <a:solidFill>
                  <a:srgbClr val="595959"/>
                </a:solidFill>
                <a:latin typeface="Arial" panose="020B0604020202020204" pitchFamily="34" charset="0"/>
                <a:cs typeface="Arial" panose="020B0604020202020204" pitchFamily="34" charset="0"/>
              </a:rPr>
              <a:t>Understand:</a:t>
            </a:r>
          </a:p>
          <a:p>
            <a:pPr eaLnBrk="0" fontAlgn="base" hangingPunct="0">
              <a:spcBef>
                <a:spcPct val="0"/>
              </a:spcBef>
              <a:spcAft>
                <a:spcPct val="0"/>
              </a:spcAft>
              <a:defRPr/>
            </a:pPr>
            <a:endParaRPr lang="en-GB" sz="2000" dirty="0">
              <a:solidFill>
                <a:srgbClr val="595959"/>
              </a:solidFill>
              <a:latin typeface="Arial" panose="020B0604020202020204" pitchFamily="34" charset="0"/>
              <a:cs typeface="Arial" panose="020B0604020202020204" pitchFamily="34" charset="0"/>
            </a:endParaRPr>
          </a:p>
          <a:p>
            <a:pPr marL="285750" indent="-285750" eaLnBrk="0" fontAlgn="base" hangingPunct="0">
              <a:spcBef>
                <a:spcPct val="0"/>
              </a:spcBef>
              <a:spcAft>
                <a:spcPct val="0"/>
              </a:spcAft>
              <a:buFont typeface="Arial" panose="020B0604020202020204" pitchFamily="34" charset="0"/>
              <a:buChar char="•"/>
              <a:defRPr/>
            </a:pPr>
            <a:r>
              <a:rPr lang="en-GB" sz="2000" dirty="0">
                <a:solidFill>
                  <a:srgbClr val="595959"/>
                </a:solidFill>
                <a:latin typeface="Arial" panose="020B0604020202020204" pitchFamily="34" charset="0"/>
                <a:cs typeface="Arial" panose="020B0604020202020204" pitchFamily="34" charset="0"/>
              </a:rPr>
              <a:t>What is a special requirement</a:t>
            </a:r>
          </a:p>
          <a:p>
            <a:pPr marL="285750" indent="-285750" eaLnBrk="0" fontAlgn="base" hangingPunct="0">
              <a:spcBef>
                <a:spcPct val="0"/>
              </a:spcBef>
              <a:spcAft>
                <a:spcPct val="0"/>
              </a:spcAft>
              <a:buFont typeface="Arial" panose="020B0604020202020204" pitchFamily="34" charset="0"/>
              <a:buChar char="•"/>
              <a:defRPr/>
            </a:pPr>
            <a:r>
              <a:rPr lang="en-GB" sz="2000" dirty="0">
                <a:solidFill>
                  <a:srgbClr val="595959"/>
                </a:solidFill>
                <a:latin typeface="Arial" panose="020B0604020202020204" pitchFamily="34" charset="0"/>
                <a:cs typeface="Arial" panose="020B0604020202020204" pitchFamily="34" charset="0"/>
              </a:rPr>
              <a:t>The difference between some of the options available</a:t>
            </a:r>
          </a:p>
          <a:p>
            <a:pPr marL="285750" indent="-285750" eaLnBrk="0" fontAlgn="base" hangingPunct="0">
              <a:spcBef>
                <a:spcPct val="0"/>
              </a:spcBef>
              <a:spcAft>
                <a:spcPct val="0"/>
              </a:spcAft>
              <a:buFont typeface="Arial" panose="020B0604020202020204" pitchFamily="34" charset="0"/>
              <a:buChar char="•"/>
              <a:defRPr/>
            </a:pPr>
            <a:r>
              <a:rPr lang="en-GB" sz="2000" dirty="0">
                <a:solidFill>
                  <a:srgbClr val="595959"/>
                </a:solidFill>
                <a:latin typeface="Arial" panose="020B0604020202020204" pitchFamily="34" charset="0"/>
                <a:cs typeface="Arial" panose="020B0604020202020204" pitchFamily="34" charset="0"/>
              </a:rPr>
              <a:t>What a pest free area is </a:t>
            </a:r>
          </a:p>
          <a:p>
            <a:pPr marL="285750" indent="-285750" eaLnBrk="0" fontAlgn="base" hangingPunct="0">
              <a:spcBef>
                <a:spcPct val="0"/>
              </a:spcBef>
              <a:spcAft>
                <a:spcPct val="0"/>
              </a:spcAft>
              <a:buFont typeface="Arial" panose="020B0604020202020204" pitchFamily="34" charset="0"/>
              <a:buChar char="•"/>
              <a:defRPr/>
            </a:pPr>
            <a:r>
              <a:rPr lang="en-GB" sz="2000" dirty="0">
                <a:solidFill>
                  <a:srgbClr val="595959"/>
                </a:solidFill>
                <a:latin typeface="Arial" panose="020B0604020202020204" pitchFamily="34" charset="0"/>
                <a:cs typeface="Arial" panose="020B0604020202020204" pitchFamily="34" charset="0"/>
              </a:rPr>
              <a:t>What a pest free place of production or site is</a:t>
            </a:r>
          </a:p>
          <a:p>
            <a:pPr marL="285750" indent="-285750" eaLnBrk="0" fontAlgn="base" hangingPunct="0">
              <a:spcBef>
                <a:spcPct val="0"/>
              </a:spcBef>
              <a:spcAft>
                <a:spcPct val="0"/>
              </a:spcAft>
              <a:buFont typeface="Arial" panose="020B0604020202020204" pitchFamily="34" charset="0"/>
              <a:buChar char="•"/>
              <a:defRPr/>
            </a:pPr>
            <a:r>
              <a:rPr lang="en-GB" sz="2000" dirty="0">
                <a:solidFill>
                  <a:srgbClr val="595959"/>
                </a:solidFill>
                <a:latin typeface="Arial" panose="020B0604020202020204" pitchFamily="34" charset="0"/>
                <a:cs typeface="Arial" panose="020B0604020202020204" pitchFamily="34" charset="0"/>
              </a:rPr>
              <a:t>Special requirements for goods not of GB origin</a:t>
            </a:r>
          </a:p>
          <a:p>
            <a:pPr marL="285750" indent="-285750" eaLnBrk="0" fontAlgn="base" hangingPunct="0">
              <a:spcBef>
                <a:spcPct val="0"/>
              </a:spcBef>
              <a:spcAft>
                <a:spcPct val="0"/>
              </a:spcAft>
              <a:buFont typeface="Arial" panose="020B0604020202020204" pitchFamily="34" charset="0"/>
              <a:buChar char="•"/>
              <a:defRPr/>
            </a:pPr>
            <a:r>
              <a:rPr lang="en-GB" sz="2000" dirty="0">
                <a:solidFill>
                  <a:srgbClr val="595959"/>
                </a:solidFill>
                <a:latin typeface="Arial" panose="020B0604020202020204" pitchFamily="34" charset="0"/>
                <a:cs typeface="Arial" panose="020B0604020202020204" pitchFamily="34" charset="0"/>
              </a:rPr>
              <a:t>How to send samples if required</a:t>
            </a:r>
          </a:p>
          <a:p>
            <a:pPr marL="285750" indent="-285750" eaLnBrk="0" fontAlgn="base" hangingPunct="0">
              <a:spcBef>
                <a:spcPct val="0"/>
              </a:spcBef>
              <a:spcAft>
                <a:spcPct val="0"/>
              </a:spcAft>
              <a:buFont typeface="Arial" panose="020B0604020202020204" pitchFamily="34" charset="0"/>
              <a:buChar char="•"/>
              <a:defRPr/>
            </a:pPr>
            <a:endParaRPr lang="en-GB" dirty="0">
              <a:solidFill>
                <a:prstClr val="black"/>
              </a:solidFill>
              <a:latin typeface="Arial" panose="020B0604020202020204" pitchFamily="34" charset="0"/>
              <a:cs typeface="Arial" panose="020B0604020202020204" pitchFamily="34" charset="0"/>
            </a:endParaRPr>
          </a:p>
          <a:p>
            <a:pPr marL="285750" indent="-285750" eaLnBrk="0" fontAlgn="base" hangingPunct="0">
              <a:spcBef>
                <a:spcPct val="0"/>
              </a:spcBef>
              <a:spcAft>
                <a:spcPct val="0"/>
              </a:spcAft>
              <a:buFont typeface="Arial" panose="020B0604020202020204" pitchFamily="34" charset="0"/>
              <a:buChar char="•"/>
              <a:defRPr/>
            </a:pPr>
            <a:endParaRPr lang="en-GB"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267905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le 1"/>
          <p:cNvSpPr>
            <a:spLocks noGrp="1"/>
          </p:cNvSpPr>
          <p:nvPr>
            <p:ph type="title"/>
          </p:nvPr>
        </p:nvSpPr>
        <p:spPr/>
        <p:txBody>
          <a:bodyPr/>
          <a:lstStyle/>
          <a:p>
            <a:r>
              <a:rPr lang="en-GB" altLang="en-US"/>
              <a:t>Special Requirements</a:t>
            </a:r>
          </a:p>
        </p:txBody>
      </p:sp>
      <p:sp>
        <p:nvSpPr>
          <p:cNvPr id="110595" name="Content Placeholder 2"/>
          <p:cNvSpPr>
            <a:spLocks noGrp="1"/>
          </p:cNvSpPr>
          <p:nvPr>
            <p:ph idx="1"/>
          </p:nvPr>
        </p:nvSpPr>
        <p:spPr>
          <a:xfrm>
            <a:off x="586318" y="1541463"/>
            <a:ext cx="11019367" cy="4640262"/>
          </a:xfrm>
        </p:spPr>
        <p:txBody>
          <a:bodyPr/>
          <a:lstStyle/>
          <a:p>
            <a:r>
              <a:rPr lang="en-GB" altLang="en-US" dirty="0"/>
              <a:t>Some fruit, vegetables and cut flowers have special requirements which means they can’t be exported unless they meet certain requirements.</a:t>
            </a:r>
          </a:p>
          <a:p>
            <a:r>
              <a:rPr lang="en-GB" altLang="en-US" dirty="0"/>
              <a:t>Where a fruit, vegetable or cut flower poses a pest risk of an unacceptable level due to the likelihood that it hosts a quarantine pest, and that pest risk can be reduced to an acceptable level by applying one or more </a:t>
            </a:r>
            <a:r>
              <a:rPr lang="en-GB" altLang="en-US" dirty="0" smtClean="0"/>
              <a:t>measures, then these measures </a:t>
            </a:r>
            <a:r>
              <a:rPr lang="en-GB" altLang="en-US" dirty="0"/>
              <a:t>must </a:t>
            </a:r>
            <a:r>
              <a:rPr lang="en-GB" altLang="en-US" dirty="0" smtClean="0"/>
              <a:t>be, </a:t>
            </a:r>
            <a:r>
              <a:rPr lang="en-GB" altLang="en-US" dirty="0"/>
              <a:t>where </a:t>
            </a:r>
            <a:r>
              <a:rPr lang="en-GB" altLang="en-US" dirty="0" smtClean="0"/>
              <a:t>applicable, </a:t>
            </a:r>
            <a:r>
              <a:rPr lang="en-GB" altLang="en-US" dirty="0"/>
              <a:t>be included on the PC.</a:t>
            </a:r>
          </a:p>
          <a:p>
            <a:r>
              <a:rPr lang="en-GB" altLang="en-US" dirty="0"/>
              <a:t>A special requirement will often have several options to choose from. It is </a:t>
            </a:r>
            <a:r>
              <a:rPr lang="en-GB" altLang="en-US" dirty="0" smtClean="0"/>
              <a:t>up to </a:t>
            </a:r>
            <a:r>
              <a:rPr lang="en-GB" altLang="en-US" dirty="0"/>
              <a:t>the competent authority to determine which one is best applicable. You will however have to demonstrate a knowledge of knowing where to find them</a:t>
            </a:r>
            <a:r>
              <a:rPr lang="en-GB" altLang="en-US" dirty="0" smtClean="0"/>
              <a:t>.</a:t>
            </a:r>
          </a:p>
          <a:p>
            <a:r>
              <a:rPr lang="en-GB" altLang="en-US" dirty="0" smtClean="0"/>
              <a:t>The Competent Authority (CA) is the central authority responsible for the organisation of official controls and of other official related activities. The CA in England and Wales is APHA.</a:t>
            </a:r>
            <a:endParaRPr lang="en-GB" altLang="en-US" dirty="0"/>
          </a:p>
          <a:p>
            <a:r>
              <a:rPr lang="en-GB" altLang="en-US" dirty="0"/>
              <a:t>The special requirement and the selected option will then have to be declared in box 11 of the PC </a:t>
            </a:r>
            <a:r>
              <a:rPr lang="en-GB" altLang="en-US" dirty="0" smtClean="0"/>
              <a:t>or </a:t>
            </a:r>
            <a:r>
              <a:rPr lang="en-GB" altLang="en-US" dirty="0"/>
              <a:t>if there isn’t enough room it can be entered on a certified additional sheet. </a:t>
            </a:r>
          </a:p>
        </p:txBody>
      </p:sp>
      <p:sp>
        <p:nvSpPr>
          <p:cNvPr id="110596" name="Text Placeholder 3"/>
          <p:cNvSpPr>
            <a:spLocks noGrp="1"/>
          </p:cNvSpPr>
          <p:nvPr>
            <p:ph type="body" sz="quarter" idx="13"/>
          </p:nvPr>
        </p:nvSpPr>
        <p:spPr>
          <a:xfrm>
            <a:off x="586318" y="1095375"/>
            <a:ext cx="8264525" cy="300038"/>
          </a:xfrm>
        </p:spPr>
        <p:txBody>
          <a:bodyPr/>
          <a:lstStyle/>
          <a:p>
            <a:r>
              <a:rPr lang="en-GB" altLang="en-US" dirty="0"/>
              <a:t>What are special requirements?</a:t>
            </a:r>
          </a:p>
        </p:txBody>
      </p:sp>
      <p:sp>
        <p:nvSpPr>
          <p:cNvPr id="110597" name="Slide Number Placeholder 4"/>
          <p:cNvSpPr>
            <a:spLocks noGrp="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000">
                <a:solidFill>
                  <a:srgbClr val="595959"/>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600">
                <a:solidFill>
                  <a:srgbClr val="595959"/>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sz="1400">
                <a:solidFill>
                  <a:srgbClr val="595959"/>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9pPr>
          </a:lstStyle>
          <a:p>
            <a:pPr>
              <a:lnSpc>
                <a:spcPct val="100000"/>
              </a:lnSpc>
              <a:spcBef>
                <a:spcPct val="0"/>
              </a:spcBef>
              <a:buFontTx/>
              <a:buNone/>
            </a:pPr>
            <a:fld id="{356A688F-020A-4D72-83C6-010070D49F6D}" type="slidenum">
              <a:rPr lang="en-GB" altLang="en-US" sz="1000">
                <a:solidFill>
                  <a:srgbClr val="00B050"/>
                </a:solidFill>
              </a:rPr>
              <a:pPr>
                <a:lnSpc>
                  <a:spcPct val="100000"/>
                </a:lnSpc>
                <a:spcBef>
                  <a:spcPct val="0"/>
                </a:spcBef>
                <a:buFontTx/>
                <a:buNone/>
              </a:pPr>
              <a:t>4</a:t>
            </a:fld>
            <a:endParaRPr lang="en-GB" altLang="en-US" sz="1000">
              <a:solidFill>
                <a:srgbClr val="00B050"/>
              </a:solidFill>
            </a:endParaRPr>
          </a:p>
        </p:txBody>
      </p:sp>
    </p:spTree>
    <p:extLst>
      <p:ext uri="{BB962C8B-B14F-4D97-AF65-F5344CB8AC3E}">
        <p14:creationId xmlns:p14="http://schemas.microsoft.com/office/powerpoint/2010/main" val="4659515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tle 1"/>
          <p:cNvSpPr>
            <a:spLocks noGrp="1"/>
          </p:cNvSpPr>
          <p:nvPr>
            <p:ph type="title"/>
          </p:nvPr>
        </p:nvSpPr>
        <p:spPr/>
        <p:txBody>
          <a:bodyPr/>
          <a:lstStyle/>
          <a:p>
            <a:r>
              <a:rPr lang="en-GB" altLang="en-US"/>
              <a:t>Special Requirements	</a:t>
            </a:r>
          </a:p>
        </p:txBody>
      </p:sp>
      <p:sp>
        <p:nvSpPr>
          <p:cNvPr id="111619" name="Content Placeholder 2"/>
          <p:cNvSpPr>
            <a:spLocks noGrp="1"/>
          </p:cNvSpPr>
          <p:nvPr>
            <p:ph idx="1"/>
          </p:nvPr>
        </p:nvSpPr>
        <p:spPr>
          <a:xfrm>
            <a:off x="775872" y="1531937"/>
            <a:ext cx="5112179" cy="4640262"/>
          </a:xfrm>
        </p:spPr>
        <p:txBody>
          <a:bodyPr/>
          <a:lstStyle/>
          <a:p>
            <a:r>
              <a:rPr lang="en-GB" altLang="en-US" dirty="0"/>
              <a:t>The European Union requires that Phytosanitary Certificates be issued for plants, plant products and other regulated articles imported into the EU, to indicate that they are free from the pests specified in Annex II of the PCR (</a:t>
            </a:r>
            <a:r>
              <a:rPr lang="en-GB" altLang="en-US" dirty="0">
                <a:hlinkClick r:id="rId2"/>
              </a:rPr>
              <a:t>2019/2072</a:t>
            </a:r>
            <a:r>
              <a:rPr lang="en-GB" altLang="en-US" dirty="0"/>
              <a:t>). </a:t>
            </a:r>
            <a:endParaRPr lang="en-GB" altLang="en-US" dirty="0" smtClean="0"/>
          </a:p>
          <a:p>
            <a:r>
              <a:rPr lang="en-GB" altLang="en-US" dirty="0" smtClean="0"/>
              <a:t>They must </a:t>
            </a:r>
            <a:r>
              <a:rPr lang="en-GB" altLang="en-US" dirty="0"/>
              <a:t>meet the EU phytosanitary import requirements Annex VII and X in the PCR (</a:t>
            </a:r>
            <a:r>
              <a:rPr lang="en-GB" altLang="en-US" dirty="0">
                <a:hlinkClick r:id="rId2"/>
              </a:rPr>
              <a:t>2019/2072</a:t>
            </a:r>
            <a:r>
              <a:rPr lang="en-GB" altLang="en-US" dirty="0"/>
              <a:t>). This is in accordance with the FAO/IPPC international standard "Guidelines for Phytosanitary Certificates" (International Standard for Phytosanitary Measures - ISPM No.12).</a:t>
            </a:r>
          </a:p>
          <a:p>
            <a:endParaRPr lang="en-GB" altLang="en-US" dirty="0"/>
          </a:p>
        </p:txBody>
      </p:sp>
      <p:sp>
        <p:nvSpPr>
          <p:cNvPr id="111620" name="Text Placeholder 3"/>
          <p:cNvSpPr>
            <a:spLocks noGrp="1"/>
          </p:cNvSpPr>
          <p:nvPr>
            <p:ph type="body" sz="quarter" idx="13"/>
          </p:nvPr>
        </p:nvSpPr>
        <p:spPr>
          <a:xfrm>
            <a:off x="664779" y="1090612"/>
            <a:ext cx="8264525" cy="300038"/>
          </a:xfrm>
        </p:spPr>
        <p:txBody>
          <a:bodyPr/>
          <a:lstStyle/>
          <a:p>
            <a:r>
              <a:rPr lang="en-GB" altLang="en-US" dirty="0"/>
              <a:t>What do they look like?</a:t>
            </a:r>
          </a:p>
        </p:txBody>
      </p:sp>
      <p:sp>
        <p:nvSpPr>
          <p:cNvPr id="111621" name="Slide Number Placeholder 4"/>
          <p:cNvSpPr>
            <a:spLocks noGrp="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000">
                <a:solidFill>
                  <a:srgbClr val="595959"/>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600">
                <a:solidFill>
                  <a:srgbClr val="595959"/>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sz="1400">
                <a:solidFill>
                  <a:srgbClr val="595959"/>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9pPr>
          </a:lstStyle>
          <a:p>
            <a:pPr>
              <a:lnSpc>
                <a:spcPct val="100000"/>
              </a:lnSpc>
              <a:spcBef>
                <a:spcPct val="0"/>
              </a:spcBef>
              <a:buFontTx/>
              <a:buNone/>
            </a:pPr>
            <a:fld id="{5B9A3DAA-8D4B-4B0D-8579-1E2302EFFAE7}" type="slidenum">
              <a:rPr lang="en-GB" altLang="en-US" sz="1000">
                <a:solidFill>
                  <a:srgbClr val="00B050"/>
                </a:solidFill>
              </a:rPr>
              <a:pPr>
                <a:lnSpc>
                  <a:spcPct val="100000"/>
                </a:lnSpc>
                <a:spcBef>
                  <a:spcPct val="0"/>
                </a:spcBef>
                <a:buFontTx/>
                <a:buNone/>
              </a:pPr>
              <a:t>5</a:t>
            </a:fld>
            <a:endParaRPr lang="en-GB" altLang="en-US" sz="1000">
              <a:solidFill>
                <a:srgbClr val="00B050"/>
              </a:solidFill>
            </a:endParaRPr>
          </a:p>
        </p:txBody>
      </p:sp>
      <p:pic>
        <p:nvPicPr>
          <p:cNvPr id="111622"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67439" y="165100"/>
            <a:ext cx="4217987" cy="616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76101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1"/>
          <p:cNvSpPr>
            <a:spLocks noGrp="1"/>
          </p:cNvSpPr>
          <p:nvPr>
            <p:ph type="title"/>
          </p:nvPr>
        </p:nvSpPr>
        <p:spPr>
          <a:xfrm>
            <a:off x="1631951" y="98425"/>
            <a:ext cx="8264525" cy="482600"/>
          </a:xfrm>
        </p:spPr>
        <p:txBody>
          <a:bodyPr/>
          <a:lstStyle/>
          <a:p>
            <a:r>
              <a:rPr lang="en-GB" altLang="en-US"/>
              <a:t>Special Requirements</a:t>
            </a:r>
            <a:br>
              <a:rPr lang="en-GB" altLang="en-US"/>
            </a:br>
            <a:endParaRPr lang="en-GB" altLang="en-US"/>
          </a:p>
        </p:txBody>
      </p:sp>
      <p:sp>
        <p:nvSpPr>
          <p:cNvPr id="112643" name="Text Placeholder 7"/>
          <p:cNvSpPr>
            <a:spLocks noGrp="1"/>
          </p:cNvSpPr>
          <p:nvPr>
            <p:ph type="body" sz="quarter" idx="13"/>
          </p:nvPr>
        </p:nvSpPr>
        <p:spPr>
          <a:xfrm>
            <a:off x="1631951" y="630239"/>
            <a:ext cx="8264525" cy="300037"/>
          </a:xfrm>
        </p:spPr>
        <p:txBody>
          <a:bodyPr/>
          <a:lstStyle/>
          <a:p>
            <a:r>
              <a:rPr lang="en-GB" altLang="en-US"/>
              <a:t>What do they look like in the legislation?</a:t>
            </a:r>
          </a:p>
        </p:txBody>
      </p:sp>
      <p:sp>
        <p:nvSpPr>
          <p:cNvPr id="112644" name="Slide Number Placeholder 4"/>
          <p:cNvSpPr>
            <a:spLocks noGrp="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000">
                <a:solidFill>
                  <a:srgbClr val="595959"/>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600">
                <a:solidFill>
                  <a:srgbClr val="595959"/>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sz="1400">
                <a:solidFill>
                  <a:srgbClr val="595959"/>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9pPr>
          </a:lstStyle>
          <a:p>
            <a:pPr>
              <a:lnSpc>
                <a:spcPct val="100000"/>
              </a:lnSpc>
              <a:spcBef>
                <a:spcPct val="0"/>
              </a:spcBef>
              <a:buFontTx/>
              <a:buNone/>
            </a:pPr>
            <a:fld id="{F260B8FA-CE33-4B08-9701-9DEE3C84F1A2}" type="slidenum">
              <a:rPr lang="en-GB" altLang="en-US" sz="1000">
                <a:solidFill>
                  <a:srgbClr val="00B050"/>
                </a:solidFill>
              </a:rPr>
              <a:pPr>
                <a:lnSpc>
                  <a:spcPct val="100000"/>
                </a:lnSpc>
                <a:spcBef>
                  <a:spcPct val="0"/>
                </a:spcBef>
                <a:buFontTx/>
                <a:buNone/>
              </a:pPr>
              <a:t>6</a:t>
            </a:fld>
            <a:endParaRPr lang="en-GB" altLang="en-US" sz="1000">
              <a:solidFill>
                <a:srgbClr val="00B050"/>
              </a:solidFill>
            </a:endParaRPr>
          </a:p>
        </p:txBody>
      </p:sp>
      <p:graphicFrame>
        <p:nvGraphicFramePr>
          <p:cNvPr id="6" name="Table 5"/>
          <p:cNvGraphicFramePr>
            <a:graphicFrameLocks noGrp="1"/>
          </p:cNvGraphicFramePr>
          <p:nvPr/>
        </p:nvGraphicFramePr>
        <p:xfrm>
          <a:off x="1643064" y="1125539"/>
          <a:ext cx="8916987" cy="5075237"/>
        </p:xfrm>
        <a:graphic>
          <a:graphicData uri="http://schemas.openxmlformats.org/drawingml/2006/table">
            <a:tbl>
              <a:tblPr firstRow="1" bandRow="1">
                <a:tableStyleId>{5C22544A-7EE6-4342-B048-85BDC9FD1C3A}</a:tableStyleId>
              </a:tblPr>
              <a:tblGrid>
                <a:gridCol w="324804">
                  <a:extLst>
                    <a:ext uri="{9D8B030D-6E8A-4147-A177-3AD203B41FA5}">
                      <a16:colId xmlns:a16="http://schemas.microsoft.com/office/drawing/2014/main" xmlns="" val="20000"/>
                    </a:ext>
                  </a:extLst>
                </a:gridCol>
                <a:gridCol w="1437691">
                  <a:extLst>
                    <a:ext uri="{9D8B030D-6E8A-4147-A177-3AD203B41FA5}">
                      <a16:colId xmlns:a16="http://schemas.microsoft.com/office/drawing/2014/main" xmlns="" val="20001"/>
                    </a:ext>
                  </a:extLst>
                </a:gridCol>
                <a:gridCol w="754957">
                  <a:extLst>
                    <a:ext uri="{9D8B030D-6E8A-4147-A177-3AD203B41FA5}">
                      <a16:colId xmlns:a16="http://schemas.microsoft.com/office/drawing/2014/main" xmlns="" val="20002"/>
                    </a:ext>
                  </a:extLst>
                </a:gridCol>
                <a:gridCol w="913135">
                  <a:extLst>
                    <a:ext uri="{9D8B030D-6E8A-4147-A177-3AD203B41FA5}">
                      <a16:colId xmlns:a16="http://schemas.microsoft.com/office/drawing/2014/main" xmlns="" val="20003"/>
                    </a:ext>
                  </a:extLst>
                </a:gridCol>
                <a:gridCol w="5486400">
                  <a:extLst>
                    <a:ext uri="{9D8B030D-6E8A-4147-A177-3AD203B41FA5}">
                      <a16:colId xmlns:a16="http://schemas.microsoft.com/office/drawing/2014/main" xmlns="" val="20004"/>
                    </a:ext>
                  </a:extLst>
                </a:gridCol>
              </a:tblGrid>
              <a:tr h="411413">
                <a:tc>
                  <a:txBody>
                    <a:bodyPr/>
                    <a:lstStyle/>
                    <a:p>
                      <a:endParaRPr lang="en-GB" sz="1000" dirty="0">
                        <a:solidFill>
                          <a:schemeClr val="tx1"/>
                        </a:solidFill>
                      </a:endParaRPr>
                    </a:p>
                  </a:txBody>
                  <a:tcPr marL="91428" marR="91428"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000" dirty="0">
                          <a:solidFill>
                            <a:schemeClr val="tx1"/>
                          </a:solidFill>
                        </a:rPr>
                        <a:t>Plants, plant products and other objects</a:t>
                      </a:r>
                    </a:p>
                  </a:txBody>
                  <a:tcPr marL="91428" marR="91428"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000" dirty="0">
                          <a:solidFill>
                            <a:schemeClr val="tx1"/>
                          </a:solidFill>
                        </a:rPr>
                        <a:t>CN code</a:t>
                      </a:r>
                    </a:p>
                  </a:txBody>
                  <a:tcPr marL="91428" marR="91428"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000" dirty="0">
                          <a:solidFill>
                            <a:schemeClr val="tx1"/>
                          </a:solidFill>
                        </a:rPr>
                        <a:t>Origin</a:t>
                      </a:r>
                    </a:p>
                  </a:txBody>
                  <a:tcPr marL="91428" marR="91428"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000" dirty="0">
                          <a:solidFill>
                            <a:schemeClr val="tx1"/>
                          </a:solidFill>
                        </a:rPr>
                        <a:t>Special requirement</a:t>
                      </a:r>
                    </a:p>
                  </a:txBody>
                  <a:tcPr marL="91428" marR="91428"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0"/>
                  </a:ext>
                </a:extLst>
              </a:tr>
              <a:tr h="4663824">
                <a:tc>
                  <a:txBody>
                    <a:bodyPr/>
                    <a:lstStyle/>
                    <a:p>
                      <a:r>
                        <a:rPr lang="en-GB" sz="1000" dirty="0"/>
                        <a:t>64</a:t>
                      </a:r>
                    </a:p>
                  </a:txBody>
                  <a:tcPr marL="91428" marR="91428"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000" b="0" i="0" kern="1200" dirty="0">
                          <a:solidFill>
                            <a:schemeClr val="dk1"/>
                          </a:solidFill>
                          <a:effectLst/>
                          <a:latin typeface="+mn-lt"/>
                          <a:ea typeface="+mn-ea"/>
                          <a:cs typeface="+mn-cs"/>
                        </a:rPr>
                        <a:t>Fruits of </a:t>
                      </a:r>
                      <a:r>
                        <a:rPr lang="en-GB" sz="1000" b="0" i="1" kern="1200" dirty="0">
                          <a:solidFill>
                            <a:schemeClr val="dk1"/>
                          </a:solidFill>
                          <a:effectLst/>
                          <a:latin typeface="+mn-lt"/>
                          <a:ea typeface="+mn-ea"/>
                          <a:cs typeface="+mn-cs"/>
                        </a:rPr>
                        <a:t>Malus</a:t>
                      </a:r>
                      <a:r>
                        <a:rPr lang="en-GB" sz="1000" b="0" i="0" kern="1200" dirty="0">
                          <a:solidFill>
                            <a:schemeClr val="dk1"/>
                          </a:solidFill>
                          <a:effectLst/>
                          <a:latin typeface="+mn-lt"/>
                          <a:ea typeface="+mn-ea"/>
                          <a:cs typeface="+mn-cs"/>
                        </a:rPr>
                        <a:t> Mill. and </a:t>
                      </a:r>
                      <a:r>
                        <a:rPr lang="en-GB" sz="1000" b="0" i="1" kern="1200" dirty="0" err="1">
                          <a:solidFill>
                            <a:schemeClr val="dk1"/>
                          </a:solidFill>
                          <a:effectLst/>
                          <a:latin typeface="+mn-lt"/>
                          <a:ea typeface="+mn-ea"/>
                          <a:cs typeface="+mn-cs"/>
                        </a:rPr>
                        <a:t>Pyrus</a:t>
                      </a:r>
                      <a:r>
                        <a:rPr lang="en-GB" sz="1000" b="0" i="0" kern="1200" dirty="0">
                          <a:solidFill>
                            <a:schemeClr val="dk1"/>
                          </a:solidFill>
                          <a:effectLst/>
                          <a:latin typeface="+mn-lt"/>
                          <a:ea typeface="+mn-ea"/>
                          <a:cs typeface="+mn-cs"/>
                        </a:rPr>
                        <a:t> L</a:t>
                      </a:r>
                      <a:endParaRPr lang="en-GB" sz="1000" dirty="0"/>
                    </a:p>
                  </a:txBody>
                  <a:tcPr marL="91428" marR="91428"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GB" sz="1000" dirty="0">
                          <a:effectLst/>
                        </a:rPr>
                        <a:t>0808 10 10</a:t>
                      </a:r>
                    </a:p>
                    <a:p>
                      <a:pPr algn="l" fontAlgn="t"/>
                      <a:r>
                        <a:rPr lang="en-GB" sz="1000" dirty="0">
                          <a:effectLst/>
                        </a:rPr>
                        <a:t>0808 10 80</a:t>
                      </a:r>
                    </a:p>
                    <a:p>
                      <a:pPr algn="l" fontAlgn="t"/>
                      <a:r>
                        <a:rPr lang="en-GB" sz="1000" dirty="0">
                          <a:effectLst/>
                        </a:rPr>
                        <a:t>0808 30 10</a:t>
                      </a:r>
                    </a:p>
                    <a:p>
                      <a:pPr algn="l" fontAlgn="t"/>
                      <a:r>
                        <a:rPr lang="en-GB" sz="1000" dirty="0">
                          <a:effectLst/>
                        </a:rPr>
                        <a:t>0808 30 90</a:t>
                      </a:r>
                    </a:p>
                    <a:p>
                      <a:pPr algn="l" fontAlgn="t"/>
                      <a:endParaRPr lang="en-GB" sz="1000" dirty="0">
                        <a:effectLst/>
                      </a:endParaRPr>
                    </a:p>
                  </a:txBody>
                  <a:tcPr marL="76190" marR="76190" marT="76188" marB="761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GB" sz="1000" b="0" i="0" kern="1200" dirty="0">
                          <a:solidFill>
                            <a:schemeClr val="dk1"/>
                          </a:solidFill>
                          <a:effectLst/>
                          <a:latin typeface="+mn-lt"/>
                          <a:ea typeface="+mn-ea"/>
                          <a:cs typeface="+mn-cs"/>
                        </a:rPr>
                        <a:t>Third countries</a:t>
                      </a:r>
                      <a:endParaRPr lang="en-GB" sz="1000" dirty="0">
                        <a:effectLst/>
                      </a:endParaRPr>
                    </a:p>
                  </a:txBody>
                  <a:tcPr marL="76190" marR="76190" marT="76188" marB="761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000" b="0" i="0" kern="1200" dirty="0">
                          <a:solidFill>
                            <a:schemeClr val="dk1"/>
                          </a:solidFill>
                          <a:effectLst/>
                          <a:latin typeface="+mn-lt"/>
                          <a:ea typeface="+mn-ea"/>
                          <a:cs typeface="+mn-cs"/>
                        </a:rPr>
                        <a:t>Official statement that the fruits:</a:t>
                      </a:r>
                    </a:p>
                    <a:p>
                      <a:pPr lvl="1"/>
                      <a:r>
                        <a:rPr lang="en-GB" sz="1000" b="0" i="0" kern="1200" dirty="0">
                          <a:solidFill>
                            <a:schemeClr val="dk1"/>
                          </a:solidFill>
                          <a:effectLst/>
                          <a:latin typeface="+mn-lt"/>
                          <a:ea typeface="+mn-ea"/>
                          <a:cs typeface="+mn-cs"/>
                        </a:rPr>
                        <a:t>(a)</a:t>
                      </a:r>
                      <a:r>
                        <a:rPr lang="en-GB" sz="1000" b="0" i="0" kern="1200" baseline="0" dirty="0">
                          <a:solidFill>
                            <a:schemeClr val="dk1"/>
                          </a:solidFill>
                          <a:effectLst/>
                          <a:latin typeface="+mn-lt"/>
                          <a:ea typeface="+mn-ea"/>
                          <a:cs typeface="+mn-cs"/>
                        </a:rPr>
                        <a:t> </a:t>
                      </a:r>
                      <a:r>
                        <a:rPr lang="en-GB" sz="1000" b="0" i="0" kern="1200" dirty="0">
                          <a:solidFill>
                            <a:schemeClr val="dk1"/>
                          </a:solidFill>
                          <a:effectLst/>
                          <a:latin typeface="+mn-lt"/>
                          <a:ea typeface="+mn-ea"/>
                          <a:cs typeface="+mn-cs"/>
                        </a:rPr>
                        <a:t>originate in a country recognised as being free from </a:t>
                      </a:r>
                      <a:r>
                        <a:rPr lang="en-GB" sz="1000" b="0" i="1" kern="1200" dirty="0" err="1">
                          <a:solidFill>
                            <a:schemeClr val="dk1"/>
                          </a:solidFill>
                          <a:effectLst/>
                          <a:latin typeface="+mn-lt"/>
                          <a:ea typeface="+mn-ea"/>
                          <a:cs typeface="+mn-cs"/>
                        </a:rPr>
                        <a:t>Botryosphaeria</a:t>
                      </a:r>
                      <a:r>
                        <a:rPr lang="en-GB" sz="1000" b="0" i="1" kern="1200" dirty="0">
                          <a:solidFill>
                            <a:schemeClr val="dk1"/>
                          </a:solidFill>
                          <a:effectLst/>
                          <a:latin typeface="+mn-lt"/>
                          <a:ea typeface="+mn-ea"/>
                          <a:cs typeface="+mn-cs"/>
                        </a:rPr>
                        <a:t> </a:t>
                      </a:r>
                      <a:r>
                        <a:rPr lang="en-GB" sz="1000" b="0" i="1" kern="1200" dirty="0" err="1">
                          <a:solidFill>
                            <a:schemeClr val="dk1"/>
                          </a:solidFill>
                          <a:effectLst/>
                          <a:latin typeface="+mn-lt"/>
                          <a:ea typeface="+mn-ea"/>
                          <a:cs typeface="+mn-cs"/>
                        </a:rPr>
                        <a:t>kuwatsukai</a:t>
                      </a:r>
                      <a:r>
                        <a:rPr lang="en-GB" sz="1000" b="0" i="0" kern="1200" dirty="0">
                          <a:solidFill>
                            <a:schemeClr val="dk1"/>
                          </a:solidFill>
                          <a:effectLst/>
                          <a:latin typeface="+mn-lt"/>
                          <a:ea typeface="+mn-ea"/>
                          <a:cs typeface="+mn-cs"/>
                        </a:rPr>
                        <a:t> (Hara) G.Y. Sun and E. Tanaka in accordance with the relevant International Standards for Phytosanitary Measures, provided that this freedom status has been communicated in advance in writing to the Commission by the national plant protection organisation of the third country concerned,</a:t>
                      </a:r>
                    </a:p>
                    <a:p>
                      <a:pPr marL="0" indent="0">
                        <a:buFont typeface="+mj-lt"/>
                        <a:buNone/>
                      </a:pPr>
                      <a:r>
                        <a:rPr lang="en-GB" sz="1000" b="0" i="0" kern="1200" dirty="0">
                          <a:solidFill>
                            <a:schemeClr val="dk1"/>
                          </a:solidFill>
                          <a:effectLst/>
                          <a:latin typeface="+mn-lt"/>
                          <a:ea typeface="+mn-ea"/>
                          <a:cs typeface="+mn-cs"/>
                        </a:rPr>
                        <a:t>Or</a:t>
                      </a:r>
                    </a:p>
                    <a:p>
                      <a:pPr marL="457200" marR="0" lvl="1" indent="0" algn="just" defTabSz="914400" rtl="0" eaLnBrk="1" fontAlgn="auto" latinLnBrk="0" hangingPunct="1">
                        <a:lnSpc>
                          <a:spcPct val="100000"/>
                        </a:lnSpc>
                        <a:spcBef>
                          <a:spcPts val="0"/>
                        </a:spcBef>
                        <a:spcAft>
                          <a:spcPts val="0"/>
                        </a:spcAft>
                        <a:buClrTx/>
                        <a:buSzTx/>
                        <a:buFont typeface="+mj-lt"/>
                        <a:buNone/>
                        <a:tabLst/>
                        <a:defRPr/>
                      </a:pPr>
                      <a:r>
                        <a:rPr lang="en-GB" sz="1000" b="0" i="0" kern="1200" dirty="0">
                          <a:solidFill>
                            <a:schemeClr val="dk1"/>
                          </a:solidFill>
                          <a:effectLst/>
                          <a:latin typeface="+mn-lt"/>
                          <a:ea typeface="+mn-ea"/>
                          <a:cs typeface="+mn-cs"/>
                        </a:rPr>
                        <a:t>(b) originate in an area established by the national plant protection organisation in the country of origin as being free from </a:t>
                      </a:r>
                      <a:r>
                        <a:rPr lang="en-GB" sz="1000" b="0" i="0" kern="1200" dirty="0" err="1">
                          <a:solidFill>
                            <a:schemeClr val="dk1"/>
                          </a:solidFill>
                          <a:effectLst/>
                          <a:latin typeface="+mn-lt"/>
                          <a:ea typeface="+mn-ea"/>
                          <a:cs typeface="+mn-cs"/>
                        </a:rPr>
                        <a:t>Botryosphaeria</a:t>
                      </a:r>
                      <a:r>
                        <a:rPr lang="en-GB" sz="1000" b="0" i="0" kern="1200" dirty="0">
                          <a:solidFill>
                            <a:schemeClr val="dk1"/>
                          </a:solidFill>
                          <a:effectLst/>
                          <a:latin typeface="+mn-lt"/>
                          <a:ea typeface="+mn-ea"/>
                          <a:cs typeface="+mn-cs"/>
                        </a:rPr>
                        <a:t> </a:t>
                      </a:r>
                      <a:r>
                        <a:rPr lang="en-GB" sz="1000" b="0" i="0" kern="1200" dirty="0" err="1">
                          <a:solidFill>
                            <a:schemeClr val="dk1"/>
                          </a:solidFill>
                          <a:effectLst/>
                          <a:latin typeface="+mn-lt"/>
                          <a:ea typeface="+mn-ea"/>
                          <a:cs typeface="+mn-cs"/>
                        </a:rPr>
                        <a:t>kuwatsukai</a:t>
                      </a:r>
                      <a:r>
                        <a:rPr lang="en-GB" sz="1000" b="0" i="0" kern="1200" dirty="0">
                          <a:solidFill>
                            <a:schemeClr val="dk1"/>
                          </a:solidFill>
                          <a:effectLst/>
                          <a:latin typeface="+mn-lt"/>
                          <a:ea typeface="+mn-ea"/>
                          <a:cs typeface="+mn-cs"/>
                        </a:rPr>
                        <a:t> (Hara) G.Y. Sun and E. Tanaka in accordance with the relevant International Standards for Phytosanitary Measures, which is mentioned on the phytosanitary certificate referred to in Article 71 of Regulation (EU) No 2016/2031, under the rubric ‘Additional declaration’, provided that this freedom status has been communicated in advance in writing by the national plant protection organisation of the third country concerned to the Commission,</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1000" b="0" i="0" kern="1200" dirty="0">
                          <a:solidFill>
                            <a:schemeClr val="dk1"/>
                          </a:solidFill>
                          <a:effectLst/>
                          <a:latin typeface="+mn-lt"/>
                          <a:ea typeface="+mn-ea"/>
                          <a:cs typeface="+mn-cs"/>
                        </a:rPr>
                        <a:t>Or</a:t>
                      </a:r>
                    </a:p>
                    <a:p>
                      <a:pPr marL="457200" lvl="1" indent="0">
                        <a:buFont typeface="+mj-lt"/>
                        <a:buNone/>
                      </a:pPr>
                      <a:r>
                        <a:rPr lang="en-GB" sz="1000" b="0" i="0" kern="1200" dirty="0">
                          <a:solidFill>
                            <a:schemeClr val="dk1"/>
                          </a:solidFill>
                          <a:effectLst/>
                          <a:latin typeface="+mn-lt"/>
                          <a:ea typeface="+mn-ea"/>
                          <a:cs typeface="+mn-cs"/>
                        </a:rPr>
                        <a:t>(c)</a:t>
                      </a:r>
                      <a:r>
                        <a:rPr lang="en-GB" sz="1000" b="0" i="0" kern="1200" baseline="0" dirty="0">
                          <a:solidFill>
                            <a:schemeClr val="dk1"/>
                          </a:solidFill>
                          <a:effectLst/>
                          <a:latin typeface="+mn-lt"/>
                          <a:ea typeface="+mn-ea"/>
                          <a:cs typeface="+mn-cs"/>
                        </a:rPr>
                        <a:t> </a:t>
                      </a:r>
                      <a:r>
                        <a:rPr lang="en-GB" sz="1000" b="0" i="0" kern="1200" dirty="0">
                          <a:solidFill>
                            <a:schemeClr val="dk1"/>
                          </a:solidFill>
                          <a:effectLst/>
                          <a:latin typeface="+mn-lt"/>
                          <a:ea typeface="+mn-ea"/>
                          <a:cs typeface="+mn-cs"/>
                        </a:rPr>
                        <a:t>originate in a place of production where official inspections and surveys for the presence of </a:t>
                      </a:r>
                      <a:r>
                        <a:rPr lang="en-GB" sz="1000" b="0" i="1" kern="1200" dirty="0" err="1">
                          <a:solidFill>
                            <a:schemeClr val="dk1"/>
                          </a:solidFill>
                          <a:effectLst/>
                          <a:latin typeface="+mn-lt"/>
                          <a:ea typeface="+mn-ea"/>
                          <a:cs typeface="+mn-cs"/>
                        </a:rPr>
                        <a:t>Botryosphaeria</a:t>
                      </a:r>
                      <a:r>
                        <a:rPr lang="en-GB" sz="1000" b="0" i="1" kern="1200" dirty="0">
                          <a:solidFill>
                            <a:schemeClr val="dk1"/>
                          </a:solidFill>
                          <a:effectLst/>
                          <a:latin typeface="+mn-lt"/>
                          <a:ea typeface="+mn-ea"/>
                          <a:cs typeface="+mn-cs"/>
                        </a:rPr>
                        <a:t> </a:t>
                      </a:r>
                      <a:r>
                        <a:rPr lang="en-GB" sz="1000" b="0" i="1" kern="1200" dirty="0" err="1">
                          <a:solidFill>
                            <a:schemeClr val="dk1"/>
                          </a:solidFill>
                          <a:effectLst/>
                          <a:latin typeface="+mn-lt"/>
                          <a:ea typeface="+mn-ea"/>
                          <a:cs typeface="+mn-cs"/>
                        </a:rPr>
                        <a:t>kuwatsukai</a:t>
                      </a:r>
                      <a:r>
                        <a:rPr lang="en-GB" sz="1000" b="0" i="0" kern="1200" dirty="0">
                          <a:solidFill>
                            <a:schemeClr val="dk1"/>
                          </a:solidFill>
                          <a:effectLst/>
                          <a:latin typeface="+mn-lt"/>
                          <a:ea typeface="+mn-ea"/>
                          <a:cs typeface="+mn-cs"/>
                        </a:rPr>
                        <a:t> (Hara) G.Y. Sun and E. Tanaka are carried out at appropriate times during the growing season to detect the presence of the pest, including a visual inspection of a representative sample of fruits, shown to be free of the pest</a:t>
                      </a:r>
                    </a:p>
                    <a:p>
                      <a:pPr marL="0" indent="0">
                        <a:buFont typeface="+mj-lt"/>
                        <a:buNone/>
                      </a:pPr>
                      <a:r>
                        <a:rPr lang="en-GB" sz="1000" b="0" i="0" kern="1200" dirty="0">
                          <a:solidFill>
                            <a:schemeClr val="dk1"/>
                          </a:solidFill>
                          <a:effectLst/>
                          <a:latin typeface="+mn-lt"/>
                          <a:ea typeface="+mn-ea"/>
                          <a:cs typeface="+mn-cs"/>
                        </a:rPr>
                        <a:t>and</a:t>
                      </a:r>
                    </a:p>
                    <a:p>
                      <a:pPr marL="457200" lvl="1" indent="0">
                        <a:buFont typeface="+mj-lt"/>
                        <a:buNone/>
                      </a:pPr>
                      <a:r>
                        <a:rPr lang="en-GB" sz="1000" b="0" i="0" kern="1200" dirty="0">
                          <a:solidFill>
                            <a:schemeClr val="dk1"/>
                          </a:solidFill>
                          <a:effectLst/>
                          <a:latin typeface="+mn-lt"/>
                          <a:ea typeface="+mn-ea"/>
                          <a:cs typeface="+mn-cs"/>
                        </a:rPr>
                        <a:t>information on traceability is included in the phytosanitary certificate referred to in Article 71 of Regulation (EU) No 2016/2031,</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1000" b="0" i="0" kern="1200" dirty="0">
                          <a:solidFill>
                            <a:schemeClr val="dk1"/>
                          </a:solidFill>
                          <a:effectLst/>
                          <a:latin typeface="+mn-lt"/>
                          <a:ea typeface="+mn-ea"/>
                          <a:cs typeface="+mn-cs"/>
                        </a:rPr>
                        <a:t>Or</a:t>
                      </a:r>
                    </a:p>
                    <a:p>
                      <a:pPr marL="457200" marR="0" lvl="1" indent="0" algn="l" defTabSz="914400" rtl="0" eaLnBrk="1" fontAlgn="auto" latinLnBrk="0" hangingPunct="1">
                        <a:lnSpc>
                          <a:spcPct val="100000"/>
                        </a:lnSpc>
                        <a:spcBef>
                          <a:spcPts val="0"/>
                        </a:spcBef>
                        <a:spcAft>
                          <a:spcPts val="0"/>
                        </a:spcAft>
                        <a:buClrTx/>
                        <a:buSzTx/>
                        <a:buFont typeface="+mj-lt"/>
                        <a:buNone/>
                        <a:tabLst/>
                        <a:defRPr/>
                      </a:pPr>
                      <a:r>
                        <a:rPr lang="en-GB" sz="1000" b="0" i="0" kern="1200" dirty="0">
                          <a:solidFill>
                            <a:schemeClr val="dk1"/>
                          </a:solidFill>
                          <a:effectLst/>
                          <a:latin typeface="+mn-lt"/>
                          <a:ea typeface="+mn-ea"/>
                          <a:cs typeface="+mn-cs"/>
                        </a:rPr>
                        <a:t>(d) have been subjected to an effective systems approach or an effective post-harvest effective treatment to ensure freedom from </a:t>
                      </a:r>
                      <a:r>
                        <a:rPr lang="en-GB" sz="1000" b="0" i="1" kern="1200" dirty="0" err="1">
                          <a:solidFill>
                            <a:schemeClr val="dk1"/>
                          </a:solidFill>
                          <a:effectLst/>
                          <a:latin typeface="+mn-lt"/>
                          <a:ea typeface="+mn-ea"/>
                          <a:cs typeface="+mn-cs"/>
                        </a:rPr>
                        <a:t>Botryosphaeria</a:t>
                      </a:r>
                      <a:r>
                        <a:rPr lang="en-GB" sz="1000" b="0" i="1" kern="1200" dirty="0">
                          <a:solidFill>
                            <a:schemeClr val="dk1"/>
                          </a:solidFill>
                          <a:effectLst/>
                          <a:latin typeface="+mn-lt"/>
                          <a:ea typeface="+mn-ea"/>
                          <a:cs typeface="+mn-cs"/>
                        </a:rPr>
                        <a:t> </a:t>
                      </a:r>
                      <a:r>
                        <a:rPr lang="en-GB" sz="1000" b="0" i="1" kern="1200" dirty="0" err="1">
                          <a:solidFill>
                            <a:schemeClr val="dk1"/>
                          </a:solidFill>
                          <a:effectLst/>
                          <a:latin typeface="+mn-lt"/>
                          <a:ea typeface="+mn-ea"/>
                          <a:cs typeface="+mn-cs"/>
                        </a:rPr>
                        <a:t>kuwatsukai</a:t>
                      </a:r>
                      <a:r>
                        <a:rPr lang="en-GB" sz="1000" b="0" i="0" kern="1200" dirty="0">
                          <a:solidFill>
                            <a:schemeClr val="dk1"/>
                          </a:solidFill>
                          <a:effectLst/>
                          <a:latin typeface="+mn-lt"/>
                          <a:ea typeface="+mn-ea"/>
                          <a:cs typeface="+mn-cs"/>
                        </a:rPr>
                        <a:t> (Hara) G.Y. Sun and E. Tanaka and the use of a systems approach or details of the treatment method are indicated on the phytosanitary certificate referred to in Article 71 of Regulation (EU) No 2016/2031, provided that the systems approach or the post-harvest treatment method have been communicated in advance in writing by the national plant protection organisation of the third country concerned to the Commission.</a:t>
                      </a:r>
                      <a:endParaRPr lang="en-GB" sz="1000" dirty="0">
                        <a:effectLst/>
                      </a:endParaRPr>
                    </a:p>
                    <a:p>
                      <a:pPr marL="0" indent="0">
                        <a:buNone/>
                      </a:pPr>
                      <a:endParaRPr lang="en-GB" sz="1000" b="1" dirty="0"/>
                    </a:p>
                  </a:txBody>
                  <a:tcPr marL="91428" marR="91428"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35445441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le 1"/>
          <p:cNvSpPr>
            <a:spLocks noGrp="1"/>
          </p:cNvSpPr>
          <p:nvPr>
            <p:ph type="title"/>
          </p:nvPr>
        </p:nvSpPr>
        <p:spPr/>
        <p:txBody>
          <a:bodyPr/>
          <a:lstStyle/>
          <a:p>
            <a:r>
              <a:rPr lang="en-GB" altLang="en-US"/>
              <a:t>What do all the options mean?</a:t>
            </a:r>
          </a:p>
        </p:txBody>
      </p:sp>
      <p:sp>
        <p:nvSpPr>
          <p:cNvPr id="113667" name="Content Placeholder 2"/>
          <p:cNvSpPr>
            <a:spLocks noGrp="1"/>
          </p:cNvSpPr>
          <p:nvPr>
            <p:ph idx="1"/>
          </p:nvPr>
        </p:nvSpPr>
        <p:spPr>
          <a:xfrm>
            <a:off x="586318" y="1430338"/>
            <a:ext cx="9805368" cy="4640262"/>
          </a:xfrm>
        </p:spPr>
        <p:txBody>
          <a:bodyPr/>
          <a:lstStyle/>
          <a:p>
            <a:r>
              <a:rPr lang="en-GB" altLang="en-US" dirty="0"/>
              <a:t>The appropriate special requirements will be selected by the GB competent authority. For PHEATS this will be done by APHA.</a:t>
            </a:r>
          </a:p>
          <a:p>
            <a:r>
              <a:rPr lang="en-GB" altLang="en-US" dirty="0"/>
              <a:t>However, as an authorised person you will have to demonstrate a knowledge as to </a:t>
            </a:r>
            <a:r>
              <a:rPr lang="en-GB" altLang="en-US" dirty="0" smtClean="0"/>
              <a:t>where </a:t>
            </a:r>
            <a:r>
              <a:rPr lang="en-GB" altLang="en-US" dirty="0"/>
              <a:t>the requirements can be found.</a:t>
            </a:r>
          </a:p>
          <a:p>
            <a:r>
              <a:rPr lang="en-GB" altLang="en-US" dirty="0"/>
              <a:t>Generally there tend to be 4 options:</a:t>
            </a:r>
          </a:p>
          <a:p>
            <a:pPr lvl="1"/>
            <a:r>
              <a:rPr lang="en-GB" altLang="en-US" dirty="0"/>
              <a:t>Country freedom</a:t>
            </a:r>
          </a:p>
          <a:p>
            <a:pPr lvl="1"/>
            <a:r>
              <a:rPr lang="en-GB" altLang="en-US" dirty="0"/>
              <a:t>Area freedom</a:t>
            </a:r>
          </a:p>
          <a:p>
            <a:pPr lvl="1"/>
            <a:r>
              <a:rPr lang="en-GB" altLang="en-US" dirty="0"/>
              <a:t>Place of production or site freedom</a:t>
            </a:r>
          </a:p>
          <a:p>
            <a:pPr lvl="1"/>
            <a:r>
              <a:rPr lang="en-GB" altLang="en-US" dirty="0"/>
              <a:t>Treatments</a:t>
            </a:r>
          </a:p>
          <a:p>
            <a:r>
              <a:rPr lang="en-GB" altLang="en-US" dirty="0"/>
              <a:t>There may be other options available, different to the </a:t>
            </a:r>
            <a:r>
              <a:rPr lang="en-GB" altLang="en-US" dirty="0" smtClean="0"/>
              <a:t>options above, </a:t>
            </a:r>
            <a:r>
              <a:rPr lang="en-GB" altLang="en-US" dirty="0"/>
              <a:t>such as testing, so always check the special requirements for each commodity. </a:t>
            </a:r>
          </a:p>
          <a:p>
            <a:r>
              <a:rPr lang="en-GB" altLang="en-US" dirty="0"/>
              <a:t>There may be more than one special requirement for a commodity</a:t>
            </a:r>
            <a:r>
              <a:rPr lang="en-GB" altLang="en-US" dirty="0" smtClean="0"/>
              <a:t>.</a:t>
            </a:r>
          </a:p>
          <a:p>
            <a:r>
              <a:rPr lang="en-GB" altLang="en-US" dirty="0" smtClean="0"/>
              <a:t>Pest Free Areas can only be declared by the competent authority and is not something that industry can designate. </a:t>
            </a:r>
            <a:endParaRPr lang="en-GB" altLang="en-US" dirty="0"/>
          </a:p>
        </p:txBody>
      </p:sp>
      <p:sp>
        <p:nvSpPr>
          <p:cNvPr id="113669" name="Slide Number Placeholder 4"/>
          <p:cNvSpPr>
            <a:spLocks noGrp="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000">
                <a:solidFill>
                  <a:srgbClr val="595959"/>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600">
                <a:solidFill>
                  <a:srgbClr val="595959"/>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sz="1400">
                <a:solidFill>
                  <a:srgbClr val="595959"/>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9pPr>
          </a:lstStyle>
          <a:p>
            <a:pPr>
              <a:lnSpc>
                <a:spcPct val="100000"/>
              </a:lnSpc>
              <a:spcBef>
                <a:spcPct val="0"/>
              </a:spcBef>
              <a:buFontTx/>
              <a:buNone/>
            </a:pPr>
            <a:fld id="{25810341-7F74-44E2-8EC9-9D692AD1B12A}" type="slidenum">
              <a:rPr lang="en-GB" altLang="en-US" sz="1000">
                <a:solidFill>
                  <a:srgbClr val="00B050"/>
                </a:solidFill>
              </a:rPr>
              <a:pPr>
                <a:lnSpc>
                  <a:spcPct val="100000"/>
                </a:lnSpc>
                <a:spcBef>
                  <a:spcPct val="0"/>
                </a:spcBef>
                <a:buFontTx/>
                <a:buNone/>
              </a:pPr>
              <a:t>7</a:t>
            </a:fld>
            <a:endParaRPr lang="en-GB" altLang="en-US" sz="1000">
              <a:solidFill>
                <a:srgbClr val="00B050"/>
              </a:solidFill>
            </a:endParaRPr>
          </a:p>
        </p:txBody>
      </p:sp>
    </p:spTree>
    <p:extLst>
      <p:ext uri="{BB962C8B-B14F-4D97-AF65-F5344CB8AC3E}">
        <p14:creationId xmlns:p14="http://schemas.microsoft.com/office/powerpoint/2010/main" val="32490724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le 1"/>
          <p:cNvSpPr>
            <a:spLocks noGrp="1"/>
          </p:cNvSpPr>
          <p:nvPr>
            <p:ph type="title"/>
          </p:nvPr>
        </p:nvSpPr>
        <p:spPr/>
        <p:txBody>
          <a:bodyPr/>
          <a:lstStyle/>
          <a:p>
            <a:r>
              <a:rPr lang="en-GB" altLang="en-US" b="1">
                <a:latin typeface="Calibri Light" panose="020F0302020204030204" pitchFamily="34" charset="0"/>
              </a:rPr>
              <a:t>Definitions (ISPM 5)</a:t>
            </a:r>
          </a:p>
        </p:txBody>
      </p:sp>
      <p:sp>
        <p:nvSpPr>
          <p:cNvPr id="114691"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000">
                <a:solidFill>
                  <a:srgbClr val="595959"/>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600">
                <a:solidFill>
                  <a:srgbClr val="595959"/>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sz="1400">
                <a:solidFill>
                  <a:srgbClr val="595959"/>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9pPr>
          </a:lstStyle>
          <a:p>
            <a:pPr>
              <a:lnSpc>
                <a:spcPct val="100000"/>
              </a:lnSpc>
              <a:spcBef>
                <a:spcPct val="0"/>
              </a:spcBef>
              <a:buFontTx/>
              <a:buNone/>
            </a:pPr>
            <a:fld id="{32392F35-3BDD-4E93-A4A6-282D911DBAC4}" type="slidenum">
              <a:rPr lang="en-GB" altLang="en-US" sz="1000">
                <a:solidFill>
                  <a:srgbClr val="00B050"/>
                </a:solidFill>
                <a:latin typeface="Calibri Light" panose="020F0302020204030204" pitchFamily="34" charset="0"/>
              </a:rPr>
              <a:pPr>
                <a:lnSpc>
                  <a:spcPct val="100000"/>
                </a:lnSpc>
                <a:spcBef>
                  <a:spcPct val="0"/>
                </a:spcBef>
                <a:buFontTx/>
                <a:buNone/>
              </a:pPr>
              <a:t>8</a:t>
            </a:fld>
            <a:endParaRPr lang="en-GB" altLang="en-US" sz="1000">
              <a:solidFill>
                <a:srgbClr val="00B050"/>
              </a:solidFill>
              <a:latin typeface="Calibri Light" panose="020F0302020204030204" pitchFamily="34" charset="0"/>
            </a:endParaRPr>
          </a:p>
        </p:txBody>
      </p:sp>
      <p:pic>
        <p:nvPicPr>
          <p:cNvPr id="114692"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82789" y="1814514"/>
            <a:ext cx="8245475" cy="87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693"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982788" y="3121026"/>
            <a:ext cx="8343900"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694" name="Picture 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982789" y="4764088"/>
            <a:ext cx="8245475" cy="107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slide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extLst>
              <a:ext uri="{28A0092B-C50C-407E-A947-70E740481C1C}">
                <a14:useLocalDpi xmlns:a14="http://schemas.microsoft.com/office/drawing/2010/main" val="0"/>
              </a:ext>
            </a:extLst>
          </a:blip>
          <a:srcRect/>
          <a:stretch>
            <a:fillRect/>
          </a:stretch>
        </p:blipFill>
        <p:spPr bwMode="auto">
          <a:xfrm>
            <a:off x="9048751" y="534988"/>
            <a:ext cx="487363"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6890891"/>
      </p:ext>
    </p:extLst>
  </p:cSld>
  <p:clrMapOvr>
    <a:masterClrMapping/>
  </p:clrMapOvr>
  <p:transition spd="slow" advTm="3204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31042"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3763964" y="1450975"/>
            <a:ext cx="4664075" cy="3970338"/>
          </a:xfrm>
          <a:prstGeom prst="ellipse">
            <a:avLst/>
          </a:prstGeom>
          <a:solidFill>
            <a:srgbClr val="5B9BD5"/>
          </a:solidFill>
          <a:ln w="12700" cap="flat" cmpd="sng" algn="ctr">
            <a:solidFill>
              <a:srgbClr val="5B9BD5">
                <a:shade val="50000"/>
              </a:srgbClr>
            </a:solidFill>
            <a:prstDash val="solid"/>
            <a:miter lim="800000"/>
          </a:ln>
          <a:effectLst/>
        </p:spPr>
        <p:txBody>
          <a:bodyPr anchor="ctr"/>
          <a:lstStyle/>
          <a:p>
            <a:pPr algn="ctr" eaLnBrk="0" hangingPunct="0">
              <a:defRPr/>
            </a:pPr>
            <a:endParaRPr lang="en-GB" kern="0">
              <a:solidFill>
                <a:prstClr val="white"/>
              </a:solidFill>
              <a:cs typeface="Arial" panose="020B0604020202020204" pitchFamily="34" charset="0"/>
            </a:endParaRPr>
          </a:p>
        </p:txBody>
      </p:sp>
      <p:sp>
        <p:nvSpPr>
          <p:cNvPr id="12" name="Oval 11"/>
          <p:cNvSpPr/>
          <p:nvPr/>
        </p:nvSpPr>
        <p:spPr>
          <a:xfrm>
            <a:off x="6688138" y="3857626"/>
            <a:ext cx="996950" cy="836613"/>
          </a:xfrm>
          <a:prstGeom prst="ellipse">
            <a:avLst/>
          </a:prstGeom>
          <a:solidFill>
            <a:srgbClr val="FFC000"/>
          </a:solidFill>
          <a:ln w="12700" cap="flat" cmpd="sng" algn="ctr">
            <a:solidFill>
              <a:srgbClr val="5B9BD5">
                <a:shade val="50000"/>
              </a:srgbClr>
            </a:solidFill>
            <a:prstDash val="solid"/>
            <a:miter lim="800000"/>
          </a:ln>
          <a:effectLst/>
        </p:spPr>
        <p:txBody>
          <a:bodyPr anchor="ctr"/>
          <a:lstStyle/>
          <a:p>
            <a:pPr algn="ctr" eaLnBrk="0" hangingPunct="0">
              <a:defRPr/>
            </a:pPr>
            <a:endParaRPr lang="en-GB" kern="0">
              <a:solidFill>
                <a:prstClr val="white"/>
              </a:solidFill>
              <a:cs typeface="Arial" panose="020B0604020202020204" pitchFamily="34" charset="0"/>
            </a:endParaRPr>
          </a:p>
        </p:txBody>
      </p:sp>
      <p:sp>
        <p:nvSpPr>
          <p:cNvPr id="115716" name="Title 1"/>
          <p:cNvSpPr>
            <a:spLocks noGrp="1"/>
          </p:cNvSpPr>
          <p:nvPr>
            <p:ph type="title"/>
          </p:nvPr>
        </p:nvSpPr>
        <p:spPr/>
        <p:txBody>
          <a:bodyPr/>
          <a:lstStyle/>
          <a:p>
            <a:r>
              <a:rPr lang="en-GB" altLang="en-US" b="1">
                <a:latin typeface="Calibri Light" panose="020F0302020204030204" pitchFamily="34" charset="0"/>
              </a:rPr>
              <a:t>Definitions</a:t>
            </a:r>
          </a:p>
        </p:txBody>
      </p:sp>
      <p:sp>
        <p:nvSpPr>
          <p:cNvPr id="115717"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000">
                <a:solidFill>
                  <a:srgbClr val="595959"/>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600">
                <a:solidFill>
                  <a:srgbClr val="595959"/>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sz="1400">
                <a:solidFill>
                  <a:srgbClr val="595959"/>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9pPr>
          </a:lstStyle>
          <a:p>
            <a:pPr>
              <a:lnSpc>
                <a:spcPct val="100000"/>
              </a:lnSpc>
              <a:spcBef>
                <a:spcPct val="0"/>
              </a:spcBef>
              <a:buFontTx/>
              <a:buNone/>
            </a:pPr>
            <a:fld id="{1B9B0A57-8BD4-41B8-9609-0C017BEC64C0}" type="slidenum">
              <a:rPr lang="en-GB" altLang="en-US" sz="1000">
                <a:solidFill>
                  <a:srgbClr val="00B050"/>
                </a:solidFill>
              </a:rPr>
              <a:pPr>
                <a:lnSpc>
                  <a:spcPct val="100000"/>
                </a:lnSpc>
                <a:spcBef>
                  <a:spcPct val="0"/>
                </a:spcBef>
                <a:buFontTx/>
                <a:buNone/>
              </a:pPr>
              <a:t>9</a:t>
            </a:fld>
            <a:endParaRPr lang="en-GB" altLang="en-US" sz="1000">
              <a:solidFill>
                <a:srgbClr val="00B050"/>
              </a:solidFill>
            </a:endParaRPr>
          </a:p>
        </p:txBody>
      </p:sp>
      <p:sp>
        <p:nvSpPr>
          <p:cNvPr id="7" name="Cube 6"/>
          <p:cNvSpPr/>
          <p:nvPr/>
        </p:nvSpPr>
        <p:spPr>
          <a:xfrm>
            <a:off x="4492626" y="2203451"/>
            <a:ext cx="741363" cy="715963"/>
          </a:xfrm>
          <a:prstGeom prst="cube">
            <a:avLst/>
          </a:prstGeom>
          <a:solidFill>
            <a:srgbClr val="70AD47"/>
          </a:solidFill>
          <a:ln w="12700" cap="flat" cmpd="sng" algn="ctr">
            <a:solidFill>
              <a:srgbClr val="5B9BD5">
                <a:shade val="50000"/>
              </a:srgbClr>
            </a:solidFill>
            <a:prstDash val="solid"/>
            <a:miter lim="800000"/>
          </a:ln>
          <a:effectLst/>
        </p:spPr>
        <p:txBody>
          <a:bodyPr anchor="ctr"/>
          <a:lstStyle/>
          <a:p>
            <a:pPr algn="ctr" eaLnBrk="0" hangingPunct="0">
              <a:defRPr/>
            </a:pPr>
            <a:endParaRPr lang="en-GB" kern="0">
              <a:solidFill>
                <a:prstClr val="white"/>
              </a:solidFill>
              <a:cs typeface="Arial" panose="020B0604020202020204" pitchFamily="34" charset="0"/>
            </a:endParaRPr>
          </a:p>
        </p:txBody>
      </p:sp>
      <p:sp>
        <p:nvSpPr>
          <p:cNvPr id="8" name="Cube 7"/>
          <p:cNvSpPr/>
          <p:nvPr/>
        </p:nvSpPr>
        <p:spPr>
          <a:xfrm>
            <a:off x="6699250" y="2203451"/>
            <a:ext cx="704850" cy="695325"/>
          </a:xfrm>
          <a:prstGeom prst="cube">
            <a:avLst/>
          </a:prstGeom>
          <a:solidFill>
            <a:srgbClr val="70AD47"/>
          </a:solidFill>
          <a:ln w="12700" cap="flat" cmpd="sng" algn="ctr">
            <a:solidFill>
              <a:srgbClr val="5B9BD5">
                <a:shade val="50000"/>
              </a:srgbClr>
            </a:solidFill>
            <a:prstDash val="solid"/>
            <a:miter lim="800000"/>
          </a:ln>
          <a:effectLst/>
        </p:spPr>
        <p:txBody>
          <a:bodyPr anchor="ctr"/>
          <a:lstStyle/>
          <a:p>
            <a:pPr algn="ctr" eaLnBrk="0" hangingPunct="0">
              <a:defRPr/>
            </a:pPr>
            <a:endParaRPr lang="en-GB" kern="0">
              <a:solidFill>
                <a:prstClr val="white"/>
              </a:solidFill>
              <a:cs typeface="Arial" panose="020B0604020202020204" pitchFamily="34" charset="0"/>
            </a:endParaRPr>
          </a:p>
        </p:txBody>
      </p:sp>
      <p:sp>
        <p:nvSpPr>
          <p:cNvPr id="9" name="Cube 8"/>
          <p:cNvSpPr/>
          <p:nvPr/>
        </p:nvSpPr>
        <p:spPr>
          <a:xfrm>
            <a:off x="5722939" y="3117850"/>
            <a:ext cx="746125" cy="674688"/>
          </a:xfrm>
          <a:prstGeom prst="cube">
            <a:avLst/>
          </a:prstGeom>
          <a:solidFill>
            <a:srgbClr val="70AD47"/>
          </a:solidFill>
          <a:ln w="12700" cap="flat" cmpd="sng" algn="ctr">
            <a:solidFill>
              <a:srgbClr val="5B9BD5">
                <a:shade val="50000"/>
              </a:srgbClr>
            </a:solidFill>
            <a:prstDash val="solid"/>
            <a:miter lim="800000"/>
          </a:ln>
          <a:effectLst/>
        </p:spPr>
        <p:txBody>
          <a:bodyPr anchor="ctr"/>
          <a:lstStyle/>
          <a:p>
            <a:pPr algn="ctr" eaLnBrk="0" hangingPunct="0">
              <a:defRPr/>
            </a:pPr>
            <a:endParaRPr lang="en-GB" kern="0">
              <a:solidFill>
                <a:prstClr val="white"/>
              </a:solidFill>
              <a:cs typeface="Arial" panose="020B0604020202020204" pitchFamily="34" charset="0"/>
            </a:endParaRPr>
          </a:p>
        </p:txBody>
      </p:sp>
      <p:sp>
        <p:nvSpPr>
          <p:cNvPr id="10" name="Cube 9"/>
          <p:cNvSpPr/>
          <p:nvPr/>
        </p:nvSpPr>
        <p:spPr>
          <a:xfrm>
            <a:off x="4492626" y="3840163"/>
            <a:ext cx="741363" cy="698500"/>
          </a:xfrm>
          <a:prstGeom prst="cube">
            <a:avLst/>
          </a:prstGeom>
          <a:solidFill>
            <a:srgbClr val="70AD47"/>
          </a:solidFill>
          <a:ln w="12700" cap="flat" cmpd="sng" algn="ctr">
            <a:solidFill>
              <a:srgbClr val="5B9BD5">
                <a:shade val="50000"/>
              </a:srgbClr>
            </a:solidFill>
            <a:prstDash val="solid"/>
            <a:miter lim="800000"/>
          </a:ln>
          <a:effectLst/>
        </p:spPr>
        <p:txBody>
          <a:bodyPr anchor="ctr"/>
          <a:lstStyle/>
          <a:p>
            <a:pPr algn="ctr" eaLnBrk="0" hangingPunct="0">
              <a:defRPr/>
            </a:pPr>
            <a:endParaRPr lang="en-GB" kern="0">
              <a:solidFill>
                <a:prstClr val="white"/>
              </a:solidFill>
              <a:cs typeface="Arial" panose="020B0604020202020204" pitchFamily="34" charset="0"/>
            </a:endParaRPr>
          </a:p>
        </p:txBody>
      </p:sp>
      <p:sp>
        <p:nvSpPr>
          <p:cNvPr id="11" name="Cube 10"/>
          <p:cNvSpPr/>
          <p:nvPr/>
        </p:nvSpPr>
        <p:spPr>
          <a:xfrm>
            <a:off x="6946900" y="4060825"/>
            <a:ext cx="477838" cy="477838"/>
          </a:xfrm>
          <a:prstGeom prst="cube">
            <a:avLst/>
          </a:prstGeom>
          <a:solidFill>
            <a:srgbClr val="70AD47"/>
          </a:solidFill>
          <a:ln w="12700" cap="flat" cmpd="sng" algn="ctr">
            <a:solidFill>
              <a:srgbClr val="5B9BD5">
                <a:shade val="50000"/>
              </a:srgbClr>
            </a:solidFill>
            <a:prstDash val="solid"/>
            <a:miter lim="800000"/>
          </a:ln>
          <a:effectLst/>
        </p:spPr>
        <p:txBody>
          <a:bodyPr anchor="ctr"/>
          <a:lstStyle/>
          <a:p>
            <a:pPr algn="ctr" eaLnBrk="0" hangingPunct="0">
              <a:defRPr/>
            </a:pPr>
            <a:endParaRPr lang="en-GB" kern="0">
              <a:solidFill>
                <a:prstClr val="white"/>
              </a:solidFill>
              <a:cs typeface="Arial" panose="020B0604020202020204" pitchFamily="34" charset="0"/>
            </a:endParaRPr>
          </a:p>
        </p:txBody>
      </p:sp>
      <p:sp>
        <p:nvSpPr>
          <p:cNvPr id="13" name="Up Arrow 12"/>
          <p:cNvSpPr/>
          <p:nvPr/>
        </p:nvSpPr>
        <p:spPr>
          <a:xfrm rot="2841419">
            <a:off x="2981326" y="3771901"/>
            <a:ext cx="884237" cy="1103312"/>
          </a:xfrm>
          <a:prstGeom prst="upArrow">
            <a:avLst/>
          </a:prstGeom>
          <a:solidFill>
            <a:srgbClr val="A5A5A5">
              <a:lumMod val="60000"/>
              <a:lumOff val="40000"/>
            </a:srgbClr>
          </a:solidFill>
          <a:ln w="12700" cap="flat" cmpd="sng" algn="ctr">
            <a:solidFill>
              <a:srgbClr val="5B9BD5">
                <a:shade val="50000"/>
              </a:srgbClr>
            </a:solidFill>
            <a:prstDash val="solid"/>
            <a:miter lim="800000"/>
          </a:ln>
          <a:effectLst/>
        </p:spPr>
        <p:txBody>
          <a:bodyPr anchor="ctr"/>
          <a:lstStyle/>
          <a:p>
            <a:pPr algn="ctr" eaLnBrk="0" hangingPunct="0">
              <a:defRPr/>
            </a:pPr>
            <a:endParaRPr lang="en-GB" kern="0">
              <a:solidFill>
                <a:prstClr val="white"/>
              </a:solidFill>
              <a:cs typeface="Arial" panose="020B0604020202020204" pitchFamily="34" charset="0"/>
            </a:endParaRPr>
          </a:p>
        </p:txBody>
      </p:sp>
      <p:sp>
        <p:nvSpPr>
          <p:cNvPr id="14" name="Up Arrow 13"/>
          <p:cNvSpPr/>
          <p:nvPr/>
        </p:nvSpPr>
        <p:spPr>
          <a:xfrm rot="18900372">
            <a:off x="7502525" y="4327525"/>
            <a:ext cx="884238" cy="890588"/>
          </a:xfrm>
          <a:prstGeom prst="upArrow">
            <a:avLst/>
          </a:prstGeom>
          <a:solidFill>
            <a:srgbClr val="A5A5A5">
              <a:lumMod val="60000"/>
              <a:lumOff val="40000"/>
            </a:srgbClr>
          </a:solidFill>
          <a:ln w="12700" cap="flat" cmpd="sng" algn="ctr">
            <a:solidFill>
              <a:srgbClr val="5B9BD5">
                <a:shade val="50000"/>
              </a:srgbClr>
            </a:solidFill>
            <a:prstDash val="solid"/>
            <a:miter lim="800000"/>
          </a:ln>
          <a:effectLst/>
        </p:spPr>
        <p:txBody>
          <a:bodyPr anchor="ctr"/>
          <a:lstStyle/>
          <a:p>
            <a:pPr algn="ctr" eaLnBrk="0" hangingPunct="0">
              <a:defRPr/>
            </a:pPr>
            <a:endParaRPr lang="en-GB" kern="0">
              <a:solidFill>
                <a:prstClr val="white"/>
              </a:solidFill>
              <a:cs typeface="Arial" panose="020B0604020202020204" pitchFamily="34" charset="0"/>
            </a:endParaRPr>
          </a:p>
        </p:txBody>
      </p:sp>
      <p:sp>
        <p:nvSpPr>
          <p:cNvPr id="115725" name="TextBox 14"/>
          <p:cNvSpPr txBox="1">
            <a:spLocks noChangeArrowheads="1"/>
          </p:cNvSpPr>
          <p:nvPr/>
        </p:nvSpPr>
        <p:spPr bwMode="auto">
          <a:xfrm>
            <a:off x="2036764" y="4868863"/>
            <a:ext cx="24034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000">
                <a:solidFill>
                  <a:srgbClr val="595959"/>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600">
                <a:solidFill>
                  <a:srgbClr val="595959"/>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sz="1400">
                <a:solidFill>
                  <a:srgbClr val="595959"/>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9pPr>
          </a:lstStyle>
          <a:p>
            <a:pPr eaLnBrk="0" fontAlgn="base" hangingPunct="0">
              <a:lnSpc>
                <a:spcPct val="100000"/>
              </a:lnSpc>
              <a:spcBef>
                <a:spcPct val="0"/>
              </a:spcBef>
              <a:spcAft>
                <a:spcPct val="0"/>
              </a:spcAft>
              <a:buFontTx/>
              <a:buNone/>
            </a:pPr>
            <a:r>
              <a:rPr lang="en-GB" altLang="en-US">
                <a:solidFill>
                  <a:srgbClr val="404040"/>
                </a:solidFill>
                <a:latin typeface="Calibri Light" panose="020F0302020204030204" pitchFamily="34" charset="0"/>
              </a:rPr>
              <a:t>Place of production</a:t>
            </a:r>
          </a:p>
        </p:txBody>
      </p:sp>
      <p:sp>
        <p:nvSpPr>
          <p:cNvPr id="115726" name="TextBox 15"/>
          <p:cNvSpPr txBox="1">
            <a:spLocks noChangeArrowheads="1"/>
          </p:cNvSpPr>
          <p:nvPr/>
        </p:nvSpPr>
        <p:spPr bwMode="auto">
          <a:xfrm>
            <a:off x="7685089" y="5254625"/>
            <a:ext cx="18621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000">
                <a:solidFill>
                  <a:srgbClr val="595959"/>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600">
                <a:solidFill>
                  <a:srgbClr val="595959"/>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sz="1400">
                <a:solidFill>
                  <a:srgbClr val="595959"/>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9pPr>
          </a:lstStyle>
          <a:p>
            <a:pPr eaLnBrk="0" fontAlgn="base" hangingPunct="0">
              <a:lnSpc>
                <a:spcPct val="100000"/>
              </a:lnSpc>
              <a:spcBef>
                <a:spcPct val="0"/>
              </a:spcBef>
              <a:spcAft>
                <a:spcPct val="0"/>
              </a:spcAft>
              <a:buFontTx/>
              <a:buNone/>
            </a:pPr>
            <a:r>
              <a:rPr lang="en-GB" altLang="en-US">
                <a:solidFill>
                  <a:srgbClr val="404040"/>
                </a:solidFill>
                <a:latin typeface="Calibri Light" panose="020F0302020204030204" pitchFamily="34" charset="0"/>
              </a:rPr>
              <a:t>Production site</a:t>
            </a:r>
          </a:p>
        </p:txBody>
      </p:sp>
      <p:pic>
        <p:nvPicPr>
          <p:cNvPr id="16" name="slide 3~4">
            <a:hlinkClick r:id="" action="ppaction://media"/>
            <a:extLst>
              <a:ext uri="{FF2B5EF4-FFF2-40B4-BE49-F238E27FC236}">
                <a16:creationId xmlns:a16="http://schemas.microsoft.com/office/drawing/2014/main" xmlns="" id="{FB1B5C54-D80A-4271-826C-EF92DC66B024}"/>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9891198" y="705643"/>
            <a:ext cx="487363" cy="487363"/>
          </a:xfrm>
          <a:prstGeom prst="rect">
            <a:avLst/>
          </a:prstGeom>
        </p:spPr>
      </p:pic>
    </p:spTree>
    <p:extLst>
      <p:ext uri="{BB962C8B-B14F-4D97-AF65-F5344CB8AC3E}">
        <p14:creationId xmlns:p14="http://schemas.microsoft.com/office/powerpoint/2010/main" val="1185574417"/>
      </p:ext>
    </p:extLst>
  </p:cSld>
  <p:clrMapOvr>
    <a:masterClrMapping/>
  </p:clrMapOvr>
  <p:transition spd="slow" advTm="35703"/>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4299" fill="hold"/>
                                        <p:tgtEl>
                                          <p:spTgt spid="1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showWhenStopped="0">
                <p:cTn id="7" fill="hold" display="0">
                  <p:stCondLst>
                    <p:cond delay="indefinite"/>
                  </p:stCondLst>
                  <p:endCondLst>
                    <p:cond evt="onStopAudio" delay="0">
                      <p:tgtEl>
                        <p:sldTgt/>
                      </p:tgtEl>
                    </p:cond>
                  </p:endCondLst>
                </p:cTn>
                <p:tgtEl>
                  <p:spTgt spid="16"/>
                </p:tgtEl>
              </p:cMediaNode>
            </p:audio>
          </p:childTnLst>
        </p:cTn>
      </p:par>
    </p:tnLst>
  </p:timing>
</p:sld>
</file>

<file path=ppt/theme/theme1.xml><?xml version="1.0" encoding="utf-8"?>
<a:theme xmlns:a="http://schemas.openxmlformats.org/drawingml/2006/main" name="Defra">
  <a:themeElements>
    <a:clrScheme name="Defra palette">
      <a:dk1>
        <a:sysClr val="windowText" lastClr="000000"/>
      </a:dk1>
      <a:lt1>
        <a:sysClr val="window" lastClr="FFFFFF"/>
      </a:lt1>
      <a:dk2>
        <a:srgbClr val="00B050"/>
      </a:dk2>
      <a:lt2>
        <a:srgbClr val="FFFFFF"/>
      </a:lt2>
      <a:accent1>
        <a:srgbClr val="00AF41"/>
      </a:accent1>
      <a:accent2>
        <a:srgbClr val="8FBF41"/>
      </a:accent2>
      <a:accent3>
        <a:srgbClr val="FFD500"/>
      </a:accent3>
      <a:accent4>
        <a:srgbClr val="DE2B29"/>
      </a:accent4>
      <a:accent5>
        <a:srgbClr val="F59A00"/>
      </a:accent5>
      <a:accent6>
        <a:srgbClr val="007BC4"/>
      </a:accent6>
      <a:hlink>
        <a:srgbClr val="007BC4"/>
      </a:hlink>
      <a:folHlink>
        <a:srgbClr val="6D3075"/>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6.1756_Defra_Powerpoint_template_v3.potx" id="{9FA114EF-0F28-45DA-BD28-1DBA18000EF3}" vid="{39D81AC2-6EAA-48ED-836F-6F337E5C2DBB}"/>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dlc_EmailReceivedUTC xmlns="6dfd283e-d7c6-4db4-b263-522c893cd078" xsi:nil="true"/>
    <dlc_EmailTo xmlns="6dfd283e-d7c6-4db4-b263-522c893cd078" xsi:nil="true"/>
    <cf401361b24e474cb011be6eb76c0e76 xmlns="662745e8-e224-48e8-a2e3-254862b8c2f5">
      <Terms xmlns="http://schemas.microsoft.com/office/infopath/2007/PartnerControls">
        <TermInfo xmlns="http://schemas.microsoft.com/office/infopath/2007/PartnerControls">
          <TermName xmlns="http://schemas.microsoft.com/office/infopath/2007/PartnerControls">Crown</TermName>
          <TermId xmlns="http://schemas.microsoft.com/office/infopath/2007/PartnerControls">69589897-2828-4761-976e-717fd8e631c9</TermId>
        </TermInfo>
      </Terms>
    </cf401361b24e474cb011be6eb76c0e76>
    <dlc_EmailSubject xmlns="6dfd283e-d7c6-4db4-b263-522c893cd078" xsi:nil="true"/>
    <dlc_EmailSentUTC xmlns="6dfd283e-d7c6-4db4-b263-522c893cd078" xsi:nil="true"/>
    <k85d23755b3a46b5a51451cf336b2e9b xmlns="662745e8-e224-48e8-a2e3-254862b8c2f5">
      <Terms xmlns="http://schemas.microsoft.com/office/infopath/2007/PartnerControls"/>
    </k85d23755b3a46b5a51451cf336b2e9b>
    <TaxCatchAllLabel xmlns="662745e8-e224-48e8-a2e3-254862b8c2f5"/>
    <bcb1675984d34ae3a1ed6b6e433c98de xmlns="6dfd283e-d7c6-4db4-b263-522c893cd078">
      <Terms xmlns="http://schemas.microsoft.com/office/infopath/2007/PartnerControls"/>
    </bcb1675984d34ae3a1ed6b6e433c98de>
    <Topic xmlns="662745e8-e224-48e8-a2e3-254862b8c2f5">EU</Topic>
    <HOMigrated xmlns="662745e8-e224-48e8-a2e3-254862b8c2f5">false</HOMigrated>
    <ddeb1fd0a9ad4436a96525d34737dc44 xmlns="662745e8-e224-48e8-a2e3-254862b8c2f5">
      <Terms xmlns="http://schemas.microsoft.com/office/infopath/2007/PartnerControls">
        <TermInfo xmlns="http://schemas.microsoft.com/office/infopath/2007/PartnerControls">
          <TermName xmlns="http://schemas.microsoft.com/office/infopath/2007/PartnerControls">Internal Defra Group</TermName>
          <TermId xmlns="http://schemas.microsoft.com/office/infopath/2007/PartnerControls">0867f7b3-e76e-40ca-bb1f-5ba341a49230</TermId>
        </TermInfo>
      </Terms>
    </ddeb1fd0a9ad4436a96525d34737dc44>
    <lae2bfa7b6474897ab4a53f76ea236c7 xmlns="662745e8-e224-48e8-a2e3-254862b8c2f5">
      <Terms xmlns="http://schemas.microsoft.com/office/infopath/2007/PartnerControls">
        <TermInfo xmlns="http://schemas.microsoft.com/office/infopath/2007/PartnerControls">
          <TermName xmlns="http://schemas.microsoft.com/office/infopath/2007/PartnerControls">Official</TermName>
          <TermId xmlns="http://schemas.microsoft.com/office/infopath/2007/PartnerControls">14c80daa-741b-422c-9722-f71693c9ede4</TermId>
        </TermInfo>
      </Terms>
    </lae2bfa7b6474897ab4a53f76ea236c7>
    <peb8f3fab875401ca34a9f28cac46400 xmlns="6dfd283e-d7c6-4db4-b263-522c893cd078">
      <Terms xmlns="http://schemas.microsoft.com/office/infopath/2007/PartnerControls"/>
    </peb8f3fab875401ca34a9f28cac46400>
    <TaxCatchAll xmlns="662745e8-e224-48e8-a2e3-254862b8c2f5">
      <Value>10</Value>
      <Value>9</Value>
      <Value>8</Value>
      <Value>7</Value>
      <Value>6</Value>
    </TaxCatchAll>
    <dlc_EmailCC xmlns="6dfd283e-d7c6-4db4-b263-522c893cd078" xsi:nil="true"/>
    <fe59e9859d6a491389c5b03567f5dda5 xmlns="662745e8-e224-48e8-a2e3-254862b8c2f5">
      <Terms xmlns="http://schemas.microsoft.com/office/infopath/2007/PartnerControls">
        <TermInfo xmlns="http://schemas.microsoft.com/office/infopath/2007/PartnerControls">
          <TermName xmlns="http://schemas.microsoft.com/office/infopath/2007/PartnerControls">Core Defra</TermName>
          <TermId xmlns="http://schemas.microsoft.com/office/infopath/2007/PartnerControls">026223dd-2e56-4615-868d-7c5bfd566810</TermId>
        </TermInfo>
      </Terms>
    </fe59e9859d6a491389c5b03567f5dda5>
    <dlc_EmailFrom xmlns="6dfd283e-d7c6-4db4-b263-522c893cd078" xsi:nil="true"/>
    <Team xmlns="662745e8-e224-48e8-a2e3-254862b8c2f5">Intl and EU PH</Team>
    <n7493b4506bf40e28c373b1e51a33445 xmlns="662745e8-e224-48e8-a2e3-254862b8c2f5">
      <Terms xmlns="http://schemas.microsoft.com/office/infopath/2007/PartnerControls">
        <TermInfo xmlns="http://schemas.microsoft.com/office/infopath/2007/PartnerControls">
          <TermName xmlns="http://schemas.microsoft.com/office/infopath/2007/PartnerControls">Team</TermName>
          <TermId xmlns="http://schemas.microsoft.com/office/infopath/2007/PartnerControls">ff0485df-0575-416f-802f-e999165821b7</TermId>
        </TermInfo>
      </Terms>
    </n7493b4506bf40e28c373b1e51a33445>
  </documentManagement>
</p:properties>
</file>

<file path=customXml/item2.xml><?xml version="1.0" encoding="utf-8"?>
<ct:contentTypeSchema xmlns:ct="http://schemas.microsoft.com/office/2006/metadata/contentType" xmlns:ma="http://schemas.microsoft.com/office/2006/metadata/properties/metaAttributes" ct:_="" ma:_="" ma:contentTypeName="Defra document" ma:contentTypeID="0x010100A5BF1C78D9F64B679A5EBDE1C6598EBC01008CF7C149F9C47D4A9061557054DE881E" ma:contentTypeVersion="68" ma:contentTypeDescription="new Document or upload" ma:contentTypeScope="" ma:versionID="804ceb51aecd95627576428459db5a6f">
  <xsd:schema xmlns:xsd="http://www.w3.org/2001/XMLSchema" xmlns:xs="http://www.w3.org/2001/XMLSchema" xmlns:p="http://schemas.microsoft.com/office/2006/metadata/properties" xmlns:ns2="6dfd283e-d7c6-4db4-b263-522c893cd078" xmlns:ns3="662745e8-e224-48e8-a2e3-254862b8c2f5" targetNamespace="http://schemas.microsoft.com/office/2006/metadata/properties" ma:root="true" ma:fieldsID="7b36c6fb4d997c08f007fbbeed6d4163" ns2:_="" ns3:_="">
    <xsd:import namespace="6dfd283e-d7c6-4db4-b263-522c893cd078"/>
    <xsd:import namespace="662745e8-e224-48e8-a2e3-254862b8c2f5"/>
    <xsd:element name="properties">
      <xsd:complexType>
        <xsd:sequence>
          <xsd:element name="documentManagement">
            <xsd:complexType>
              <xsd:all>
                <xsd:element ref="ns2:dlc_EmailSubject" minOccurs="0"/>
                <xsd:element ref="ns2:dlc_EmailTo" minOccurs="0"/>
                <xsd:element ref="ns2:dlc_EmailFrom" minOccurs="0"/>
                <xsd:element ref="ns2:dlc_EmailCC" minOccurs="0"/>
                <xsd:element ref="ns2:dlc_EmailSentUTC" minOccurs="0"/>
                <xsd:element ref="ns2:dlc_EmailReceivedUTC" minOccurs="0"/>
                <xsd:element ref="ns3:HOMigrated" minOccurs="0"/>
                <xsd:element ref="ns3:Team" minOccurs="0"/>
                <xsd:element ref="ns3:Topic" minOccurs="0"/>
                <xsd:element ref="ns3:ddeb1fd0a9ad4436a96525d34737dc44" minOccurs="0"/>
                <xsd:element ref="ns3:k85d23755b3a46b5a51451cf336b2e9b" minOccurs="0"/>
                <xsd:element ref="ns3:fe59e9859d6a491389c5b03567f5dda5" minOccurs="0"/>
                <xsd:element ref="ns3:n7493b4506bf40e28c373b1e51a33445" minOccurs="0"/>
                <xsd:element ref="ns3:TaxCatchAllLabel" minOccurs="0"/>
                <xsd:element ref="ns3:cf401361b24e474cb011be6eb76c0e76" minOccurs="0"/>
                <xsd:element ref="ns2:bcb1675984d34ae3a1ed6b6e433c98de" minOccurs="0"/>
                <xsd:element ref="ns3:lae2bfa7b6474897ab4a53f76ea236c7" minOccurs="0"/>
                <xsd:element ref="ns2:peb8f3fab875401ca34a9f28cac46400"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fd283e-d7c6-4db4-b263-522c893cd078" elementFormDefault="qualified">
    <xsd:import namespace="http://schemas.microsoft.com/office/2006/documentManagement/types"/>
    <xsd:import namespace="http://schemas.microsoft.com/office/infopath/2007/PartnerControls"/>
    <xsd:element name="dlc_EmailSubject" ma:index="4" nillable="true" ma:displayName="Subject" ma:internalName="dlc_EmailSubject" ma:readOnly="false">
      <xsd:simpleType>
        <xsd:restriction base="dms:Note"/>
      </xsd:simpleType>
    </xsd:element>
    <xsd:element name="dlc_EmailTo" ma:index="5" nillable="true" ma:displayName="To" ma:internalName="dlc_EmailTo" ma:readOnly="false">
      <xsd:simpleType>
        <xsd:restriction base="dms:Note"/>
      </xsd:simpleType>
    </xsd:element>
    <xsd:element name="dlc_EmailFrom" ma:index="6" nillable="true" ma:displayName="From" ma:internalName="dlc_EmailFrom" ma:readOnly="false">
      <xsd:simpleType>
        <xsd:restriction base="dms:Text">
          <xsd:maxLength value="255"/>
        </xsd:restriction>
      </xsd:simpleType>
    </xsd:element>
    <xsd:element name="dlc_EmailCC" ma:index="7" nillable="true" ma:displayName="CC" ma:internalName="dlc_EmailCC" ma:readOnly="false">
      <xsd:simpleType>
        <xsd:restriction base="dms:Note">
          <xsd:maxLength value="255"/>
        </xsd:restriction>
      </xsd:simpleType>
    </xsd:element>
    <xsd:element name="dlc_EmailSentUTC" ma:index="8" nillable="true" ma:displayName="Date Sent" ma:format="DateTime" ma:internalName="dlc_EmailSentUTC" ma:readOnly="false">
      <xsd:simpleType>
        <xsd:restriction base="dms:DateTime"/>
      </xsd:simpleType>
    </xsd:element>
    <xsd:element name="dlc_EmailReceivedUTC" ma:index="9" nillable="true" ma:displayName="Date Received" ma:format="DateTime" ma:internalName="dlc_EmailReceivedUTC" ma:readOnly="false">
      <xsd:simpleType>
        <xsd:restriction base="dms:DateTime"/>
      </xsd:simpleType>
    </xsd:element>
    <xsd:element name="bcb1675984d34ae3a1ed6b6e433c98de" ma:index="31" nillable="true" ma:taxonomy="true" ma:internalName="bcb1675984d34ae3a1ed6b6e433c98de" ma:taxonomyFieldName="Directorate" ma:displayName="Directorate" ma:readOnly="false" ma:fieldId="{bcb16759-84d3-4ae3-a1ed-6b6e433c98de}" ma:sspId="d1117845-93f6-4da3-abaa-fcb4fa669c78" ma:termSetId="a3042207-bc74-4e42-93b3-dbb4e6115b83" ma:anchorId="00000000-0000-0000-0000-000000000000" ma:open="false" ma:isKeyword="false">
      <xsd:complexType>
        <xsd:sequence>
          <xsd:element ref="pc:Terms" minOccurs="0" maxOccurs="1"/>
        </xsd:sequence>
      </xsd:complexType>
    </xsd:element>
    <xsd:element name="peb8f3fab875401ca34a9f28cac46400" ma:index="33" nillable="true" ma:taxonomy="true" ma:internalName="peb8f3fab875401ca34a9f28cac46400" ma:taxonomyFieldName="SecurityClassification" ma:displayName="SecurityClassification" ma:readOnly="false" ma:fieldId="{9eb8f3fa-b875-401c-a34a-9f28cac46400}" ma:sspId="d1117845-93f6-4da3-abaa-fcb4fa669c78" ma:termSetId="cb8bbbf2-2a11-43af-a18e-40ed7c8e4b19"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62745e8-e224-48e8-a2e3-254862b8c2f5" elementFormDefault="qualified">
    <xsd:import namespace="http://schemas.microsoft.com/office/2006/documentManagement/types"/>
    <xsd:import namespace="http://schemas.microsoft.com/office/infopath/2007/PartnerControls"/>
    <xsd:element name="HOMigrated" ma:index="15" nillable="true" ma:displayName="Migrated" ma:default="0" ma:internalName="HOMigrated">
      <xsd:simpleType>
        <xsd:restriction base="dms:Boolean"/>
      </xsd:simpleType>
    </xsd:element>
    <xsd:element name="Team" ma:index="17" nillable="true" ma:displayName="Team" ma:default="Intl and EU PH" ma:internalName="Team">
      <xsd:simpleType>
        <xsd:restriction base="dms:Text"/>
      </xsd:simpleType>
    </xsd:element>
    <xsd:element name="Topic" ma:index="18" nillable="true" ma:displayName="Topic" ma:default="EU" ma:internalName="Topic">
      <xsd:simpleType>
        <xsd:restriction base="dms:Text"/>
      </xsd:simpleType>
    </xsd:element>
    <xsd:element name="ddeb1fd0a9ad4436a96525d34737dc44" ma:index="21" nillable="true" ma:taxonomy="true" ma:internalName="ddeb1fd0a9ad4436a96525d34737dc44" ma:taxonomyFieldName="Distribution" ma:displayName="Distribution" ma:readOnly="false" ma:default="9;#Internal Defra Group|0867f7b3-e76e-40ca-bb1f-5ba341a49230" ma:fieldId="{ddeb1fd0-a9ad-4436-a965-25d34737dc44}" ma:sspId="d1117845-93f6-4da3-abaa-fcb4fa669c78" ma:termSetId="9c8b5dbf-8bad-46e4-8055-6e01c16178d6" ma:anchorId="00000000-0000-0000-0000-000000000000" ma:open="false" ma:isKeyword="false">
      <xsd:complexType>
        <xsd:sequence>
          <xsd:element ref="pc:Terms" minOccurs="0" maxOccurs="1"/>
        </xsd:sequence>
      </xsd:complexType>
    </xsd:element>
    <xsd:element name="k85d23755b3a46b5a51451cf336b2e9b" ma:index="22" nillable="true" ma:taxonomy="true" ma:internalName="k85d23755b3a46b5a51451cf336b2e9b" ma:taxonomyFieldName="InformationType" ma:displayName="Information Type" ma:readOnly="false" ma:fieldId="{485d2375-5b3a-46b5-a514-51cf336b2e9b}" ma:sspId="d1117845-93f6-4da3-abaa-fcb4fa669c78" ma:termSetId="75cb3767-2327-4339-b999-281b3f58ac0a" ma:anchorId="00000000-0000-0000-0000-000000000000" ma:open="false" ma:isKeyword="false">
      <xsd:complexType>
        <xsd:sequence>
          <xsd:element ref="pc:Terms" minOccurs="0" maxOccurs="1"/>
        </xsd:sequence>
      </xsd:complexType>
    </xsd:element>
    <xsd:element name="fe59e9859d6a491389c5b03567f5dda5" ma:index="23" nillable="true" ma:taxonomy="true" ma:internalName="fe59e9859d6a491389c5b03567f5dda5" ma:taxonomyFieldName="OrganisationalUnit" ma:displayName="Organisational Unit" ma:readOnly="false" ma:default="8;#Core Defra|026223dd-2e56-4615-868d-7c5bfd566810" ma:fieldId="{fe59e985-9d6a-4913-89c5-b03567f5dda5}" ma:sspId="d1117845-93f6-4da3-abaa-fcb4fa669c78" ma:termSetId="55eb802e-fbca-455b-a7d2-d5919d4ea3d2" ma:anchorId="00000000-0000-0000-0000-000000000000" ma:open="false" ma:isKeyword="false">
      <xsd:complexType>
        <xsd:sequence>
          <xsd:element ref="pc:Terms" minOccurs="0" maxOccurs="1"/>
        </xsd:sequence>
      </xsd:complexType>
    </xsd:element>
    <xsd:element name="n7493b4506bf40e28c373b1e51a33445" ma:index="24" nillable="true" ma:taxonomy="true" ma:internalName="n7493b4506bf40e28c373b1e51a33445" ma:taxonomyFieldName="HOSiteType" ma:displayName="Site type" ma:readOnly="false" ma:default="10;#Team|ff0485df-0575-416f-802f-e999165821b7" ma:fieldId="{77493b45-06bf-40e2-8c37-3b1e51a33445}" ma:sspId="d1117845-93f6-4da3-abaa-fcb4fa669c78" ma:termSetId="4518b03a-1a05-49af-8bf2-e5548589f21b" ma:anchorId="00000000-0000-0000-0000-000000000000" ma:open="false" ma:isKeyword="false">
      <xsd:complexType>
        <xsd:sequence>
          <xsd:element ref="pc:Terms" minOccurs="0" maxOccurs="1"/>
        </xsd:sequence>
      </xsd:complexType>
    </xsd:element>
    <xsd:element name="TaxCatchAllLabel" ma:index="26" nillable="true" ma:displayName="Taxonomy Catch All Column1" ma:hidden="true" ma:list="{4eed7f50-5844-46e3-a441-577cfa6b7fa0}" ma:internalName="TaxCatchAllLabel" ma:readOnly="false" ma:showField="CatchAllDataLabel" ma:web="6dfd283e-d7c6-4db4-b263-522c893cd078">
      <xsd:complexType>
        <xsd:complexContent>
          <xsd:extension base="dms:MultiChoiceLookup">
            <xsd:sequence>
              <xsd:element name="Value" type="dms:Lookup" maxOccurs="unbounded" minOccurs="0" nillable="true"/>
            </xsd:sequence>
          </xsd:extension>
        </xsd:complexContent>
      </xsd:complexType>
    </xsd:element>
    <xsd:element name="cf401361b24e474cb011be6eb76c0e76" ma:index="28" ma:taxonomy="true" ma:internalName="cf401361b24e474cb011be6eb76c0e76" ma:taxonomyFieldName="HOCopyrightLevel" ma:displayName="Copyright level" ma:readOnly="false" ma:default="7;#Crown|69589897-2828-4761-976e-717fd8e631c9" ma:fieldId="{cf401361-b24e-474c-b011-be6eb76c0e76}" ma:sspId="d1117845-93f6-4da3-abaa-fcb4fa669c78" ma:termSetId="bdd694c6-7266-48f2-93d6-d15992cd203e" ma:anchorId="00000000-0000-0000-0000-000000000000" ma:open="false" ma:isKeyword="false">
      <xsd:complexType>
        <xsd:sequence>
          <xsd:element ref="pc:Terms" minOccurs="0" maxOccurs="1"/>
        </xsd:sequence>
      </xsd:complexType>
    </xsd:element>
    <xsd:element name="lae2bfa7b6474897ab4a53f76ea236c7" ma:index="32" ma:taxonomy="true" ma:internalName="lae2bfa7b6474897ab4a53f76ea236c7" ma:taxonomyFieldName="HOGovernmentSecurityClassification" ma:displayName="Government Security Classification" ma:readOnly="false" ma:default="6;#Official|14c80daa-741b-422c-9722-f71693c9ede4" ma:fieldId="{5ae2bfa7-b647-4897-ab4a-53f76ea236c7}" ma:sspId="d1117845-93f6-4da3-abaa-fcb4fa669c78" ma:termSetId="56209604-fc17-4ace-9b7b-f45f0f17d50b" ma:anchorId="00000000-0000-0000-0000-000000000000" ma:open="false" ma:isKeyword="false">
      <xsd:complexType>
        <xsd:sequence>
          <xsd:element ref="pc:Terms" minOccurs="0" maxOccurs="1"/>
        </xsd:sequence>
      </xsd:complexType>
    </xsd:element>
    <xsd:element name="TaxCatchAll" ma:index="34" nillable="true" ma:displayName="Taxonomy Catch All Column" ma:hidden="true" ma:list="{4eed7f50-5844-46e3-a441-577cfa6b7fa0}" ma:internalName="TaxCatchAll" ma:readOnly="false" ma:showField="CatchAllData" ma:web="6dfd283e-d7c6-4db4-b263-522c893cd07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5" ma:displayName="Content Type"/>
        <xsd:element ref="dc:title" minOccurs="0" maxOccurs="1" ma:index="2"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haredContentType xmlns="Microsoft.SharePoint.Taxonomy.ContentTypeSync" SourceId="d1117845-93f6-4da3-abaa-fcb4fa669c78" ContentTypeId="0x010100A5BF1C78D9F64B679A5EBDE1C6598EBC01" PreviousValue="false"/>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67BF020-132C-4CA0-BFA7-6155C46A5E92}">
  <ds:schemaRefs>
    <ds:schemaRef ds:uri="6dfd283e-d7c6-4db4-b263-522c893cd078"/>
    <ds:schemaRef ds:uri="http://schemas.openxmlformats.org/package/2006/metadata/core-properties"/>
    <ds:schemaRef ds:uri="http://purl.org/dc/elements/1.1/"/>
    <ds:schemaRef ds:uri="662745e8-e224-48e8-a2e3-254862b8c2f5"/>
    <ds:schemaRef ds:uri="http://schemas.microsoft.com/office/2006/metadata/properties"/>
    <ds:schemaRef ds:uri="http://purl.org/dc/dcmitype/"/>
    <ds:schemaRef ds:uri="http://www.w3.org/XML/1998/namespace"/>
    <ds:schemaRef ds:uri="http://schemas.microsoft.com/office/2006/documentManagement/types"/>
    <ds:schemaRef ds:uri="http://schemas.microsoft.com/office/infopath/2007/PartnerControls"/>
    <ds:schemaRef ds:uri="http://purl.org/dc/terms/"/>
  </ds:schemaRefs>
</ds:datastoreItem>
</file>

<file path=customXml/itemProps2.xml><?xml version="1.0" encoding="utf-8"?>
<ds:datastoreItem xmlns:ds="http://schemas.openxmlformats.org/officeDocument/2006/customXml" ds:itemID="{84AD56AB-5345-45EF-B459-1F9283BCC8E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dfd283e-d7c6-4db4-b263-522c893cd078"/>
    <ds:schemaRef ds:uri="662745e8-e224-48e8-a2e3-254862b8c2f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731244F-3E3D-4D21-84C6-795C24A422D9}">
  <ds:schemaRefs>
    <ds:schemaRef ds:uri="Microsoft.SharePoint.Taxonomy.ContentTypeSync"/>
  </ds:schemaRefs>
</ds:datastoreItem>
</file>

<file path=customXml/itemProps4.xml><?xml version="1.0" encoding="utf-8"?>
<ds:datastoreItem xmlns:ds="http://schemas.openxmlformats.org/officeDocument/2006/customXml" ds:itemID="{2EFE3D21-7C10-487E-9D88-DE6A30FE76F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82</TotalTime>
  <Words>1939</Words>
  <Application>Microsoft Office PowerPoint</Application>
  <PresentationFormat>Widescreen</PresentationFormat>
  <Paragraphs>202</Paragraphs>
  <Slides>24</Slides>
  <Notes>0</Notes>
  <HiddenSlides>0</HiddenSlides>
  <MMClips>5</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Calibri Light</vt:lpstr>
      <vt:lpstr>Defra</vt:lpstr>
      <vt:lpstr>Exports</vt:lpstr>
      <vt:lpstr>Content</vt:lpstr>
      <vt:lpstr> International plant health learning objectives</vt:lpstr>
      <vt:lpstr>Special Requirements</vt:lpstr>
      <vt:lpstr>Special Requirements </vt:lpstr>
      <vt:lpstr>Special Requirements </vt:lpstr>
      <vt:lpstr>What do all the options mean?</vt:lpstr>
      <vt:lpstr>Definitions (ISPM 5)</vt:lpstr>
      <vt:lpstr>Definitions</vt:lpstr>
      <vt:lpstr>Definitions</vt:lpstr>
      <vt:lpstr>Special requirements (Pest Free Area example)</vt:lpstr>
      <vt:lpstr>Special requirements (Pest Free Place of Production example)</vt:lpstr>
      <vt:lpstr>Special Requirements </vt:lpstr>
      <vt:lpstr>Special Requirements  </vt:lpstr>
      <vt:lpstr>Further Considerations</vt:lpstr>
      <vt:lpstr>Further Considerations</vt:lpstr>
      <vt:lpstr>Further considerations</vt:lpstr>
      <vt:lpstr>Export Journeys</vt:lpstr>
      <vt:lpstr>Export Journeys</vt:lpstr>
      <vt:lpstr>Export: Special Requirement Guide</vt:lpstr>
      <vt:lpstr>Sending a sample to Fera</vt:lpstr>
      <vt:lpstr>Sending a sample to Fera</vt:lpstr>
      <vt:lpstr>Knowledge Test   </vt:lpstr>
      <vt:lpstr>Knowledge Test</vt:lpstr>
    </vt:vector>
  </TitlesOfParts>
  <Company>Defra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Pollock, Jason (Defra)</dc:creator>
  <cp:lastModifiedBy>Pollock, Jason (Defra)</cp:lastModifiedBy>
  <cp:revision>16</cp:revision>
  <dcterms:created xsi:type="dcterms:W3CDTF">2020-11-25T22:03:37Z</dcterms:created>
  <dcterms:modified xsi:type="dcterms:W3CDTF">2020-12-14T11:35:46Z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0x010100A5BF1C78D9F64B679A5EBDE1C6598EBC01008CF7C149F9C47D4A9061557054DE881E</vt:lpwstr>
  </property>
</Properties>
</file>