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89" r:id="rId25"/>
    <p:sldId id="288" r:id="rId26"/>
    <p:sldId id="281" r:id="rId27"/>
    <p:sldId id="283" r:id="rId28"/>
    <p:sldId id="284" r:id="rId29"/>
    <p:sldId id="285" r:id="rId30"/>
    <p:sldId id="286" r:id="rId31"/>
    <p:sldId id="282"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88166-A513-436F-AEF5-BD34A738F96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A7D55921-1012-4A6E-B913-B8017004622F}">
      <dgm:prSet phldrT="[Text]"/>
      <dgm:spPr/>
      <dgm:t>
        <a:bodyPr/>
        <a:lstStyle/>
        <a:p>
          <a:r>
            <a:rPr lang="en-GB" dirty="0" smtClean="0"/>
            <a:t>Export</a:t>
          </a:r>
          <a:endParaRPr lang="en-GB" dirty="0"/>
        </a:p>
      </dgm:t>
    </dgm:pt>
    <dgm:pt modelId="{8AB88658-B117-4992-B6C8-1854085EE8F3}" type="parTrans" cxnId="{429A128A-48D2-4F83-B4AE-C74771813CD5}">
      <dgm:prSet/>
      <dgm:spPr/>
      <dgm:t>
        <a:bodyPr/>
        <a:lstStyle/>
        <a:p>
          <a:endParaRPr lang="en-GB"/>
        </a:p>
      </dgm:t>
    </dgm:pt>
    <dgm:pt modelId="{5D72F4BC-EB28-4B4E-B040-DAF695A5C2C3}" type="sibTrans" cxnId="{429A128A-48D2-4F83-B4AE-C74771813CD5}">
      <dgm:prSet/>
      <dgm:spPr/>
      <dgm:t>
        <a:bodyPr/>
        <a:lstStyle/>
        <a:p>
          <a:endParaRPr lang="en-GB"/>
        </a:p>
      </dgm:t>
    </dgm:pt>
    <dgm:pt modelId="{A12C51A8-9BBF-46FA-B800-15DAF8562999}">
      <dgm:prSet phldrT="[Text]"/>
      <dgm:spPr/>
      <dgm:t>
        <a:bodyPr/>
        <a:lstStyle/>
        <a:p>
          <a:r>
            <a:rPr lang="en-GB" dirty="0" smtClean="0"/>
            <a:t>Arrange transport and Customs declarations</a:t>
          </a:r>
          <a:endParaRPr lang="en-GB" dirty="0"/>
        </a:p>
      </dgm:t>
    </dgm:pt>
    <dgm:pt modelId="{82585010-CBA2-4D91-A8E2-A4D2BEE96BCA}" type="parTrans" cxnId="{729C7ED1-FADE-4E46-A24A-AD58A9367E75}">
      <dgm:prSet/>
      <dgm:spPr/>
      <dgm:t>
        <a:bodyPr/>
        <a:lstStyle/>
        <a:p>
          <a:endParaRPr lang="en-GB"/>
        </a:p>
      </dgm:t>
    </dgm:pt>
    <dgm:pt modelId="{30468722-24E5-4932-B484-D5CFF99F4A16}" type="sibTrans" cxnId="{729C7ED1-FADE-4E46-A24A-AD58A9367E75}">
      <dgm:prSet/>
      <dgm:spPr/>
      <dgm:t>
        <a:bodyPr/>
        <a:lstStyle/>
        <a:p>
          <a:endParaRPr lang="en-GB"/>
        </a:p>
      </dgm:t>
    </dgm:pt>
    <dgm:pt modelId="{E969F8B3-B2E4-4497-A027-E82C6DFB7B42}">
      <dgm:prSet phldrT="[Text]"/>
      <dgm:spPr/>
      <dgm:t>
        <a:bodyPr/>
        <a:lstStyle/>
        <a:p>
          <a:r>
            <a:rPr lang="en-GB" dirty="0" smtClean="0"/>
            <a:t>Export of goods</a:t>
          </a:r>
          <a:endParaRPr lang="en-GB" dirty="0"/>
        </a:p>
      </dgm:t>
    </dgm:pt>
    <dgm:pt modelId="{E874CE3D-967E-4373-AE11-CE1B1BF4A76C}" type="parTrans" cxnId="{B8D05FA5-6670-4842-BEB2-A443D7F85BB1}">
      <dgm:prSet/>
      <dgm:spPr/>
      <dgm:t>
        <a:bodyPr/>
        <a:lstStyle/>
        <a:p>
          <a:endParaRPr lang="en-GB"/>
        </a:p>
      </dgm:t>
    </dgm:pt>
    <dgm:pt modelId="{B283392C-7D42-4978-9EE7-4A657856B4EE}" type="sibTrans" cxnId="{B8D05FA5-6670-4842-BEB2-A443D7F85BB1}">
      <dgm:prSet/>
      <dgm:spPr/>
      <dgm:t>
        <a:bodyPr/>
        <a:lstStyle/>
        <a:p>
          <a:endParaRPr lang="en-GB"/>
        </a:p>
      </dgm:t>
    </dgm:pt>
    <dgm:pt modelId="{C68284F9-9163-4345-8FB0-2EC926EFC68E}" type="pres">
      <dgm:prSet presAssocID="{0AA88166-A513-436F-AEF5-BD34A738F968}" presName="linearFlow" presStyleCnt="0">
        <dgm:presLayoutVars>
          <dgm:dir/>
          <dgm:animLvl val="lvl"/>
          <dgm:resizeHandles val="exact"/>
        </dgm:presLayoutVars>
      </dgm:prSet>
      <dgm:spPr/>
      <dgm:t>
        <a:bodyPr/>
        <a:lstStyle/>
        <a:p>
          <a:endParaRPr lang="en-GB"/>
        </a:p>
      </dgm:t>
    </dgm:pt>
    <dgm:pt modelId="{DECB1E2F-78F4-4697-B8A1-EC9DC6155927}" type="pres">
      <dgm:prSet presAssocID="{A7D55921-1012-4A6E-B913-B8017004622F}" presName="composite" presStyleCnt="0"/>
      <dgm:spPr/>
    </dgm:pt>
    <dgm:pt modelId="{C7AD2088-3A9C-4A48-A0BB-7B7A5771C226}" type="pres">
      <dgm:prSet presAssocID="{A7D55921-1012-4A6E-B913-B8017004622F}" presName="parentText" presStyleLbl="alignNode1" presStyleIdx="0" presStyleCnt="1">
        <dgm:presLayoutVars>
          <dgm:chMax val="1"/>
          <dgm:bulletEnabled val="1"/>
        </dgm:presLayoutVars>
      </dgm:prSet>
      <dgm:spPr/>
      <dgm:t>
        <a:bodyPr/>
        <a:lstStyle/>
        <a:p>
          <a:endParaRPr lang="en-GB"/>
        </a:p>
      </dgm:t>
    </dgm:pt>
    <dgm:pt modelId="{45790E2E-0445-4BBD-AABA-7FE1AFCEFE33}" type="pres">
      <dgm:prSet presAssocID="{A7D55921-1012-4A6E-B913-B8017004622F}" presName="descendantText" presStyleLbl="alignAcc1" presStyleIdx="0" presStyleCnt="1" custLinFactY="-100000" custLinFactNeighborX="81909" custLinFactNeighborY="-110839">
        <dgm:presLayoutVars>
          <dgm:bulletEnabled val="1"/>
        </dgm:presLayoutVars>
      </dgm:prSet>
      <dgm:spPr/>
      <dgm:t>
        <a:bodyPr/>
        <a:lstStyle/>
        <a:p>
          <a:endParaRPr lang="en-GB"/>
        </a:p>
      </dgm:t>
    </dgm:pt>
  </dgm:ptLst>
  <dgm:cxnLst>
    <dgm:cxn modelId="{4212CCD1-E5D5-477D-BD02-6CD0B7FAB47F}" type="presOf" srcId="{A12C51A8-9BBF-46FA-B800-15DAF8562999}" destId="{45790E2E-0445-4BBD-AABA-7FE1AFCEFE33}" srcOrd="0" destOrd="0" presId="urn:microsoft.com/office/officeart/2005/8/layout/chevron2"/>
    <dgm:cxn modelId="{A31310D1-770A-4A6C-8196-BC8496FD6E00}" type="presOf" srcId="{A7D55921-1012-4A6E-B913-B8017004622F}" destId="{C7AD2088-3A9C-4A48-A0BB-7B7A5771C226}" srcOrd="0" destOrd="0" presId="urn:microsoft.com/office/officeart/2005/8/layout/chevron2"/>
    <dgm:cxn modelId="{B8D05FA5-6670-4842-BEB2-A443D7F85BB1}" srcId="{A7D55921-1012-4A6E-B913-B8017004622F}" destId="{E969F8B3-B2E4-4497-A027-E82C6DFB7B42}" srcOrd="1" destOrd="0" parTransId="{E874CE3D-967E-4373-AE11-CE1B1BF4A76C}" sibTransId="{B283392C-7D42-4978-9EE7-4A657856B4EE}"/>
    <dgm:cxn modelId="{2FC295F8-55E1-4E6C-9353-C5F4D433633B}" type="presOf" srcId="{0AA88166-A513-436F-AEF5-BD34A738F968}" destId="{C68284F9-9163-4345-8FB0-2EC926EFC68E}" srcOrd="0" destOrd="0" presId="urn:microsoft.com/office/officeart/2005/8/layout/chevron2"/>
    <dgm:cxn modelId="{202A70BE-4714-4155-9D8E-CAA28833AA56}" type="presOf" srcId="{E969F8B3-B2E4-4497-A027-E82C6DFB7B42}" destId="{45790E2E-0445-4BBD-AABA-7FE1AFCEFE33}" srcOrd="0" destOrd="1" presId="urn:microsoft.com/office/officeart/2005/8/layout/chevron2"/>
    <dgm:cxn modelId="{729C7ED1-FADE-4E46-A24A-AD58A9367E75}" srcId="{A7D55921-1012-4A6E-B913-B8017004622F}" destId="{A12C51A8-9BBF-46FA-B800-15DAF8562999}" srcOrd="0" destOrd="0" parTransId="{82585010-CBA2-4D91-A8E2-A4D2BEE96BCA}" sibTransId="{30468722-24E5-4932-B484-D5CFF99F4A16}"/>
    <dgm:cxn modelId="{429A128A-48D2-4F83-B4AE-C74771813CD5}" srcId="{0AA88166-A513-436F-AEF5-BD34A738F968}" destId="{A7D55921-1012-4A6E-B913-B8017004622F}" srcOrd="0" destOrd="0" parTransId="{8AB88658-B117-4992-B6C8-1854085EE8F3}" sibTransId="{5D72F4BC-EB28-4B4E-B040-DAF695A5C2C3}"/>
    <dgm:cxn modelId="{569C73B9-FB7E-408F-A040-29FFC9CBF18D}" type="presParOf" srcId="{C68284F9-9163-4345-8FB0-2EC926EFC68E}" destId="{DECB1E2F-78F4-4697-B8A1-EC9DC6155927}" srcOrd="0" destOrd="0" presId="urn:microsoft.com/office/officeart/2005/8/layout/chevron2"/>
    <dgm:cxn modelId="{AEC6FD9E-66EE-4439-A986-6D46B95621C6}" type="presParOf" srcId="{DECB1E2F-78F4-4697-B8A1-EC9DC6155927}" destId="{C7AD2088-3A9C-4A48-A0BB-7B7A5771C226}" srcOrd="0" destOrd="0" presId="urn:microsoft.com/office/officeart/2005/8/layout/chevron2"/>
    <dgm:cxn modelId="{E53388C8-5E40-4DA2-883C-CE73EEE1EDBD}" type="presParOf" srcId="{DECB1E2F-78F4-4697-B8A1-EC9DC6155927}" destId="{45790E2E-0445-4BBD-AABA-7FE1AFCEFE3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AD2088-3A9C-4A48-A0BB-7B7A5771C226}">
      <dsp:nvSpPr>
        <dsp:cNvPr id="0" name=""/>
        <dsp:cNvSpPr/>
      </dsp:nvSpPr>
      <dsp:spPr>
        <a:xfrm rot="5400000">
          <a:off x="-138123" y="138123"/>
          <a:ext cx="920824" cy="6445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Export</a:t>
          </a:r>
          <a:endParaRPr lang="en-GB" sz="1800" kern="1200" dirty="0"/>
        </a:p>
      </dsp:txBody>
      <dsp:txXfrm rot="-5400000">
        <a:off x="1" y="322287"/>
        <a:ext cx="644576" cy="276248"/>
      </dsp:txXfrm>
    </dsp:sp>
    <dsp:sp modelId="{45790E2E-0445-4BBD-AABA-7FE1AFCEFE33}">
      <dsp:nvSpPr>
        <dsp:cNvPr id="0" name=""/>
        <dsp:cNvSpPr/>
      </dsp:nvSpPr>
      <dsp:spPr>
        <a:xfrm rot="5400000">
          <a:off x="2450488" y="-1805911"/>
          <a:ext cx="598535" cy="421035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Arrange transport and Customs declarations</a:t>
          </a:r>
          <a:endParaRPr lang="en-GB" sz="1700" kern="1200" dirty="0"/>
        </a:p>
        <a:p>
          <a:pPr marL="171450" lvl="1" indent="-171450" algn="l" defTabSz="755650">
            <a:lnSpc>
              <a:spcPct val="90000"/>
            </a:lnSpc>
            <a:spcBef>
              <a:spcPct val="0"/>
            </a:spcBef>
            <a:spcAft>
              <a:spcPct val="15000"/>
            </a:spcAft>
            <a:buChar char="••"/>
          </a:pPr>
          <a:r>
            <a:rPr lang="en-GB" sz="1700" kern="1200" dirty="0" smtClean="0"/>
            <a:t>Export of goods</a:t>
          </a:r>
          <a:endParaRPr lang="en-GB" sz="1700" kern="1200" dirty="0"/>
        </a:p>
      </dsp:txBody>
      <dsp:txXfrm rot="-5400000">
        <a:off x="644577" y="29218"/>
        <a:ext cx="4181140" cy="54009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Green">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9564179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ub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B05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86317" y="1540800"/>
            <a:ext cx="9254400" cy="464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3"/>
          </p:nvPr>
        </p:nvSpPr>
        <p:spPr>
          <a:xfrm>
            <a:off x="586318" y="1130401"/>
            <a:ext cx="11019367" cy="300247"/>
          </a:xfrm>
        </p:spPr>
        <p:txBody>
          <a:bodyPr/>
          <a:lstStyle>
            <a:lvl1pPr marL="0" indent="0">
              <a:buNone/>
              <a:defRPr sz="2200" b="0">
                <a:solidFill>
                  <a:srgbClr val="00B050"/>
                </a:solidFill>
              </a:defRPr>
            </a:lvl1pPr>
          </a:lstStyle>
          <a:p>
            <a:pPr lvl="0"/>
            <a:r>
              <a:rPr lang="en-US" smtClean="0"/>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5"/>
          </p:nvPr>
        </p:nvSpPr>
        <p:spPr/>
        <p:txBody>
          <a:bodyPr/>
          <a:lstStyle>
            <a:lvl1pPr>
              <a:defRPr/>
            </a:lvl1pPr>
          </a:lstStyle>
          <a:p>
            <a:pPr>
              <a:defRPr/>
            </a:pPr>
            <a:fld id="{1AB323AF-9215-4E23-8471-7F542106FA07}"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40404159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6317" y="1540800"/>
            <a:ext cx="5433483" cy="464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199" y="1540800"/>
            <a:ext cx="5433484" cy="464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7" name="Slide Number Placeholder 5"/>
          <p:cNvSpPr>
            <a:spLocks noGrp="1"/>
          </p:cNvSpPr>
          <p:nvPr>
            <p:ph type="sldNum" sz="quarter" idx="11"/>
          </p:nvPr>
        </p:nvSpPr>
        <p:spPr/>
        <p:txBody>
          <a:bodyPr/>
          <a:lstStyle>
            <a:lvl1pPr>
              <a:defRPr/>
            </a:lvl1pPr>
          </a:lstStyle>
          <a:p>
            <a:pPr>
              <a:defRPr/>
            </a:pPr>
            <a:fld id="{70BD66B5-2951-4DAB-B0C7-93C141C05611}"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833287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85600" y="471896"/>
            <a:ext cx="11020800" cy="48272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85600" y="1130400"/>
            <a:ext cx="5385859"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5600" y="1540800"/>
            <a:ext cx="5385859" cy="464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130400"/>
            <a:ext cx="543420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1540800"/>
            <a:ext cx="5434200" cy="464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9" name="Slide Number Placeholder 5"/>
          <p:cNvSpPr>
            <a:spLocks noGrp="1"/>
          </p:cNvSpPr>
          <p:nvPr>
            <p:ph type="sldNum" sz="quarter" idx="11"/>
          </p:nvPr>
        </p:nvSpPr>
        <p:spPr/>
        <p:txBody>
          <a:bodyPr/>
          <a:lstStyle>
            <a:lvl1pPr>
              <a:defRPr/>
            </a:lvl1pPr>
          </a:lstStyle>
          <a:p>
            <a:pPr>
              <a:defRPr/>
            </a:pPr>
            <a:fld id="{897FA66B-99B3-49D9-B456-C8A956F7D0A8}"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3658845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Side Bar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319" y="480363"/>
            <a:ext cx="3456000" cy="432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6317" y="1520826"/>
            <a:ext cx="3456000" cy="4651637"/>
          </a:xfrm>
        </p:spPr>
        <p:txBody>
          <a:bodyPr/>
          <a:lstStyle>
            <a:lvl1pPr marL="0" indent="0">
              <a:buNone/>
              <a:defRPr sz="1800"/>
            </a:lvl1pPr>
          </a:lstStyle>
          <a:p>
            <a:pPr lvl="0"/>
            <a:r>
              <a:rPr lang="en-US" smtClean="0"/>
              <a:t>Click to edit Master text styles</a:t>
            </a:r>
          </a:p>
        </p:txBody>
      </p:sp>
      <p:sp>
        <p:nvSpPr>
          <p:cNvPr id="4" name="Content Placeholder 3"/>
          <p:cNvSpPr>
            <a:spLocks noGrp="1"/>
          </p:cNvSpPr>
          <p:nvPr>
            <p:ph sz="half" idx="2"/>
          </p:nvPr>
        </p:nvSpPr>
        <p:spPr>
          <a:xfrm>
            <a:off x="4249409" y="476251"/>
            <a:ext cx="7356275" cy="5696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1"/>
          </p:nvPr>
        </p:nvSpPr>
        <p:spPr/>
        <p:txBody>
          <a:bodyPr/>
          <a:lstStyle>
            <a:lvl1pPr>
              <a:defRPr/>
            </a:lvl1pPr>
          </a:lstStyle>
          <a:p>
            <a:pPr>
              <a:defRPr/>
            </a:pPr>
            <a:fld id="{5599E0B7-C7CA-4AB6-84D7-0C64011F0A5E}"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304774388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ide Bar Sub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5600" y="479483"/>
            <a:ext cx="3456000" cy="4320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85600" y="1130400"/>
            <a:ext cx="3456000" cy="298800"/>
          </a:xfrm>
        </p:spPr>
        <p:txBody>
          <a:bodyPr/>
          <a:lstStyle>
            <a:lvl1pPr marL="0" indent="0">
              <a:buNone/>
              <a:defRPr sz="2400" b="0">
                <a:solidFill>
                  <a:srgbClr val="00B0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5600" y="1540801"/>
            <a:ext cx="3456000" cy="4668837"/>
          </a:xfrm>
        </p:spPr>
        <p:txBody>
          <a:bodyPr/>
          <a:lstStyle>
            <a:lvl1pPr marL="0" indent="0">
              <a:buNone/>
              <a:defRPr sz="1800"/>
            </a:lvl1pPr>
            <a:lvl2pPr>
              <a:defRPr b="1"/>
            </a:lvl2pPr>
          </a:lstStyle>
          <a:p>
            <a:pPr lvl="0"/>
            <a:r>
              <a:rPr lang="en-US" smtClean="0"/>
              <a:t>Click to edit Master text styles</a:t>
            </a:r>
          </a:p>
        </p:txBody>
      </p:sp>
      <p:sp>
        <p:nvSpPr>
          <p:cNvPr id="6" name="Content Placeholder 5"/>
          <p:cNvSpPr>
            <a:spLocks noGrp="1"/>
          </p:cNvSpPr>
          <p:nvPr>
            <p:ph sz="quarter" idx="4"/>
          </p:nvPr>
        </p:nvSpPr>
        <p:spPr>
          <a:xfrm>
            <a:off x="4242341" y="476251"/>
            <a:ext cx="7364059" cy="5713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8" name="Slide Number Placeholder 5"/>
          <p:cNvSpPr>
            <a:spLocks noGrp="1"/>
          </p:cNvSpPr>
          <p:nvPr>
            <p:ph type="sldNum" sz="quarter" idx="11"/>
          </p:nvPr>
        </p:nvSpPr>
        <p:spPr/>
        <p:txBody>
          <a:bodyPr/>
          <a:lstStyle>
            <a:lvl1pPr>
              <a:defRPr/>
            </a:lvl1pPr>
          </a:lstStyle>
          <a:p>
            <a:pPr>
              <a:defRPr/>
            </a:pPr>
            <a:fld id="{17D4AC22-CEC4-4455-A94E-09EE8AD859CA}"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5138429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aption and Content">
    <p:spTree>
      <p:nvGrpSpPr>
        <p:cNvPr id="1" name=""/>
        <p:cNvGrpSpPr/>
        <p:nvPr/>
      </p:nvGrpSpPr>
      <p:grpSpPr>
        <a:xfrm>
          <a:off x="0" y="0"/>
          <a:ext cx="0" cy="0"/>
          <a:chOff x="0" y="0"/>
          <a:chExt cx="0" cy="0"/>
        </a:xfrm>
      </p:grpSpPr>
      <p:sp>
        <p:nvSpPr>
          <p:cNvPr id="5" name="Isosceles Triangle 7"/>
          <p:cNvSpPr/>
          <p:nvPr/>
        </p:nvSpPr>
        <p:spPr>
          <a:xfrm rot="10800000">
            <a:off x="588434" y="5597526"/>
            <a:ext cx="969433"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sp>
        <p:nvSpPr>
          <p:cNvPr id="3" name="Content Placeholder 2"/>
          <p:cNvSpPr>
            <a:spLocks noGrp="1"/>
          </p:cNvSpPr>
          <p:nvPr>
            <p:ph sz="half" idx="1"/>
          </p:nvPr>
        </p:nvSpPr>
        <p:spPr>
          <a:xfrm>
            <a:off x="599017" y="476250"/>
            <a:ext cx="2769600" cy="5334000"/>
          </a:xfrm>
          <a:solidFill>
            <a:schemeClr val="tx2"/>
          </a:solidFill>
        </p:spPr>
        <p:txBody>
          <a:bodyPr/>
          <a:lstStyle>
            <a:lvl1pPr marL="0" indent="0">
              <a:buNone/>
              <a:defRPr b="0">
                <a:solidFill>
                  <a:schemeClr val="bg1"/>
                </a:solidFill>
              </a:defRPr>
            </a:lvl1pPr>
          </a:lstStyle>
          <a:p>
            <a:pPr lvl="0"/>
            <a:r>
              <a:rPr lang="en-US" smtClean="0"/>
              <a:t>Click to edit Master text styles</a:t>
            </a:r>
          </a:p>
        </p:txBody>
      </p:sp>
      <p:sp>
        <p:nvSpPr>
          <p:cNvPr id="4" name="Content Placeholder 3"/>
          <p:cNvSpPr>
            <a:spLocks noGrp="1"/>
          </p:cNvSpPr>
          <p:nvPr>
            <p:ph sz="half" idx="2"/>
          </p:nvPr>
        </p:nvSpPr>
        <p:spPr>
          <a:xfrm>
            <a:off x="3566161" y="476250"/>
            <a:ext cx="8039523" cy="5695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7" name="Slide Number Placeholder 6"/>
          <p:cNvSpPr>
            <a:spLocks noGrp="1"/>
          </p:cNvSpPr>
          <p:nvPr>
            <p:ph type="sldNum" sz="quarter" idx="11"/>
          </p:nvPr>
        </p:nvSpPr>
        <p:spPr/>
        <p:txBody>
          <a:bodyPr/>
          <a:lstStyle>
            <a:lvl1pPr>
              <a:defRPr/>
            </a:lvl1pPr>
          </a:lstStyle>
          <a:p>
            <a:pPr>
              <a:defRPr/>
            </a:pPr>
            <a:fld id="{4E962ABC-4D91-4383-A628-BDDD249B3DA6}"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37580426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5" name="Slide Number Placeholder 5"/>
          <p:cNvSpPr>
            <a:spLocks noGrp="1"/>
          </p:cNvSpPr>
          <p:nvPr>
            <p:ph type="sldNum" sz="quarter" idx="11"/>
          </p:nvPr>
        </p:nvSpPr>
        <p:spPr/>
        <p:txBody>
          <a:bodyPr/>
          <a:lstStyle>
            <a:lvl1pPr>
              <a:defRPr/>
            </a:lvl1pPr>
          </a:lstStyle>
          <a:p>
            <a:pPr>
              <a:defRPr/>
            </a:pPr>
            <a:fld id="{892EE73F-DAF4-4D27-AFDB-5028F90B4F8F}"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401622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3" name="Slide Number Placeholder 5"/>
          <p:cNvSpPr>
            <a:spLocks noGrp="1"/>
          </p:cNvSpPr>
          <p:nvPr>
            <p:ph type="sldNum" sz="quarter" idx="11"/>
          </p:nvPr>
        </p:nvSpPr>
        <p:spPr/>
        <p:txBody>
          <a:bodyPr/>
          <a:lstStyle>
            <a:lvl1pPr>
              <a:defRPr/>
            </a:lvl1pPr>
          </a:lstStyle>
          <a:p>
            <a:pPr>
              <a:defRPr/>
            </a:pPr>
            <a:fld id="{0F5E8A86-F128-480C-B12C-20BE0F862AB9}"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4213539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103632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914400" y="22098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22098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197600" y="4343400"/>
            <a:ext cx="508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914400" y="6248400"/>
            <a:ext cx="2540000" cy="457200"/>
          </a:xfrm>
          <a:prstGeom prst="rect">
            <a:avLst/>
          </a:prstGeom>
        </p:spPr>
        <p:txBody>
          <a:bodyPr/>
          <a:lstStyle>
            <a:lvl1pPr>
              <a:defRPr/>
            </a:lvl1pPr>
          </a:lstStyle>
          <a:p>
            <a:pPr eaLnBrk="0" fontAlgn="base" hangingPunct="0">
              <a:spcBef>
                <a:spcPct val="0"/>
              </a:spcBef>
              <a:spcAft>
                <a:spcPct val="0"/>
              </a:spcAft>
              <a:defRPr/>
            </a:pPr>
            <a:endParaRPr lang="en-GB">
              <a:solidFill>
                <a:prstClr val="black"/>
              </a:solidFill>
              <a:latin typeface="Arial" panose="020B0604020202020204" pitchFamily="34" charset="0"/>
              <a:cs typeface="Arial" panose="020B0604020202020204" pitchFamily="34" charset="0"/>
            </a:endParaRPr>
          </a:p>
        </p:txBody>
      </p:sp>
      <p:sp>
        <p:nvSpPr>
          <p:cNvPr id="7" name="Footer Placeholder 6"/>
          <p:cNvSpPr>
            <a:spLocks noGrp="1"/>
          </p:cNvSpPr>
          <p:nvPr>
            <p:ph type="ftr" sz="quarter" idx="11"/>
          </p:nvPr>
        </p:nvSpPr>
        <p:spPr/>
        <p:txBody>
          <a:bodyPr/>
          <a:lstStyle>
            <a:lvl1pPr>
              <a:defRPr/>
            </a:lvl1pPr>
          </a:lstStyle>
          <a:p>
            <a:pPr>
              <a:defRPr/>
            </a:pPr>
            <a:endParaRPr>
              <a:solidFill>
                <a:srgbClr val="00B050"/>
              </a:solidFill>
            </a:endParaRPr>
          </a:p>
        </p:txBody>
      </p:sp>
    </p:spTree>
    <p:extLst>
      <p:ext uri="{BB962C8B-B14F-4D97-AF65-F5344CB8AC3E}">
        <p14:creationId xmlns:p14="http://schemas.microsoft.com/office/powerpoint/2010/main" val="2768504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103632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914400" y="22098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22098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914400" y="6248400"/>
            <a:ext cx="2540000" cy="457200"/>
          </a:xfrm>
          <a:prstGeom prst="rect">
            <a:avLst/>
          </a:prstGeom>
        </p:spPr>
        <p:txBody>
          <a:bodyPr/>
          <a:lstStyle>
            <a:lvl1pPr>
              <a:defRPr/>
            </a:lvl1pPr>
          </a:lstStyle>
          <a:p>
            <a:pPr eaLnBrk="0" fontAlgn="base" hangingPunct="0">
              <a:spcBef>
                <a:spcPct val="0"/>
              </a:spcBef>
              <a:spcAft>
                <a:spcPct val="0"/>
              </a:spcAft>
              <a:defRPr/>
            </a:pPr>
            <a:endParaRPr lang="en-GB">
              <a:solidFill>
                <a:prstClr val="black"/>
              </a:solidFill>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lvl1pPr>
              <a:defRPr/>
            </a:lvl1pPr>
          </a:lstStyle>
          <a:p>
            <a:pPr>
              <a:defRPr/>
            </a:pPr>
            <a:endParaRPr>
              <a:solidFill>
                <a:srgbClr val="00B050"/>
              </a:solidFill>
            </a:endParaRPr>
          </a:p>
        </p:txBody>
      </p:sp>
    </p:spTree>
    <p:extLst>
      <p:ext uri="{BB962C8B-B14F-4D97-AF65-F5344CB8AC3E}">
        <p14:creationId xmlns:p14="http://schemas.microsoft.com/office/powerpoint/2010/main" val="282142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no graphics) - Green">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42611300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cxnSp>
        <p:nvCxnSpPr>
          <p:cNvPr id="4" name="Straight Connector 3"/>
          <p:cNvCxnSpPr/>
          <p:nvPr/>
        </p:nvCxnSpPr>
        <p:spPr>
          <a:xfrm>
            <a:off x="4709584" y="6215063"/>
            <a:ext cx="0" cy="52705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509433" y="6216650"/>
            <a:ext cx="0" cy="52705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26017" y="6216650"/>
            <a:ext cx="0" cy="527050"/>
          </a:xfrm>
          <a:prstGeom prst="line">
            <a:avLst/>
          </a:prstGeom>
          <a:ln w="15875"/>
        </p:spPr>
        <p:style>
          <a:lnRef idx="1">
            <a:schemeClr val="accent1"/>
          </a:lnRef>
          <a:fillRef idx="0">
            <a:schemeClr val="accent1"/>
          </a:fillRef>
          <a:effectRef idx="0">
            <a:schemeClr val="accent1"/>
          </a:effectRef>
          <a:fontRef idx="minor">
            <a:schemeClr val="tx1"/>
          </a:fontRef>
        </p:style>
      </p:cxnSp>
      <p:pic>
        <p:nvPicPr>
          <p:cNvPr id="7"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2200" y="6356351"/>
            <a:ext cx="1212851"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2634" y="6259514"/>
            <a:ext cx="57996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99584" y="6288088"/>
            <a:ext cx="2190749"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0617" y="538164"/>
            <a:ext cx="189653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664465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no graphics) - Whit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2734" y="538164"/>
            <a:ext cx="189653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5733" y="1735669"/>
            <a:ext cx="8108139" cy="1215495"/>
          </a:xfrm>
        </p:spPr>
        <p:txBody>
          <a:bodyPr anchor="b"/>
          <a:lstStyle>
            <a:lvl1pPr algn="l">
              <a:defRPr sz="42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75733" y="3043239"/>
            <a:ext cx="8108139" cy="986894"/>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86214728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ote or Statistic">
    <p:spTree>
      <p:nvGrpSpPr>
        <p:cNvPr id="1" name=""/>
        <p:cNvGrpSpPr/>
        <p:nvPr/>
      </p:nvGrpSpPr>
      <p:grpSpPr>
        <a:xfrm>
          <a:off x="0" y="0"/>
          <a:ext cx="0" cy="0"/>
          <a:chOff x="0" y="0"/>
          <a:chExt cx="0" cy="0"/>
        </a:xfrm>
      </p:grpSpPr>
      <p:grpSp>
        <p:nvGrpSpPr>
          <p:cNvPr id="3" name="Group 16"/>
          <p:cNvGrpSpPr>
            <a:grpSpLocks/>
          </p:cNvGrpSpPr>
          <p:nvPr/>
        </p:nvGrpSpPr>
        <p:grpSpPr bwMode="auto">
          <a:xfrm>
            <a:off x="0" y="0"/>
            <a:ext cx="12192000" cy="6858000"/>
            <a:chOff x="0" y="0"/>
            <a:chExt cx="9144000" cy="6858001"/>
          </a:xfrm>
        </p:grpSpPr>
        <p:sp>
          <p:nvSpPr>
            <p:cNvPr id="4" name="Rectangle 9"/>
            <p:cNvSpPr/>
            <p:nvPr userDrawn="1"/>
          </p:nvSpPr>
          <p:spPr>
            <a:xfrm>
              <a:off x="0" y="5749926"/>
              <a:ext cx="7342188" cy="1108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sp>
          <p:nvSpPr>
            <p:cNvPr id="5" name="Rectangle 4"/>
            <p:cNvSpPr/>
            <p:nvPr userDrawn="1"/>
          </p:nvSpPr>
          <p:spPr>
            <a:xfrm>
              <a:off x="7342188" y="0"/>
              <a:ext cx="180181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sp>
          <p:nvSpPr>
            <p:cNvPr id="6" name="Isosceles Triangle 11"/>
            <p:cNvSpPr/>
            <p:nvPr userDrawn="1"/>
          </p:nvSpPr>
          <p:spPr>
            <a:xfrm rot="10800000">
              <a:off x="644525" y="5527676"/>
              <a:ext cx="727075" cy="39687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grpSp>
      <p:pic>
        <p:nvPicPr>
          <p:cNvPr id="7" name="Pictur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71667" y="4337051"/>
            <a:ext cx="1098551"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15"/>
          <p:cNvCxnSpPr/>
          <p:nvPr/>
        </p:nvCxnSpPr>
        <p:spPr>
          <a:xfrm>
            <a:off x="738718" y="6386513"/>
            <a:ext cx="10856383"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52452" y="1443039"/>
            <a:ext cx="8517745" cy="3948556"/>
          </a:xfrm>
        </p:spPr>
        <p:txBody>
          <a:bodyPr/>
          <a:lstStyle>
            <a:lvl1pPr>
              <a:defRPr sz="5000" b="0">
                <a:solidFill>
                  <a:schemeClr val="bg1"/>
                </a:solidFill>
              </a:defRPr>
            </a:lvl1pPr>
          </a:lstStyle>
          <a:p>
            <a:r>
              <a:rPr lang="en-US" smtClean="0"/>
              <a:t>Click to edit Master title style</a:t>
            </a:r>
            <a:endParaRPr lang="en-US" dirty="0"/>
          </a:p>
        </p:txBody>
      </p:sp>
      <p:sp>
        <p:nvSpPr>
          <p:cNvPr id="9"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10" name="Slide Number Placeholder 5"/>
          <p:cNvSpPr>
            <a:spLocks noGrp="1"/>
          </p:cNvSpPr>
          <p:nvPr>
            <p:ph type="sldNum" sz="quarter" idx="11"/>
          </p:nvPr>
        </p:nvSpPr>
        <p:spPr/>
        <p:txBody>
          <a:bodyPr/>
          <a:lstStyle>
            <a:lvl1pPr>
              <a:defRPr/>
            </a:lvl1pPr>
          </a:lstStyle>
          <a:p>
            <a:pPr>
              <a:defRPr/>
            </a:pPr>
            <a:fld id="{340DFB8B-CC8A-41DF-ACFD-2F1FFBA71BA4}"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30529345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or Statistic Outline">
    <p:spTree>
      <p:nvGrpSpPr>
        <p:cNvPr id="1" name=""/>
        <p:cNvGrpSpPr/>
        <p:nvPr/>
      </p:nvGrpSpPr>
      <p:grpSpPr>
        <a:xfrm>
          <a:off x="0" y="0"/>
          <a:ext cx="0" cy="0"/>
          <a:chOff x="0" y="0"/>
          <a:chExt cx="0" cy="0"/>
        </a:xfrm>
      </p:grpSpPr>
      <p:sp>
        <p:nvSpPr>
          <p:cNvPr id="3" name="Freeform 14"/>
          <p:cNvSpPr/>
          <p:nvPr/>
        </p:nvSpPr>
        <p:spPr>
          <a:xfrm rot="10800000">
            <a:off x="0" y="0"/>
            <a:ext cx="9787467" cy="5924550"/>
          </a:xfrm>
          <a:custGeom>
            <a:avLst/>
            <a:gdLst>
              <a:gd name="connsiteX0" fmla="*/ 7340600 w 7340600"/>
              <a:gd name="connsiteY0" fmla="*/ 5925324 h 5925324"/>
              <a:gd name="connsiteX1" fmla="*/ 0 w 7340600"/>
              <a:gd name="connsiteY1" fmla="*/ 5925324 h 5925324"/>
              <a:gd name="connsiteX2" fmla="*/ 0 w 7340600"/>
              <a:gd name="connsiteY2" fmla="*/ 174789 h 5925324"/>
              <a:gd name="connsiteX3" fmla="*/ 6172563 w 7340600"/>
              <a:gd name="connsiteY3" fmla="*/ 174789 h 5925324"/>
              <a:gd name="connsiteX4" fmla="*/ 6332537 w 7340600"/>
              <a:gd name="connsiteY4" fmla="*/ 0 h 5925324"/>
              <a:gd name="connsiteX5" fmla="*/ 6492511 w 7340600"/>
              <a:gd name="connsiteY5" fmla="*/ 174789 h 5925324"/>
              <a:gd name="connsiteX6" fmla="*/ 7340600 w 7340600"/>
              <a:gd name="connsiteY6" fmla="*/ 174789 h 592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40600" h="5925324">
                <a:moveTo>
                  <a:pt x="7340600" y="5925324"/>
                </a:moveTo>
                <a:lnTo>
                  <a:pt x="0" y="5925324"/>
                </a:lnTo>
                <a:lnTo>
                  <a:pt x="0" y="174789"/>
                </a:lnTo>
                <a:lnTo>
                  <a:pt x="6172563" y="174789"/>
                </a:lnTo>
                <a:lnTo>
                  <a:pt x="6332537" y="0"/>
                </a:lnTo>
                <a:lnTo>
                  <a:pt x="6492511" y="174789"/>
                </a:lnTo>
                <a:lnTo>
                  <a:pt x="7340600" y="174789"/>
                </a:lnTo>
                <a:close/>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sz="1800">
              <a:solidFill>
                <a:prstClr val="white"/>
              </a:solidFill>
            </a:endParaRPr>
          </a:p>
        </p:txBody>
      </p:sp>
      <p:pic>
        <p:nvPicPr>
          <p:cNvPr id="4" name="Pictur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71667" y="4337051"/>
            <a:ext cx="1098551"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15"/>
          <p:cNvCxnSpPr/>
          <p:nvPr/>
        </p:nvCxnSpPr>
        <p:spPr>
          <a:xfrm>
            <a:off x="738718" y="6386513"/>
            <a:ext cx="10856383"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52452" y="1443039"/>
            <a:ext cx="8517745" cy="3948556"/>
          </a:xfrm>
        </p:spPr>
        <p:txBody>
          <a:bodyPr/>
          <a:lstStyle>
            <a:lvl1pPr>
              <a:defRPr sz="5000" b="0">
                <a:solidFill>
                  <a:schemeClr val="tx2"/>
                </a:solidFill>
              </a:defRPr>
            </a:lvl1pPr>
          </a:lstStyle>
          <a:p>
            <a:r>
              <a:rPr lang="en-US"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7" name="Slide Number Placeholder 5"/>
          <p:cNvSpPr>
            <a:spLocks noGrp="1"/>
          </p:cNvSpPr>
          <p:nvPr>
            <p:ph type="sldNum" sz="quarter" idx="11"/>
          </p:nvPr>
        </p:nvSpPr>
        <p:spPr/>
        <p:txBody>
          <a:bodyPr/>
          <a:lstStyle>
            <a:lvl1pPr>
              <a:defRPr/>
            </a:lvl1pPr>
          </a:lstStyle>
          <a:p>
            <a:pPr>
              <a:defRPr/>
            </a:pPr>
            <a:fld id="{0872339F-58D6-4616-B756-FA1EE5FA3BC0}"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37694437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DEFRA_582_DIGI_A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418" y="6453188"/>
            <a:ext cx="374438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6318" y="1540800"/>
            <a:ext cx="11019367" cy="4640400"/>
          </a:xfrm>
        </p:spPr>
        <p:txBody>
          <a:bodyPr/>
          <a:lstStyle>
            <a:lvl1pPr>
              <a:lnSpc>
                <a:spcPct val="90000"/>
              </a:lnSpc>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1"/>
          </p:nvPr>
        </p:nvSpPr>
        <p:spPr/>
        <p:txBody>
          <a:bodyPr/>
          <a:lstStyle>
            <a:lvl1pPr>
              <a:defRPr/>
            </a:lvl1pPr>
          </a:lstStyle>
          <a:p>
            <a:pPr>
              <a:defRPr/>
            </a:pPr>
            <a:fld id="{F98FAC94-DC8B-450E-9A8A-FB5A7FDF4132}"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575625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AF4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86318" y="1540800"/>
            <a:ext cx="11019367" cy="464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3"/>
          </p:nvPr>
        </p:nvSpPr>
        <p:spPr>
          <a:xfrm>
            <a:off x="586318" y="1129555"/>
            <a:ext cx="11019367" cy="300247"/>
          </a:xfrm>
        </p:spPr>
        <p:txBody>
          <a:bodyPr/>
          <a:lstStyle>
            <a:lvl1pPr marL="0" indent="0">
              <a:buNone/>
              <a:defRPr sz="2200" b="0">
                <a:solidFill>
                  <a:srgbClr val="00AF41"/>
                </a:solidFill>
              </a:defRPr>
            </a:lvl1pPr>
          </a:lstStyle>
          <a:p>
            <a:pPr lvl="0"/>
            <a:r>
              <a:rPr lang="en-US" smtClean="0"/>
              <a:t>Click to edit Master text styles</a:t>
            </a:r>
          </a:p>
        </p:txBody>
      </p:sp>
      <p:sp>
        <p:nvSpPr>
          <p:cNvPr id="5" name="Footer Placeholder 4"/>
          <p:cNvSpPr>
            <a:spLocks noGrp="1"/>
          </p:cNvSpPr>
          <p:nvPr>
            <p:ph type="ftr" sz="quarter" idx="14"/>
          </p:nvPr>
        </p:nvSpPr>
        <p:spPr/>
        <p:txBody>
          <a:bodyPr/>
          <a:lstStyle>
            <a:lvl1pPr>
              <a:defRPr/>
            </a:lvl1pPr>
          </a:lstStyle>
          <a:p>
            <a:pPr>
              <a:defRPr/>
            </a:pPr>
            <a:r>
              <a:rPr lang="en-GB">
                <a:solidFill>
                  <a:srgbClr val="00B050"/>
                </a:solidFill>
              </a:rPr>
              <a:t>Text in footer</a:t>
            </a:r>
          </a:p>
        </p:txBody>
      </p:sp>
      <p:sp>
        <p:nvSpPr>
          <p:cNvPr id="6" name="Slide Number Placeholder 5"/>
          <p:cNvSpPr>
            <a:spLocks noGrp="1"/>
          </p:cNvSpPr>
          <p:nvPr>
            <p:ph type="sldNum" sz="quarter" idx="15"/>
          </p:nvPr>
        </p:nvSpPr>
        <p:spPr/>
        <p:txBody>
          <a:bodyPr/>
          <a:lstStyle>
            <a:lvl1pPr>
              <a:defRPr/>
            </a:lvl1pPr>
          </a:lstStyle>
          <a:p>
            <a:pPr>
              <a:defRPr/>
            </a:pPr>
            <a:fld id="{05DAA2FD-0E1E-4CFF-9CDE-F4E83A3D5806}"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131495798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and Ic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6317" y="1540800"/>
            <a:ext cx="9254400" cy="4640400"/>
          </a:xfrm>
        </p:spPr>
        <p:txBody>
          <a:bodyPr/>
          <a:lstStyle>
            <a:lvl1pPr>
              <a:lnSpc>
                <a:spcPct val="90000"/>
              </a:lnSpc>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GB">
                <a:solidFill>
                  <a:srgbClr val="00B050"/>
                </a:solidFill>
              </a:rPr>
              <a:t>Text in footer</a:t>
            </a:r>
          </a:p>
        </p:txBody>
      </p:sp>
      <p:sp>
        <p:nvSpPr>
          <p:cNvPr id="5" name="Slide Number Placeholder 5"/>
          <p:cNvSpPr>
            <a:spLocks noGrp="1"/>
          </p:cNvSpPr>
          <p:nvPr>
            <p:ph type="sldNum" sz="quarter" idx="11"/>
          </p:nvPr>
        </p:nvSpPr>
        <p:spPr/>
        <p:txBody>
          <a:bodyPr/>
          <a:lstStyle>
            <a:lvl1pPr>
              <a:defRPr/>
            </a:lvl1pPr>
          </a:lstStyle>
          <a:p>
            <a:pPr>
              <a:defRPr/>
            </a:pPr>
            <a:fld id="{DD93A267-316C-499F-8961-CEB011D72D3D}" type="slidenum">
              <a:rPr lang="en-GB" altLang="en-US">
                <a:solidFill>
                  <a:srgbClr val="00B050"/>
                </a:solidFill>
              </a:rPr>
              <a:pPr>
                <a:defRPr/>
              </a:pPr>
              <a:t>‹#›</a:t>
            </a:fld>
            <a:endParaRPr lang="en-GB" altLang="en-US">
              <a:solidFill>
                <a:srgbClr val="00B050"/>
              </a:solidFill>
            </a:endParaRPr>
          </a:p>
        </p:txBody>
      </p:sp>
    </p:spTree>
    <p:extLst>
      <p:ext uri="{BB962C8B-B14F-4D97-AF65-F5344CB8AC3E}">
        <p14:creationId xmlns:p14="http://schemas.microsoft.com/office/powerpoint/2010/main" val="216367025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86318" y="466725"/>
            <a:ext cx="1101936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586318" y="1539875"/>
            <a:ext cx="11019367" cy="463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611717" y="6356351"/>
            <a:ext cx="7567083"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2"/>
                </a:solidFill>
                <a:latin typeface="Arial" panose="020B0604020202020204" pitchFamily="34" charset="0"/>
                <a:cs typeface="Arial" panose="020B0604020202020204" pitchFamily="34" charset="0"/>
              </a:defRPr>
            </a:lvl1pPr>
          </a:lstStyle>
          <a:p>
            <a:pPr>
              <a:defRPr/>
            </a:pPr>
            <a:r>
              <a:rPr lang="en-GB">
                <a:solidFill>
                  <a:srgbClr val="00B050"/>
                </a:solidFill>
              </a:rPr>
              <a:t>Text in footer</a:t>
            </a:r>
          </a:p>
        </p:txBody>
      </p:sp>
      <p:sp>
        <p:nvSpPr>
          <p:cNvPr id="6" name="Slide Number Placeholder 5"/>
          <p:cNvSpPr>
            <a:spLocks noGrp="1"/>
          </p:cNvSpPr>
          <p:nvPr>
            <p:ph type="sldNum" sz="quarter" idx="4"/>
          </p:nvPr>
        </p:nvSpPr>
        <p:spPr>
          <a:xfrm>
            <a:off x="11188701" y="6356351"/>
            <a:ext cx="54821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tx2"/>
                </a:solidFill>
              </a:defRPr>
            </a:lvl1pPr>
          </a:lstStyle>
          <a:p>
            <a:pPr fontAlgn="base">
              <a:spcBef>
                <a:spcPct val="0"/>
              </a:spcBef>
              <a:spcAft>
                <a:spcPct val="0"/>
              </a:spcAft>
              <a:defRPr/>
            </a:pPr>
            <a:fld id="{7E76B3DF-336B-484C-98CA-B540BF30E934}" type="slidenum">
              <a:rPr lang="en-GB" altLang="en-US">
                <a:solidFill>
                  <a:srgbClr val="00B050"/>
                </a:solidFill>
                <a:latin typeface="Arial" panose="020B0604020202020204" pitchFamily="34" charset="0"/>
                <a:cs typeface="Arial" panose="020B0604020202020204" pitchFamily="34" charset="0"/>
              </a:rPr>
              <a:pPr fontAlgn="base">
                <a:spcBef>
                  <a:spcPct val="0"/>
                </a:spcBef>
                <a:spcAft>
                  <a:spcPct val="0"/>
                </a:spcAft>
                <a:defRPr/>
              </a:pPr>
              <a:t>‹#›</a:t>
            </a:fld>
            <a:endParaRPr lang="en-GB" altLang="en-US">
              <a:solidFill>
                <a:srgbClr val="00B050"/>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738718" y="6386513"/>
            <a:ext cx="1085638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698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rtl="0" eaLnBrk="0" fontAlgn="base" hangingPunct="0">
        <a:lnSpc>
          <a:spcPct val="90000"/>
        </a:lnSpc>
        <a:spcBef>
          <a:spcPct val="0"/>
        </a:spcBef>
        <a:spcAft>
          <a:spcPct val="0"/>
        </a:spcAft>
        <a:defRPr sz="3200" kern="1200">
          <a:solidFill>
            <a:schemeClr val="tx2"/>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3200">
          <a:solidFill>
            <a:schemeClr val="tx2"/>
          </a:solidFill>
          <a:latin typeface="Arial" charset="0"/>
          <a:cs typeface="Arial" charset="0"/>
        </a:defRPr>
      </a:lvl2pPr>
      <a:lvl3pPr algn="l" rtl="0" eaLnBrk="0" fontAlgn="base" hangingPunct="0">
        <a:lnSpc>
          <a:spcPct val="90000"/>
        </a:lnSpc>
        <a:spcBef>
          <a:spcPct val="0"/>
        </a:spcBef>
        <a:spcAft>
          <a:spcPct val="0"/>
        </a:spcAft>
        <a:defRPr sz="3200">
          <a:solidFill>
            <a:schemeClr val="tx2"/>
          </a:solidFill>
          <a:latin typeface="Arial" charset="0"/>
          <a:cs typeface="Arial" charset="0"/>
        </a:defRPr>
      </a:lvl3pPr>
      <a:lvl4pPr algn="l" rtl="0" eaLnBrk="0" fontAlgn="base" hangingPunct="0">
        <a:lnSpc>
          <a:spcPct val="90000"/>
        </a:lnSpc>
        <a:spcBef>
          <a:spcPct val="0"/>
        </a:spcBef>
        <a:spcAft>
          <a:spcPct val="0"/>
        </a:spcAft>
        <a:defRPr sz="3200">
          <a:solidFill>
            <a:schemeClr val="tx2"/>
          </a:solidFill>
          <a:latin typeface="Arial" charset="0"/>
          <a:cs typeface="Arial" charset="0"/>
        </a:defRPr>
      </a:lvl4pPr>
      <a:lvl5pPr algn="l" rtl="0" eaLnBrk="0" fontAlgn="base" hangingPunct="0">
        <a:lnSpc>
          <a:spcPct val="90000"/>
        </a:lnSpc>
        <a:spcBef>
          <a:spcPct val="0"/>
        </a:spcBef>
        <a:spcAft>
          <a:spcPct val="0"/>
        </a:spcAft>
        <a:defRPr sz="3200">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000" kern="1200">
          <a:solidFill>
            <a:srgbClr val="595959"/>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ern="1200">
          <a:solidFill>
            <a:srgbClr val="595959"/>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600" kern="1200">
          <a:solidFill>
            <a:srgbClr val="595959"/>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595959"/>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200" kern="1200">
          <a:solidFill>
            <a:srgbClr val="5959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forms.office.com/Pages/ResponsePage.aspx?id=UCQKdycCYkyQx044U38RAvJ7GY98IcdOvJfSZ-UDeKFUM1NWS1dTMUNDNlk2NzZEOUQ1TzZNNVVKNC4u"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mailto:exportplanthealth@apha.gov.uk"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ideo" Target="file:///\\LER235DF\m311116$\DEFRA\EU%20Exit\Exports\PERFIS\Training\Produce%20Exports.wmv"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eur-lex.europa.eu/homepage.html" TargetMode="External"/><Relationship Id="rId3" Type="http://schemas.openxmlformats.org/officeDocument/2006/relationships/hyperlink" Target="https://secure.fera.defra.gov.uk/phiw/riskRegister/" TargetMode="External"/><Relationship Id="rId7" Type="http://schemas.openxmlformats.org/officeDocument/2006/relationships/hyperlink" Target="https://ec.europa.eu/food/plant/plant_health_biosecurity_en" TargetMode="External"/><Relationship Id="rId2" Type="http://schemas.openxmlformats.org/officeDocument/2006/relationships/hyperlink" Target="https://planthealthportal.defra.gov.uk/" TargetMode="External"/><Relationship Id="rId1" Type="http://schemas.openxmlformats.org/officeDocument/2006/relationships/slideLayout" Target="../slideLayouts/slideLayout7.xml"/><Relationship Id="rId6" Type="http://schemas.openxmlformats.org/officeDocument/2006/relationships/hyperlink" Target="https://gd.eppo.int/" TargetMode="External"/><Relationship Id="rId5" Type="http://schemas.openxmlformats.org/officeDocument/2006/relationships/hyperlink" Target="https://www.cabi.org/" TargetMode="External"/><Relationship Id="rId4" Type="http://schemas.openxmlformats.org/officeDocument/2006/relationships/hyperlink" Target="https://www.gov.uk/guidance/plant-health-controls#export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itle 4"/>
          <p:cNvSpPr>
            <a:spLocks noGrp="1"/>
          </p:cNvSpPr>
          <p:nvPr>
            <p:ph type="ctrTitle"/>
          </p:nvPr>
        </p:nvSpPr>
        <p:spPr>
          <a:xfrm>
            <a:off x="1955801" y="1735139"/>
            <a:ext cx="6081713" cy="1216025"/>
          </a:xfrm>
        </p:spPr>
        <p:txBody>
          <a:bodyPr/>
          <a:lstStyle/>
          <a:p>
            <a:r>
              <a:rPr lang="en-GB" altLang="en-US" smtClean="0"/>
              <a:t>Exports</a:t>
            </a:r>
          </a:p>
        </p:txBody>
      </p:sp>
      <p:sp>
        <p:nvSpPr>
          <p:cNvPr id="224259" name="Subtitle 5"/>
          <p:cNvSpPr>
            <a:spLocks noGrp="1"/>
          </p:cNvSpPr>
          <p:nvPr>
            <p:ph type="subTitle" idx="1"/>
          </p:nvPr>
        </p:nvSpPr>
        <p:spPr>
          <a:xfrm>
            <a:off x="1955801" y="3043239"/>
            <a:ext cx="6081713" cy="987425"/>
          </a:xfrm>
        </p:spPr>
        <p:txBody>
          <a:bodyPr/>
          <a:lstStyle/>
          <a:p>
            <a:r>
              <a:rPr lang="en-GB" altLang="en-US" dirty="0" smtClean="0"/>
              <a:t>Audits and non-conformities</a:t>
            </a:r>
          </a:p>
        </p:txBody>
      </p:sp>
      <p:sp>
        <p:nvSpPr>
          <p:cNvPr id="224260" name="Slide Number Placeholder 3"/>
          <p:cNvSpPr>
            <a:spLocks noGrp="1"/>
          </p:cNvSpPr>
          <p:nvPr>
            <p:ph type="sldNum" sz="quarter" idx="4294967295"/>
          </p:nvPr>
        </p:nvSpPr>
        <p:spPr bwMode="auto">
          <a:xfrm>
            <a:off x="10256838" y="6356351"/>
            <a:ext cx="41116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6531094D-641E-4553-94F4-3F5E09F19FF8}" type="slidenum">
              <a:rPr lang="en-GB" altLang="en-US" sz="1000">
                <a:solidFill>
                  <a:srgbClr val="00B050"/>
                </a:solidFill>
              </a:rPr>
              <a:pPr>
                <a:lnSpc>
                  <a:spcPct val="100000"/>
                </a:lnSpc>
                <a:spcBef>
                  <a:spcPct val="0"/>
                </a:spcBef>
                <a:buFontTx/>
                <a:buNone/>
              </a:pPr>
              <a:t>1</a:t>
            </a:fld>
            <a:endParaRPr lang="en-GB" altLang="en-US" sz="1000">
              <a:solidFill>
                <a:srgbClr val="00B050"/>
              </a:solidFill>
            </a:endParaRPr>
          </a:p>
        </p:txBody>
      </p:sp>
    </p:spTree>
    <p:extLst>
      <p:ext uri="{BB962C8B-B14F-4D97-AF65-F5344CB8AC3E}">
        <p14:creationId xmlns:p14="http://schemas.microsoft.com/office/powerpoint/2010/main" val="3189656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itle 1"/>
          <p:cNvSpPr>
            <a:spLocks noGrp="1"/>
          </p:cNvSpPr>
          <p:nvPr>
            <p:ph type="title"/>
          </p:nvPr>
        </p:nvSpPr>
        <p:spPr/>
        <p:txBody>
          <a:bodyPr/>
          <a:lstStyle/>
          <a:p>
            <a:r>
              <a:rPr lang="en-GB" altLang="en-US" dirty="0" smtClean="0"/>
              <a:t>Critical non-conformities</a:t>
            </a:r>
          </a:p>
        </p:txBody>
      </p:sp>
      <p:sp>
        <p:nvSpPr>
          <p:cNvPr id="233475" name="Content Placeholder 2"/>
          <p:cNvSpPr>
            <a:spLocks noGrp="1"/>
          </p:cNvSpPr>
          <p:nvPr>
            <p:ph idx="1"/>
          </p:nvPr>
        </p:nvSpPr>
        <p:spPr>
          <a:xfrm>
            <a:off x="1963739" y="1541463"/>
            <a:ext cx="8264525" cy="4640262"/>
          </a:xfrm>
        </p:spPr>
        <p:txBody>
          <a:bodyPr/>
          <a:lstStyle/>
          <a:p>
            <a:r>
              <a:rPr lang="en-GB" altLang="en-US" dirty="0" smtClean="0"/>
              <a:t>Exports may continue but inspections must be carried out by an APHA inspector, and in accordance with usual export service </a:t>
            </a:r>
            <a:r>
              <a:rPr lang="en-GB" altLang="en-US" dirty="0" smtClean="0"/>
              <a:t>standards and subject to the relevant fees</a:t>
            </a:r>
            <a:endParaRPr lang="en-GB" altLang="en-US" dirty="0" smtClean="0"/>
          </a:p>
          <a:p>
            <a:r>
              <a:rPr lang="en-GB" altLang="en-US" dirty="0" smtClean="0"/>
              <a:t>You will have the opportunity to take corrective action, and your access to the scheme may be </a:t>
            </a:r>
            <a:r>
              <a:rPr lang="en-GB" altLang="en-US" b="1" dirty="0" smtClean="0"/>
              <a:t>reinstated</a:t>
            </a:r>
            <a:r>
              <a:rPr lang="en-GB" altLang="en-US" dirty="0" smtClean="0"/>
              <a:t> upon completion of a satisfactory audit by an APHA inspector</a:t>
            </a:r>
          </a:p>
          <a:p>
            <a:r>
              <a:rPr lang="en-GB" altLang="en-US" dirty="0" smtClean="0"/>
              <a:t>Your audits may then be carried out at an increased frequency to check continued implementation and effectiveness of the remedial action before the usual audit frequency resumes</a:t>
            </a:r>
          </a:p>
          <a:p>
            <a:endParaRPr lang="en-GB" altLang="en-US" dirty="0" smtClean="0"/>
          </a:p>
        </p:txBody>
      </p:sp>
    </p:spTree>
    <p:extLst>
      <p:ext uri="{BB962C8B-B14F-4D97-AF65-F5344CB8AC3E}">
        <p14:creationId xmlns:p14="http://schemas.microsoft.com/office/powerpoint/2010/main" val="3022777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itle 1"/>
          <p:cNvSpPr>
            <a:spLocks noGrp="1"/>
          </p:cNvSpPr>
          <p:nvPr>
            <p:ph type="title"/>
          </p:nvPr>
        </p:nvSpPr>
        <p:spPr/>
        <p:txBody>
          <a:bodyPr/>
          <a:lstStyle/>
          <a:p>
            <a:r>
              <a:rPr lang="en-GB" altLang="en-US" dirty="0" smtClean="0"/>
              <a:t>Critical non-conformities</a:t>
            </a:r>
          </a:p>
        </p:txBody>
      </p:sp>
      <p:sp>
        <p:nvSpPr>
          <p:cNvPr id="234499" name="Content Placeholder 2"/>
          <p:cNvSpPr>
            <a:spLocks noGrp="1"/>
          </p:cNvSpPr>
          <p:nvPr>
            <p:ph idx="1"/>
          </p:nvPr>
        </p:nvSpPr>
        <p:spPr>
          <a:xfrm>
            <a:off x="1963739" y="1541463"/>
            <a:ext cx="8264525" cy="4640262"/>
          </a:xfrm>
        </p:spPr>
        <p:txBody>
          <a:bodyPr/>
          <a:lstStyle/>
          <a:p>
            <a:r>
              <a:rPr lang="en-GB" altLang="en-US" dirty="0" smtClean="0"/>
              <a:t>Repeated or multiple critical non-conformities, or failure to take satisfactory corrective action, may result in access to the scheme being completely </a:t>
            </a:r>
            <a:r>
              <a:rPr lang="en-GB" altLang="en-US" b="1" dirty="0" smtClean="0"/>
              <a:t>removed</a:t>
            </a:r>
            <a:r>
              <a:rPr lang="en-GB" altLang="en-US" dirty="0" smtClean="0"/>
              <a:t>. </a:t>
            </a:r>
          </a:p>
          <a:p>
            <a:r>
              <a:rPr lang="en-GB" altLang="en-US" dirty="0" smtClean="0"/>
              <a:t>Exports may continue but inspections must be carried out by an APHA inspector, and in accordance with usual export service </a:t>
            </a:r>
            <a:r>
              <a:rPr lang="en-GB" altLang="en-US" dirty="0" smtClean="0"/>
              <a:t>standards and </a:t>
            </a:r>
            <a:r>
              <a:rPr lang="en-GB" altLang="en-US" dirty="0"/>
              <a:t>subject to the relevant fees</a:t>
            </a:r>
          </a:p>
          <a:p>
            <a:r>
              <a:rPr lang="en-GB" altLang="en-US" dirty="0" smtClean="0"/>
              <a:t>If </a:t>
            </a:r>
            <a:r>
              <a:rPr lang="en-GB" altLang="en-US" dirty="0" smtClean="0"/>
              <a:t>you still wish to participate in the scheme, you will need to re-apply and complete the eligibility, training and site inspection stages again.</a:t>
            </a:r>
          </a:p>
        </p:txBody>
      </p:sp>
    </p:spTree>
    <p:extLst>
      <p:ext uri="{BB962C8B-B14F-4D97-AF65-F5344CB8AC3E}">
        <p14:creationId xmlns:p14="http://schemas.microsoft.com/office/powerpoint/2010/main" val="274010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le 1"/>
          <p:cNvSpPr>
            <a:spLocks noGrp="1"/>
          </p:cNvSpPr>
          <p:nvPr>
            <p:ph type="title"/>
          </p:nvPr>
        </p:nvSpPr>
        <p:spPr/>
        <p:txBody>
          <a:bodyPr/>
          <a:lstStyle/>
          <a:p>
            <a:r>
              <a:rPr lang="en-GB" altLang="en-US" dirty="0" smtClean="0"/>
              <a:t>Non-critical non-conformities</a:t>
            </a:r>
          </a:p>
        </p:txBody>
      </p:sp>
      <p:sp>
        <p:nvSpPr>
          <p:cNvPr id="235523" name="Content Placeholder 2"/>
          <p:cNvSpPr>
            <a:spLocks noGrp="1"/>
          </p:cNvSpPr>
          <p:nvPr>
            <p:ph idx="1"/>
          </p:nvPr>
        </p:nvSpPr>
        <p:spPr>
          <a:xfrm>
            <a:off x="1963739" y="1541463"/>
            <a:ext cx="8264525" cy="4640262"/>
          </a:xfrm>
        </p:spPr>
        <p:txBody>
          <a:bodyPr/>
          <a:lstStyle/>
          <a:p>
            <a:r>
              <a:rPr lang="en-GB" altLang="en-US" smtClean="0"/>
              <a:t>A non-critical non-conformity is one that does not immediately</a:t>
            </a:r>
            <a:r>
              <a:rPr lang="en-GB" altLang="en-US" b="1" smtClean="0"/>
              <a:t> </a:t>
            </a:r>
            <a:r>
              <a:rPr lang="en-GB" altLang="en-US" smtClean="0"/>
              <a:t>or directly impact the integrity or trust in the NPPO’s phytosanitary system or its elements, and is not considered a critical non-conformity.</a:t>
            </a:r>
          </a:p>
          <a:p>
            <a:r>
              <a:rPr lang="en-GB" altLang="en-US" smtClean="0"/>
              <a:t>Examples of non-critical non-conformities include:</a:t>
            </a:r>
          </a:p>
          <a:p>
            <a:pPr marL="600075" lvl="1" indent="-257175"/>
            <a:r>
              <a:rPr lang="en-GB" altLang="en-US" smtClean="0"/>
              <a:t>Failure to be able to detect low level, quality pests</a:t>
            </a:r>
          </a:p>
          <a:p>
            <a:pPr marL="600075" lvl="1" indent="-257175"/>
            <a:r>
              <a:rPr lang="en-GB" altLang="en-US" smtClean="0"/>
              <a:t>Failure to maintain records</a:t>
            </a:r>
          </a:p>
          <a:p>
            <a:pPr marL="600075" lvl="1" indent="-257175"/>
            <a:r>
              <a:rPr lang="en-GB" altLang="en-US" smtClean="0"/>
              <a:t>Failure to hold officially inspected commodities for export separate from non-inspected</a:t>
            </a:r>
          </a:p>
          <a:p>
            <a:endParaRPr lang="en-GB" altLang="en-US" smtClean="0"/>
          </a:p>
        </p:txBody>
      </p:sp>
    </p:spTree>
    <p:extLst>
      <p:ext uri="{BB962C8B-B14F-4D97-AF65-F5344CB8AC3E}">
        <p14:creationId xmlns:p14="http://schemas.microsoft.com/office/powerpoint/2010/main" val="507073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itle 1"/>
          <p:cNvSpPr>
            <a:spLocks noGrp="1"/>
          </p:cNvSpPr>
          <p:nvPr>
            <p:ph type="title"/>
          </p:nvPr>
        </p:nvSpPr>
        <p:spPr/>
        <p:txBody>
          <a:bodyPr/>
          <a:lstStyle/>
          <a:p>
            <a:r>
              <a:rPr lang="en-GB" altLang="en-US" dirty="0" smtClean="0"/>
              <a:t>Non-critical </a:t>
            </a:r>
            <a:r>
              <a:rPr lang="en-GB" altLang="en-US" dirty="0"/>
              <a:t>n</a:t>
            </a:r>
            <a:r>
              <a:rPr lang="en-GB" altLang="en-US" dirty="0" smtClean="0"/>
              <a:t>on-conformities</a:t>
            </a:r>
          </a:p>
        </p:txBody>
      </p:sp>
      <p:sp>
        <p:nvSpPr>
          <p:cNvPr id="236547" name="Content Placeholder 2"/>
          <p:cNvSpPr>
            <a:spLocks noGrp="1"/>
          </p:cNvSpPr>
          <p:nvPr>
            <p:ph idx="1"/>
          </p:nvPr>
        </p:nvSpPr>
        <p:spPr>
          <a:xfrm>
            <a:off x="1963739" y="1541463"/>
            <a:ext cx="8264525" cy="4640262"/>
          </a:xfrm>
        </p:spPr>
        <p:txBody>
          <a:bodyPr/>
          <a:lstStyle/>
          <a:p>
            <a:r>
              <a:rPr lang="en-GB" dirty="0"/>
              <a:t>In cases </a:t>
            </a:r>
            <a:r>
              <a:rPr lang="en-GB" dirty="0" smtClean="0"/>
              <a:t>where </a:t>
            </a:r>
            <a:r>
              <a:rPr lang="en-GB" dirty="0"/>
              <a:t>there are repeated non-critical </a:t>
            </a:r>
            <a:r>
              <a:rPr lang="en-GB" dirty="0" smtClean="0"/>
              <a:t>non-conformities occur access </a:t>
            </a:r>
            <a:r>
              <a:rPr lang="en-GB" dirty="0"/>
              <a:t>to the scheme may be withdrawn </a:t>
            </a:r>
            <a:endParaRPr lang="en-GB" dirty="0" smtClean="0"/>
          </a:p>
          <a:p>
            <a:r>
              <a:rPr lang="en-GB" altLang="en-US" dirty="0" smtClean="0"/>
              <a:t>Remedial action should be agreed onsite with the APHA inspector, and put into place as soon as possible</a:t>
            </a:r>
          </a:p>
          <a:p>
            <a:r>
              <a:rPr lang="en-GB" altLang="en-US" dirty="0" smtClean="0"/>
              <a:t>If this is not possible before the APHA inspector leaves the site, a further audit will be arranged to check the remedial action has been implemented effectively. You will receive a warning email. </a:t>
            </a:r>
          </a:p>
          <a:p>
            <a:r>
              <a:rPr lang="en-GB" altLang="en-US" dirty="0" smtClean="0"/>
              <a:t>You may continue to act as authorised person and officially inspect commodities for export under PHEATS</a:t>
            </a:r>
          </a:p>
          <a:p>
            <a:endParaRPr lang="en-GB" altLang="en-US" dirty="0" smtClean="0"/>
          </a:p>
        </p:txBody>
      </p:sp>
    </p:spTree>
    <p:extLst>
      <p:ext uri="{BB962C8B-B14F-4D97-AF65-F5344CB8AC3E}">
        <p14:creationId xmlns:p14="http://schemas.microsoft.com/office/powerpoint/2010/main" val="217440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tle 1"/>
          <p:cNvSpPr>
            <a:spLocks noGrp="1"/>
          </p:cNvSpPr>
          <p:nvPr>
            <p:ph type="title"/>
          </p:nvPr>
        </p:nvSpPr>
        <p:spPr/>
        <p:txBody>
          <a:bodyPr/>
          <a:lstStyle/>
          <a:p>
            <a:r>
              <a:rPr lang="en-GB" altLang="en-US" dirty="0" smtClean="0"/>
              <a:t>Non-critical </a:t>
            </a:r>
            <a:r>
              <a:rPr lang="en-GB" altLang="en-US" dirty="0"/>
              <a:t>n</a:t>
            </a:r>
            <a:r>
              <a:rPr lang="en-GB" altLang="en-US" dirty="0" smtClean="0"/>
              <a:t>on-conformities</a:t>
            </a:r>
          </a:p>
        </p:txBody>
      </p:sp>
      <p:sp>
        <p:nvSpPr>
          <p:cNvPr id="3" name="Content Placeholder 2"/>
          <p:cNvSpPr>
            <a:spLocks noGrp="1"/>
          </p:cNvSpPr>
          <p:nvPr>
            <p:ph idx="1"/>
          </p:nvPr>
        </p:nvSpPr>
        <p:spPr>
          <a:xfrm>
            <a:off x="1963739" y="1541463"/>
            <a:ext cx="8264525" cy="4640262"/>
          </a:xfrm>
        </p:spPr>
        <p:txBody>
          <a:bodyPr>
            <a:normAutofit/>
          </a:bodyPr>
          <a:lstStyle/>
          <a:p>
            <a:pPr>
              <a:defRPr/>
            </a:pPr>
            <a:r>
              <a:rPr lang="en-GB" dirty="0" smtClean="0"/>
              <a:t>At the next audit, if the non-conformity has not been corrected, or if multiple non-critical non-conformities are identified, remedial action should be agreed onsite with the APHA inspector, and put into place as soon as possible.</a:t>
            </a:r>
          </a:p>
          <a:p>
            <a:pPr>
              <a:defRPr/>
            </a:pPr>
            <a:r>
              <a:rPr lang="en-GB" dirty="0" smtClean="0"/>
              <a:t>If this is not possible before the APHA inspector leaves the site, a further audit will be arranged to check the remedial action has been implemented effectively. You will receive a warning email.</a:t>
            </a:r>
          </a:p>
          <a:p>
            <a:pPr>
              <a:defRPr/>
            </a:pPr>
            <a:r>
              <a:rPr lang="en-GB" dirty="0" smtClean="0"/>
              <a:t>You may continue to act as authorised person and officially inspect commodities for export under PHEATS.</a:t>
            </a:r>
          </a:p>
          <a:p>
            <a:pPr marL="0" indent="0">
              <a:buNone/>
              <a:defRPr/>
            </a:pPr>
            <a:endParaRPr lang="en-GB" dirty="0" smtClean="0"/>
          </a:p>
          <a:p>
            <a:pPr>
              <a:defRPr/>
            </a:pPr>
            <a:endParaRPr lang="en-GB" dirty="0"/>
          </a:p>
        </p:txBody>
      </p:sp>
    </p:spTree>
    <p:extLst>
      <p:ext uri="{BB962C8B-B14F-4D97-AF65-F5344CB8AC3E}">
        <p14:creationId xmlns:p14="http://schemas.microsoft.com/office/powerpoint/2010/main" val="3345724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itle 1"/>
          <p:cNvSpPr>
            <a:spLocks noGrp="1"/>
          </p:cNvSpPr>
          <p:nvPr>
            <p:ph type="title"/>
          </p:nvPr>
        </p:nvSpPr>
        <p:spPr/>
        <p:txBody>
          <a:bodyPr/>
          <a:lstStyle/>
          <a:p>
            <a:r>
              <a:rPr lang="en-GB" altLang="en-US" dirty="0" smtClean="0"/>
              <a:t>Non-critical </a:t>
            </a:r>
            <a:r>
              <a:rPr lang="en-GB" altLang="en-US" dirty="0"/>
              <a:t>n</a:t>
            </a:r>
            <a:r>
              <a:rPr lang="en-GB" altLang="en-US" dirty="0" smtClean="0"/>
              <a:t>on-conformities</a:t>
            </a:r>
          </a:p>
        </p:txBody>
      </p:sp>
      <p:sp>
        <p:nvSpPr>
          <p:cNvPr id="238595" name="Content Placeholder 2"/>
          <p:cNvSpPr>
            <a:spLocks noGrp="1"/>
          </p:cNvSpPr>
          <p:nvPr>
            <p:ph idx="1"/>
          </p:nvPr>
        </p:nvSpPr>
        <p:spPr>
          <a:xfrm>
            <a:off x="1963739" y="1541463"/>
            <a:ext cx="8264525" cy="4640262"/>
          </a:xfrm>
        </p:spPr>
        <p:txBody>
          <a:bodyPr/>
          <a:lstStyle/>
          <a:p>
            <a:r>
              <a:rPr lang="en-GB" altLang="en-US" dirty="0" smtClean="0"/>
              <a:t>At the next audit, if the non-conformity has not been corrected, or if repeated multiple non-critical non-conformities are identified, this will be treated as a critical non-conformity.</a:t>
            </a:r>
          </a:p>
          <a:p>
            <a:r>
              <a:rPr lang="en-GB" altLang="en-US" dirty="0" smtClean="0"/>
              <a:t>Remedial action should be agreed onsite with the APHA inspector, and put into place as soon as possible.</a:t>
            </a:r>
          </a:p>
          <a:p>
            <a:r>
              <a:rPr lang="en-GB" altLang="en-US" dirty="0" smtClean="0"/>
              <a:t>If this is not possible </a:t>
            </a:r>
            <a:r>
              <a:rPr lang="en-GB" altLang="en-US" u="sng" dirty="0" smtClean="0"/>
              <a:t>before</a:t>
            </a:r>
            <a:r>
              <a:rPr lang="en-GB" altLang="en-US" dirty="0" smtClean="0"/>
              <a:t> the APHA inspector leaves the site then access to the scheme will be </a:t>
            </a:r>
            <a:r>
              <a:rPr lang="en-GB" altLang="en-US" b="1" dirty="0" smtClean="0"/>
              <a:t>withdrawn.</a:t>
            </a:r>
          </a:p>
          <a:p>
            <a:r>
              <a:rPr lang="en-GB" altLang="en-US" dirty="0" smtClean="0"/>
              <a:t>Exports may continue but inspections must be carried out by an APHA Inspector, in accordance with usual export service </a:t>
            </a:r>
            <a:r>
              <a:rPr lang="en-GB" altLang="en-US" dirty="0"/>
              <a:t>standards and subject to the relevant fees</a:t>
            </a:r>
          </a:p>
          <a:p>
            <a:pPr marL="0" indent="0">
              <a:buNone/>
            </a:pPr>
            <a:endParaRPr lang="en-GB" altLang="en-US" dirty="0" smtClean="0"/>
          </a:p>
          <a:p>
            <a:endParaRPr lang="en-GB" altLang="en-US" dirty="0" smtClean="0"/>
          </a:p>
          <a:p>
            <a:endParaRPr lang="en-GB" altLang="en-US" dirty="0" smtClean="0"/>
          </a:p>
        </p:txBody>
      </p:sp>
    </p:spTree>
    <p:extLst>
      <p:ext uri="{BB962C8B-B14F-4D97-AF65-F5344CB8AC3E}">
        <p14:creationId xmlns:p14="http://schemas.microsoft.com/office/powerpoint/2010/main" val="1282158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le 1"/>
          <p:cNvSpPr>
            <a:spLocks noGrp="1"/>
          </p:cNvSpPr>
          <p:nvPr>
            <p:ph type="title"/>
          </p:nvPr>
        </p:nvSpPr>
        <p:spPr/>
        <p:txBody>
          <a:bodyPr/>
          <a:lstStyle/>
          <a:p>
            <a:r>
              <a:rPr lang="en-GB" altLang="en-US" dirty="0" smtClean="0"/>
              <a:t>Non-critical </a:t>
            </a:r>
            <a:r>
              <a:rPr lang="en-GB" altLang="en-US" dirty="0"/>
              <a:t>n</a:t>
            </a:r>
            <a:r>
              <a:rPr lang="en-GB" altLang="en-US" dirty="0" smtClean="0"/>
              <a:t>on-conformities</a:t>
            </a:r>
          </a:p>
        </p:txBody>
      </p:sp>
      <p:sp>
        <p:nvSpPr>
          <p:cNvPr id="239619" name="Content Placeholder 2"/>
          <p:cNvSpPr>
            <a:spLocks noGrp="1"/>
          </p:cNvSpPr>
          <p:nvPr>
            <p:ph idx="1"/>
          </p:nvPr>
        </p:nvSpPr>
        <p:spPr>
          <a:xfrm>
            <a:off x="1963739" y="1541463"/>
            <a:ext cx="8264525" cy="4640262"/>
          </a:xfrm>
        </p:spPr>
        <p:txBody>
          <a:bodyPr/>
          <a:lstStyle/>
          <a:p>
            <a:r>
              <a:rPr lang="en-GB" altLang="en-US" dirty="0" smtClean="0"/>
              <a:t>You will have the opportunity to take corrective action, and your access to the scheme may be </a:t>
            </a:r>
            <a:r>
              <a:rPr lang="en-GB" altLang="en-US" b="1" dirty="0" smtClean="0"/>
              <a:t>reinstated</a:t>
            </a:r>
            <a:r>
              <a:rPr lang="en-GB" altLang="en-US" dirty="0" smtClean="0"/>
              <a:t> upon completion of a satisfactory audit.</a:t>
            </a:r>
          </a:p>
          <a:p>
            <a:r>
              <a:rPr lang="en-GB" altLang="en-US" dirty="0" smtClean="0"/>
              <a:t>Your audits may then be carried out at an increased frequency to check implementation and effectiveness of the remedial action, before the usual audit frequency resumes.</a:t>
            </a:r>
          </a:p>
          <a:p>
            <a:r>
              <a:rPr lang="en-GB" altLang="en-US" dirty="0" smtClean="0"/>
              <a:t>Failure to take satisfactory corrective action may result in access to the scheme being completely </a:t>
            </a:r>
            <a:r>
              <a:rPr lang="en-GB" altLang="en-US" b="1" dirty="0" smtClean="0"/>
              <a:t>removed</a:t>
            </a:r>
            <a:r>
              <a:rPr lang="en-GB" altLang="en-US" dirty="0" smtClean="0"/>
              <a:t>. </a:t>
            </a:r>
          </a:p>
          <a:p>
            <a:r>
              <a:rPr lang="en-GB" altLang="en-US" dirty="0" smtClean="0"/>
              <a:t>If you still wish to participate in the scheme, you will need to re-apply and complete the eligibility, training and site inspection stages again.</a:t>
            </a:r>
          </a:p>
          <a:p>
            <a:endParaRPr lang="en-GB" altLang="en-US" dirty="0" smtClean="0"/>
          </a:p>
          <a:p>
            <a:endParaRPr lang="en-GB" altLang="en-US" dirty="0" smtClean="0"/>
          </a:p>
        </p:txBody>
      </p:sp>
    </p:spTree>
    <p:extLst>
      <p:ext uri="{BB962C8B-B14F-4D97-AF65-F5344CB8AC3E}">
        <p14:creationId xmlns:p14="http://schemas.microsoft.com/office/powerpoint/2010/main" val="37798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itle 1"/>
          <p:cNvSpPr>
            <a:spLocks noGrp="1"/>
          </p:cNvSpPr>
          <p:nvPr>
            <p:ph type="title"/>
          </p:nvPr>
        </p:nvSpPr>
        <p:spPr/>
        <p:txBody>
          <a:bodyPr/>
          <a:lstStyle/>
          <a:p>
            <a:r>
              <a:rPr lang="en-GB" altLang="en-US" smtClean="0"/>
              <a:t>Appeals</a:t>
            </a:r>
          </a:p>
        </p:txBody>
      </p:sp>
      <p:sp>
        <p:nvSpPr>
          <p:cNvPr id="240643" name="Content Placeholder 2"/>
          <p:cNvSpPr>
            <a:spLocks noGrp="1"/>
          </p:cNvSpPr>
          <p:nvPr>
            <p:ph idx="1"/>
          </p:nvPr>
        </p:nvSpPr>
        <p:spPr>
          <a:xfrm>
            <a:off x="1963739" y="1541463"/>
            <a:ext cx="8264525" cy="4640262"/>
          </a:xfrm>
        </p:spPr>
        <p:txBody>
          <a:bodyPr/>
          <a:lstStyle/>
          <a:p>
            <a:r>
              <a:rPr lang="en-GB" altLang="en-US" smtClean="0"/>
              <a:t>If you are not successful in your application to join the scheme, or if you have access to the scheme removed due to non-conformities, you may appeal the decision.</a:t>
            </a:r>
          </a:p>
          <a:p>
            <a:r>
              <a:rPr lang="en-GB" altLang="en-US" smtClean="0"/>
              <a:t>You must appeal in </a:t>
            </a:r>
            <a:r>
              <a:rPr lang="en-GB" altLang="en-US" b="1" smtClean="0"/>
              <a:t>writing</a:t>
            </a:r>
            <a:r>
              <a:rPr lang="en-GB" altLang="en-US" smtClean="0"/>
              <a:t> to your APHA inspector</a:t>
            </a:r>
          </a:p>
          <a:p>
            <a:r>
              <a:rPr lang="en-GB" altLang="en-US" smtClean="0"/>
              <a:t>The appeal will be handled by a senior APHA inspector independent from the local region, who will investigate</a:t>
            </a:r>
          </a:p>
          <a:p>
            <a:r>
              <a:rPr lang="en-GB" altLang="en-US" smtClean="0"/>
              <a:t>If further information is required, you will have 21 days from the date of request to submit further evidence</a:t>
            </a:r>
          </a:p>
          <a:p>
            <a:endParaRPr lang="en-GB" altLang="en-US" smtClean="0"/>
          </a:p>
          <a:p>
            <a:endParaRPr lang="en-GB" altLang="en-US" smtClean="0"/>
          </a:p>
          <a:p>
            <a:endParaRPr lang="en-GB" altLang="en-US" smtClean="0"/>
          </a:p>
          <a:p>
            <a:endParaRPr lang="en-GB" altLang="en-US" smtClean="0"/>
          </a:p>
          <a:p>
            <a:endParaRPr lang="en-GB" altLang="en-US" smtClean="0"/>
          </a:p>
        </p:txBody>
      </p:sp>
    </p:spTree>
    <p:extLst>
      <p:ext uri="{BB962C8B-B14F-4D97-AF65-F5344CB8AC3E}">
        <p14:creationId xmlns:p14="http://schemas.microsoft.com/office/powerpoint/2010/main" val="2218664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itle 1"/>
          <p:cNvSpPr>
            <a:spLocks noGrp="1"/>
          </p:cNvSpPr>
          <p:nvPr>
            <p:ph type="title"/>
          </p:nvPr>
        </p:nvSpPr>
        <p:spPr/>
        <p:txBody>
          <a:bodyPr/>
          <a:lstStyle/>
          <a:p>
            <a:r>
              <a:rPr lang="en-GB" altLang="en-US" smtClean="0"/>
              <a:t>Appeals</a:t>
            </a:r>
          </a:p>
        </p:txBody>
      </p:sp>
      <p:sp>
        <p:nvSpPr>
          <p:cNvPr id="241667" name="Content Placeholder 2"/>
          <p:cNvSpPr>
            <a:spLocks noGrp="1"/>
          </p:cNvSpPr>
          <p:nvPr>
            <p:ph idx="1"/>
          </p:nvPr>
        </p:nvSpPr>
        <p:spPr>
          <a:xfrm>
            <a:off x="1963739" y="1541463"/>
            <a:ext cx="8264525" cy="4640262"/>
          </a:xfrm>
        </p:spPr>
        <p:txBody>
          <a:bodyPr/>
          <a:lstStyle/>
          <a:p>
            <a:r>
              <a:rPr lang="en-GB" altLang="en-US" dirty="0" smtClean="0"/>
              <a:t>While the appeal is being considered, exports may continue but inspections must be carried out by an APHA Inspector, in accordance with usual export service </a:t>
            </a:r>
            <a:r>
              <a:rPr lang="en-GB" altLang="en-US" dirty="0"/>
              <a:t>standards and subject to the relevant </a:t>
            </a:r>
            <a:r>
              <a:rPr lang="en-GB" altLang="en-US" dirty="0" smtClean="0"/>
              <a:t>fees.</a:t>
            </a:r>
            <a:endParaRPr lang="en-GB" altLang="en-US" dirty="0" smtClean="0"/>
          </a:p>
          <a:p>
            <a:r>
              <a:rPr lang="en-GB" altLang="en-US" dirty="0" smtClean="0"/>
              <a:t>The final outcome will be provided in writing.</a:t>
            </a:r>
          </a:p>
          <a:p>
            <a:r>
              <a:rPr lang="en-GB" altLang="en-US" dirty="0" smtClean="0"/>
              <a:t>If the final outcome is removal from the scheme, if you still wish to participate in the scheme you will need to re-apply and complete the eligibility, training and site inspection stages again.</a:t>
            </a:r>
          </a:p>
          <a:p>
            <a:endParaRPr lang="en-GB" altLang="en-US" dirty="0" smtClean="0"/>
          </a:p>
          <a:p>
            <a:endParaRPr lang="en-GB" altLang="en-US" dirty="0" smtClean="0"/>
          </a:p>
          <a:p>
            <a:endParaRPr lang="en-GB" altLang="en-US" dirty="0" smtClean="0"/>
          </a:p>
          <a:p>
            <a:endParaRPr lang="en-GB" altLang="en-US" dirty="0" smtClean="0"/>
          </a:p>
          <a:p>
            <a:endParaRPr lang="en-GB" altLang="en-US" dirty="0" smtClean="0"/>
          </a:p>
          <a:p>
            <a:endParaRPr lang="en-GB" altLang="en-US" dirty="0" smtClean="0"/>
          </a:p>
          <a:p>
            <a:endParaRPr lang="en-GB" altLang="en-US" dirty="0" smtClean="0"/>
          </a:p>
          <a:p>
            <a:endParaRPr lang="en-GB" altLang="en-US" dirty="0" smtClean="0"/>
          </a:p>
        </p:txBody>
      </p:sp>
    </p:spTree>
    <p:extLst>
      <p:ext uri="{BB962C8B-B14F-4D97-AF65-F5344CB8AC3E}">
        <p14:creationId xmlns:p14="http://schemas.microsoft.com/office/powerpoint/2010/main" val="2585473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itle 1"/>
          <p:cNvSpPr>
            <a:spLocks noGrp="1"/>
          </p:cNvSpPr>
          <p:nvPr>
            <p:ph type="title"/>
          </p:nvPr>
        </p:nvSpPr>
        <p:spPr>
          <a:xfrm>
            <a:off x="1881189" y="2708275"/>
            <a:ext cx="8264525" cy="482600"/>
          </a:xfrm>
        </p:spPr>
        <p:txBody>
          <a:bodyPr/>
          <a:lstStyle/>
          <a:p>
            <a:pPr algn="ctr"/>
            <a:r>
              <a:rPr lang="en-GB" altLang="en-US" smtClean="0"/>
              <a:t>Knowledge Test</a:t>
            </a:r>
            <a:br>
              <a:rPr lang="en-GB" altLang="en-US" smtClean="0"/>
            </a:br>
            <a:r>
              <a:rPr lang="en-GB" altLang="en-US" smtClean="0"/>
              <a:t/>
            </a:r>
            <a:br>
              <a:rPr lang="en-GB" altLang="en-US" smtClean="0"/>
            </a:br>
            <a:r>
              <a:rPr lang="en-GB" altLang="en-US" smtClean="0"/>
              <a:t/>
            </a:r>
            <a:br>
              <a:rPr lang="en-GB" altLang="en-US" smtClean="0"/>
            </a:br>
            <a:endParaRPr lang="en-GB" altLang="en-US" smtClean="0"/>
          </a:p>
        </p:txBody>
      </p:sp>
      <p:sp>
        <p:nvSpPr>
          <p:cNvPr id="24269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7E326294-C77E-4FCA-B07A-808BDD24820F}" type="slidenum">
              <a:rPr lang="en-GB" altLang="en-US" sz="1000">
                <a:solidFill>
                  <a:srgbClr val="00B050"/>
                </a:solidFill>
              </a:rPr>
              <a:pPr>
                <a:lnSpc>
                  <a:spcPct val="100000"/>
                </a:lnSpc>
                <a:spcBef>
                  <a:spcPct val="0"/>
                </a:spcBef>
                <a:buFontTx/>
                <a:buNone/>
              </a:pPr>
              <a:t>19</a:t>
            </a:fld>
            <a:endParaRPr lang="en-GB" altLang="en-US" sz="1000">
              <a:solidFill>
                <a:srgbClr val="00B050"/>
              </a:solidFill>
            </a:endParaRPr>
          </a:p>
        </p:txBody>
      </p:sp>
    </p:spTree>
    <p:extLst>
      <p:ext uri="{BB962C8B-B14F-4D97-AF65-F5344CB8AC3E}">
        <p14:creationId xmlns:p14="http://schemas.microsoft.com/office/powerpoint/2010/main" val="2842657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itle 1"/>
          <p:cNvSpPr>
            <a:spLocks noGrp="1"/>
          </p:cNvSpPr>
          <p:nvPr>
            <p:ph type="title"/>
          </p:nvPr>
        </p:nvSpPr>
        <p:spPr/>
        <p:txBody>
          <a:bodyPr/>
          <a:lstStyle/>
          <a:p>
            <a:r>
              <a:rPr lang="en-GB" altLang="en-US" smtClean="0"/>
              <a:t>Content</a:t>
            </a:r>
          </a:p>
        </p:txBody>
      </p:sp>
      <p:sp>
        <p:nvSpPr>
          <p:cNvPr id="225283" name="Content Placeholder 2"/>
          <p:cNvSpPr>
            <a:spLocks noGrp="1"/>
          </p:cNvSpPr>
          <p:nvPr>
            <p:ph idx="1"/>
          </p:nvPr>
        </p:nvSpPr>
        <p:spPr>
          <a:xfrm>
            <a:off x="1963739" y="1541463"/>
            <a:ext cx="8264525" cy="4640262"/>
          </a:xfrm>
        </p:spPr>
        <p:txBody>
          <a:bodyPr/>
          <a:lstStyle/>
          <a:p>
            <a:r>
              <a:rPr lang="en-GB" altLang="en-US" smtClean="0"/>
              <a:t>You will know how audits are carried out to check your compliance with the scheme, and how non-conformities are addressed</a:t>
            </a:r>
          </a:p>
        </p:txBody>
      </p:sp>
    </p:spTree>
    <p:extLst>
      <p:ext uri="{BB962C8B-B14F-4D97-AF65-F5344CB8AC3E}">
        <p14:creationId xmlns:p14="http://schemas.microsoft.com/office/powerpoint/2010/main" val="185525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655226" y="394733"/>
            <a:ext cx="8264525" cy="482600"/>
          </a:xfrm>
        </p:spPr>
        <p:txBody>
          <a:bodyPr/>
          <a:lstStyle/>
          <a:p>
            <a:pPr algn="ctr"/>
            <a:r>
              <a:rPr lang="en-GB" altLang="en-US" dirty="0" smtClean="0"/>
              <a:t>Knowledge Test</a:t>
            </a:r>
          </a:p>
        </p:txBody>
      </p:sp>
      <p:sp>
        <p:nvSpPr>
          <p:cNvPr id="614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6B74C52A-0782-4A53-8602-4BFDF7D72A77}" type="slidenum">
              <a:rPr lang="en-GB" altLang="en-US" sz="1000">
                <a:solidFill>
                  <a:srgbClr val="00B050"/>
                </a:solidFill>
              </a:rPr>
              <a:pPr>
                <a:lnSpc>
                  <a:spcPct val="100000"/>
                </a:lnSpc>
                <a:spcBef>
                  <a:spcPct val="0"/>
                </a:spcBef>
                <a:buFontTx/>
                <a:buNone/>
              </a:pPr>
              <a:t>20</a:t>
            </a:fld>
            <a:endParaRPr lang="en-GB" altLang="en-US" sz="1000">
              <a:solidFill>
                <a:srgbClr val="00B050"/>
              </a:solidFill>
            </a:endParaRPr>
          </a:p>
        </p:txBody>
      </p:sp>
      <p:sp>
        <p:nvSpPr>
          <p:cNvPr id="2" name="TextBox 1"/>
          <p:cNvSpPr txBox="1"/>
          <p:nvPr/>
        </p:nvSpPr>
        <p:spPr>
          <a:xfrm>
            <a:off x="418641" y="1244906"/>
            <a:ext cx="11318277" cy="1754326"/>
          </a:xfrm>
          <a:prstGeom prst="rect">
            <a:avLst/>
          </a:prstGeom>
          <a:noFill/>
        </p:spPr>
        <p:txBody>
          <a:bodyPr wrap="square" rtlCol="0">
            <a:spAutoFit/>
          </a:bodyPr>
          <a:lstStyle/>
          <a:p>
            <a:r>
              <a:rPr lang="en-GB" dirty="0" smtClean="0"/>
              <a:t>Please visit the below link to and complete the knowledge test for this module:</a:t>
            </a:r>
          </a:p>
          <a:p>
            <a:pPr algn="ctr"/>
            <a:endParaRPr lang="en-GB" dirty="0"/>
          </a:p>
          <a:p>
            <a:pPr algn="ctr"/>
            <a:r>
              <a:rPr lang="en-GB" dirty="0" smtClean="0"/>
              <a:t>PHEATS – </a:t>
            </a:r>
            <a:r>
              <a:rPr lang="en-GB" altLang="en-US" dirty="0"/>
              <a:t>Audits and non-conformities</a:t>
            </a:r>
          </a:p>
          <a:p>
            <a:pPr algn="ctr"/>
            <a:endParaRPr lang="en-GB" dirty="0"/>
          </a:p>
          <a:p>
            <a:pPr algn="ctr"/>
            <a:r>
              <a:rPr lang="en-GB" u="sng" dirty="0">
                <a:hlinkClick r:id="rId2"/>
              </a:rPr>
              <a:t>https://forms.office.com/Pages/ResponsePage.aspx?id=UCQKdycCYkyQx044U38RAvJ7GY98IcdOvJfSZ-UDeKFUM1NWS1dTMUNDNlk2NzZEOUQ1TzZNNVVKNC4u</a:t>
            </a:r>
            <a:r>
              <a:rPr lang="en-GB" dirty="0"/>
              <a:t> </a:t>
            </a:r>
          </a:p>
        </p:txBody>
      </p:sp>
    </p:spTree>
    <p:extLst>
      <p:ext uri="{BB962C8B-B14F-4D97-AF65-F5344CB8AC3E}">
        <p14:creationId xmlns:p14="http://schemas.microsoft.com/office/powerpoint/2010/main" val="2691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itle 4"/>
          <p:cNvSpPr>
            <a:spLocks noGrp="1"/>
          </p:cNvSpPr>
          <p:nvPr>
            <p:ph type="ctrTitle"/>
          </p:nvPr>
        </p:nvSpPr>
        <p:spPr>
          <a:xfrm>
            <a:off x="1955801" y="1735139"/>
            <a:ext cx="6081713" cy="1216025"/>
          </a:xfrm>
        </p:spPr>
        <p:txBody>
          <a:bodyPr/>
          <a:lstStyle/>
          <a:p>
            <a:r>
              <a:rPr lang="en-GB" altLang="en-US" smtClean="0"/>
              <a:t>Exports</a:t>
            </a:r>
          </a:p>
        </p:txBody>
      </p:sp>
      <p:sp>
        <p:nvSpPr>
          <p:cNvPr id="224259" name="Subtitle 5"/>
          <p:cNvSpPr>
            <a:spLocks noGrp="1"/>
          </p:cNvSpPr>
          <p:nvPr>
            <p:ph type="subTitle" idx="1"/>
          </p:nvPr>
        </p:nvSpPr>
        <p:spPr>
          <a:xfrm>
            <a:off x="1955801" y="3043239"/>
            <a:ext cx="6081713" cy="987425"/>
          </a:xfrm>
        </p:spPr>
        <p:txBody>
          <a:bodyPr/>
          <a:lstStyle/>
          <a:p>
            <a:r>
              <a:rPr lang="en-GB" altLang="en-US" dirty="0" smtClean="0"/>
              <a:t>Roles and Responsibilities </a:t>
            </a:r>
          </a:p>
        </p:txBody>
      </p:sp>
      <p:sp>
        <p:nvSpPr>
          <p:cNvPr id="224260" name="Slide Number Placeholder 3"/>
          <p:cNvSpPr>
            <a:spLocks noGrp="1"/>
          </p:cNvSpPr>
          <p:nvPr>
            <p:ph type="sldNum" sz="quarter" idx="4294967295"/>
          </p:nvPr>
        </p:nvSpPr>
        <p:spPr bwMode="auto">
          <a:xfrm>
            <a:off x="10256838" y="6356351"/>
            <a:ext cx="41116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6531094D-641E-4553-94F4-3F5E09F19FF8}" type="slidenum">
              <a:rPr lang="en-GB" altLang="en-US" sz="1000">
                <a:solidFill>
                  <a:srgbClr val="00B050"/>
                </a:solidFill>
              </a:rPr>
              <a:pPr>
                <a:lnSpc>
                  <a:spcPct val="100000"/>
                </a:lnSpc>
                <a:spcBef>
                  <a:spcPct val="0"/>
                </a:spcBef>
                <a:buFontTx/>
                <a:buNone/>
              </a:pPr>
              <a:t>21</a:t>
            </a:fld>
            <a:endParaRPr lang="en-GB" altLang="en-US" sz="1000">
              <a:solidFill>
                <a:srgbClr val="00B050"/>
              </a:solidFill>
            </a:endParaRPr>
          </a:p>
        </p:txBody>
      </p:sp>
    </p:spTree>
    <p:extLst>
      <p:ext uri="{BB962C8B-B14F-4D97-AF65-F5344CB8AC3E}">
        <p14:creationId xmlns:p14="http://schemas.microsoft.com/office/powerpoint/2010/main" val="3194228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le 1"/>
          <p:cNvSpPr>
            <a:spLocks noGrp="1"/>
          </p:cNvSpPr>
          <p:nvPr>
            <p:ph type="title"/>
          </p:nvPr>
        </p:nvSpPr>
        <p:spPr/>
        <p:txBody>
          <a:bodyPr/>
          <a:lstStyle/>
          <a:p>
            <a:r>
              <a:rPr lang="en-GB" altLang="en-US" smtClean="0"/>
              <a:t>Export Journeys</a:t>
            </a:r>
          </a:p>
        </p:txBody>
      </p:sp>
      <p:graphicFrame>
        <p:nvGraphicFramePr>
          <p:cNvPr id="5" name="Content Placeholder 4"/>
          <p:cNvGraphicFramePr>
            <a:graphicFrameLocks noGrp="1"/>
          </p:cNvGraphicFramePr>
          <p:nvPr>
            <p:ph idx="1"/>
          </p:nvPr>
        </p:nvGraphicFramePr>
        <p:xfrm>
          <a:off x="5591945" y="247613"/>
          <a:ext cx="4854935" cy="920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474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D2828BF4-FD3C-4BC5-BC42-9B00412ADD9A}" type="slidenum">
              <a:rPr lang="en-GB" altLang="en-US" sz="1000">
                <a:solidFill>
                  <a:srgbClr val="00B050"/>
                </a:solidFill>
              </a:rPr>
              <a:pPr>
                <a:lnSpc>
                  <a:spcPct val="100000"/>
                </a:lnSpc>
                <a:spcBef>
                  <a:spcPct val="0"/>
                </a:spcBef>
                <a:buFontTx/>
                <a:buNone/>
              </a:pPr>
              <a:t>22</a:t>
            </a:fld>
            <a:endParaRPr lang="en-GB" altLang="en-US" sz="1000">
              <a:solidFill>
                <a:srgbClr val="00B050"/>
              </a:solidFill>
            </a:endParaRPr>
          </a:p>
        </p:txBody>
      </p:sp>
      <p:sp>
        <p:nvSpPr>
          <p:cNvPr id="2" name="Rectangle 1"/>
          <p:cNvSpPr/>
          <p:nvPr/>
        </p:nvSpPr>
        <p:spPr>
          <a:xfrm>
            <a:off x="586317" y="1793400"/>
            <a:ext cx="10419433" cy="3261406"/>
          </a:xfrm>
          <a:prstGeom prst="rect">
            <a:avLst/>
          </a:prstGeom>
        </p:spPr>
        <p:txBody>
          <a:bodyPr wrap="square">
            <a:spAutoFit/>
          </a:bodyPr>
          <a:lstStyle/>
          <a:p>
            <a:pPr marL="342900" indent="-342900" eaLnBrk="0" fontAlgn="base" hangingPunct="0">
              <a:lnSpc>
                <a:spcPct val="107000"/>
              </a:lnSpc>
              <a:spcBef>
                <a:spcPct val="0"/>
              </a:spcBef>
              <a:buFont typeface="Symbol" panose="05050102010706020507" pitchFamily="18" charset="2"/>
              <a:buChar char=""/>
            </a:pPr>
            <a:r>
              <a:rPr lang="en-GB" sz="2000" dirty="0">
                <a:solidFill>
                  <a:srgbClr val="595959"/>
                </a:solidFill>
                <a:latin typeface="Arial" panose="020B0604020202020204" pitchFamily="34" charset="0"/>
                <a:cs typeface="Arial" panose="020B0604020202020204" pitchFamily="34" charset="0"/>
              </a:rPr>
              <a:t>Consignments will have to be exported before the end of the validity period of a PC (valid for 14 days after issue</a:t>
            </a:r>
            <a:r>
              <a:rPr lang="en-GB" sz="2000" dirty="0" smtClean="0">
                <a:solidFill>
                  <a:srgbClr val="595959"/>
                </a:solidFill>
                <a:latin typeface="Arial" panose="020B0604020202020204" pitchFamily="34" charset="0"/>
                <a:cs typeface="Arial" panose="020B0604020202020204" pitchFamily="34" charset="0"/>
              </a:rPr>
              <a:t>).</a:t>
            </a:r>
          </a:p>
          <a:p>
            <a:pPr marL="342900" indent="-342900" eaLnBrk="0" fontAlgn="base" hangingPunct="0">
              <a:lnSpc>
                <a:spcPct val="107000"/>
              </a:lnSpc>
              <a:spcBef>
                <a:spcPct val="0"/>
              </a:spcBef>
              <a:buFont typeface="Symbol" panose="05050102010706020507" pitchFamily="18" charset="2"/>
              <a:buChar char=""/>
            </a:pPr>
            <a:r>
              <a:rPr lang="en-GB" sz="2000" dirty="0" smtClean="0">
                <a:solidFill>
                  <a:srgbClr val="595959"/>
                </a:solidFill>
                <a:latin typeface="Arial" panose="020B0604020202020204" pitchFamily="34" charset="0"/>
                <a:cs typeface="Arial" panose="020B0604020202020204" pitchFamily="34" charset="0"/>
              </a:rPr>
              <a:t>If a consignment is not exported within 14 days, then the consignment will have to be re-inspected and a new PC issued for the consignment. </a:t>
            </a:r>
            <a:endParaRPr lang="en-GB" sz="2000" dirty="0">
              <a:solidFill>
                <a:srgbClr val="595959"/>
              </a:solidFill>
              <a:latin typeface="Arial" panose="020B0604020202020204" pitchFamily="34" charset="0"/>
              <a:cs typeface="Arial" panose="020B0604020202020204" pitchFamily="34" charset="0"/>
            </a:endParaRPr>
          </a:p>
          <a:p>
            <a:pPr marL="342900" indent="-342900" eaLnBrk="0" fontAlgn="base" hangingPunct="0">
              <a:lnSpc>
                <a:spcPct val="107000"/>
              </a:lnSpc>
              <a:spcBef>
                <a:spcPct val="0"/>
              </a:spcBef>
              <a:spcAft>
                <a:spcPts val="800"/>
              </a:spcAft>
              <a:buFont typeface="Symbol" panose="05050102010706020507" pitchFamily="18" charset="2"/>
              <a:buChar char=""/>
            </a:pPr>
            <a:r>
              <a:rPr lang="en-GB" sz="2000" dirty="0">
                <a:solidFill>
                  <a:srgbClr val="595959"/>
                </a:solidFill>
                <a:latin typeface="Arial" panose="020B0604020202020204" pitchFamily="34" charset="0"/>
                <a:cs typeface="Arial" panose="020B0604020202020204" pitchFamily="34" charset="0"/>
              </a:rPr>
              <a:t>The original PCs must, in the absence of agreed </a:t>
            </a:r>
            <a:r>
              <a:rPr lang="en-GB" sz="2000" dirty="0" smtClean="0">
                <a:solidFill>
                  <a:srgbClr val="595959"/>
                </a:solidFill>
                <a:latin typeface="Arial" panose="020B0604020202020204" pitchFamily="34" charset="0"/>
                <a:cs typeface="Arial" panose="020B0604020202020204" pitchFamily="34" charset="0"/>
              </a:rPr>
              <a:t>Covid-19 </a:t>
            </a:r>
            <a:r>
              <a:rPr lang="en-GB" sz="2000" dirty="0">
                <a:solidFill>
                  <a:srgbClr val="595959"/>
                </a:solidFill>
                <a:latin typeface="Arial" panose="020B0604020202020204" pitchFamily="34" charset="0"/>
                <a:cs typeface="Arial" panose="020B0604020202020204" pitchFamily="34" charset="0"/>
              </a:rPr>
              <a:t>easements, travel with the consignment</a:t>
            </a:r>
            <a:r>
              <a:rPr lang="en-GB" sz="2000" dirty="0" smtClean="0">
                <a:solidFill>
                  <a:srgbClr val="595959"/>
                </a:solidFill>
                <a:latin typeface="Arial" panose="020B0604020202020204" pitchFamily="34" charset="0"/>
                <a:cs typeface="Arial" panose="020B0604020202020204" pitchFamily="34" charset="0"/>
              </a:rPr>
              <a:t>.</a:t>
            </a:r>
          </a:p>
          <a:p>
            <a:pPr marL="342900" indent="-342900" eaLnBrk="0" fontAlgn="base" hangingPunct="0">
              <a:lnSpc>
                <a:spcPct val="107000"/>
              </a:lnSpc>
              <a:spcBef>
                <a:spcPct val="0"/>
              </a:spcBef>
              <a:spcAft>
                <a:spcPts val="800"/>
              </a:spcAft>
              <a:buFont typeface="Symbol" panose="05050102010706020507" pitchFamily="18" charset="2"/>
              <a:buChar char=""/>
            </a:pPr>
            <a:r>
              <a:rPr lang="en-GB" sz="2000" dirty="0" smtClean="0">
                <a:solidFill>
                  <a:srgbClr val="595959"/>
                </a:solidFill>
                <a:latin typeface="Arial" panose="020B0604020202020204" pitchFamily="34" charset="0"/>
                <a:cs typeface="Arial" panose="020B0604020202020204" pitchFamily="34" charset="0"/>
              </a:rPr>
              <a:t>Plant health regulated goods must enter through a plant health approved Border Control Post (BCP) in the EU.</a:t>
            </a:r>
          </a:p>
          <a:p>
            <a:pPr marL="342900" indent="-342900" eaLnBrk="0" fontAlgn="base" hangingPunct="0">
              <a:lnSpc>
                <a:spcPct val="107000"/>
              </a:lnSpc>
              <a:spcBef>
                <a:spcPct val="0"/>
              </a:spcBef>
              <a:spcAft>
                <a:spcPts val="800"/>
              </a:spcAft>
              <a:buFont typeface="Symbol" panose="05050102010706020507" pitchFamily="18" charset="2"/>
              <a:buChar char=""/>
            </a:pPr>
            <a:r>
              <a:rPr lang="en-GB" sz="2000" dirty="0" smtClean="0">
                <a:solidFill>
                  <a:srgbClr val="595959"/>
                </a:solidFill>
                <a:latin typeface="Arial" panose="020B0604020202020204" pitchFamily="34" charset="0"/>
                <a:cs typeface="Arial" panose="020B0604020202020204" pitchFamily="34" charset="0"/>
              </a:rPr>
              <a:t>Your goods may be subject to checks upon arrival in the EU or NI.</a:t>
            </a:r>
            <a:endParaRPr lang="en-GB" sz="2000" dirty="0">
              <a:solidFill>
                <a:srgbClr val="59595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069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Roles and Responsibilities</a:t>
            </a:r>
            <a:endParaRPr lang="en-GB" dirty="0"/>
          </a:p>
        </p:txBody>
      </p:sp>
      <p:sp>
        <p:nvSpPr>
          <p:cNvPr id="3" name="Content Placeholder 2"/>
          <p:cNvSpPr>
            <a:spLocks noGrp="1"/>
          </p:cNvSpPr>
          <p:nvPr>
            <p:ph idx="1"/>
          </p:nvPr>
        </p:nvSpPr>
        <p:spPr/>
        <p:txBody>
          <a:bodyPr/>
          <a:lstStyle/>
          <a:p>
            <a:pPr marL="0" indent="0">
              <a:buNone/>
            </a:pPr>
            <a:r>
              <a:rPr lang="en-GB" dirty="0"/>
              <a:t>The Authorised Person(s) shall: </a:t>
            </a:r>
            <a:endParaRPr lang="en-GB" dirty="0" smtClean="0"/>
          </a:p>
          <a:p>
            <a:r>
              <a:rPr lang="en-GB" dirty="0" smtClean="0"/>
              <a:t>Perform </a:t>
            </a:r>
            <a:r>
              <a:rPr lang="en-GB" dirty="0"/>
              <a:t>official export inspections for all goods eligible under the PHEATS. </a:t>
            </a:r>
            <a:endParaRPr lang="en-GB" dirty="0" smtClean="0"/>
          </a:p>
          <a:p>
            <a:r>
              <a:rPr lang="en-GB" dirty="0"/>
              <a:t>K</a:t>
            </a:r>
            <a:r>
              <a:rPr lang="en-GB" dirty="0" smtClean="0"/>
              <a:t>eep </a:t>
            </a:r>
            <a:r>
              <a:rPr lang="en-GB" dirty="0"/>
              <a:t>accurate inspection records of all inspections</a:t>
            </a:r>
            <a:r>
              <a:rPr lang="en-GB" dirty="0" smtClean="0"/>
              <a:t>.</a:t>
            </a:r>
          </a:p>
          <a:p>
            <a:r>
              <a:rPr lang="en-GB" dirty="0" smtClean="0"/>
              <a:t> </a:t>
            </a:r>
            <a:r>
              <a:rPr lang="en-GB" dirty="0"/>
              <a:t>V</a:t>
            </a:r>
            <a:r>
              <a:rPr lang="en-GB" dirty="0" smtClean="0"/>
              <a:t>oid </a:t>
            </a:r>
            <a:r>
              <a:rPr lang="en-GB" dirty="0"/>
              <a:t>any phytosanitary certificate issued for a consignment under the PHEATS that is subsequently not exported. </a:t>
            </a:r>
            <a:endParaRPr lang="en-GB" dirty="0" smtClean="0"/>
          </a:p>
          <a:p>
            <a:r>
              <a:rPr lang="en-GB" dirty="0"/>
              <a:t>U</a:t>
            </a:r>
            <a:r>
              <a:rPr lang="en-GB" dirty="0" smtClean="0"/>
              <a:t>ndertake </a:t>
            </a:r>
            <a:r>
              <a:rPr lang="en-GB" dirty="0"/>
              <a:t>training, and refresher training where applicable, and be able to demonstrate a competency, in export inspections. </a:t>
            </a:r>
          </a:p>
        </p:txBody>
      </p:sp>
      <p:sp>
        <p:nvSpPr>
          <p:cNvPr id="4" name="Slide Number Placeholder 3"/>
          <p:cNvSpPr>
            <a:spLocks noGrp="1"/>
          </p:cNvSpPr>
          <p:nvPr>
            <p:ph type="sldNum" sz="quarter" idx="11"/>
          </p:nvPr>
        </p:nvSpPr>
        <p:spPr/>
        <p:txBody>
          <a:bodyPr/>
          <a:lstStyle/>
          <a:p>
            <a:pPr>
              <a:defRPr/>
            </a:pPr>
            <a:fld id="{F98FAC94-DC8B-450E-9A8A-FB5A7FDF4132}" type="slidenum">
              <a:rPr lang="en-GB" altLang="en-US" smtClean="0">
                <a:solidFill>
                  <a:srgbClr val="00B050"/>
                </a:solidFill>
              </a:rPr>
              <a:pPr>
                <a:defRPr/>
              </a:pPr>
              <a:t>23</a:t>
            </a:fld>
            <a:endParaRPr lang="en-GB" altLang="en-US">
              <a:solidFill>
                <a:srgbClr val="00B050"/>
              </a:solidFill>
            </a:endParaRPr>
          </a:p>
        </p:txBody>
      </p:sp>
    </p:spTree>
    <p:extLst>
      <p:ext uri="{BB962C8B-B14F-4D97-AF65-F5344CB8AC3E}">
        <p14:creationId xmlns:p14="http://schemas.microsoft.com/office/powerpoint/2010/main" val="2786091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Roles and Responsibilities</a:t>
            </a:r>
            <a:endParaRPr lang="en-GB" dirty="0"/>
          </a:p>
        </p:txBody>
      </p:sp>
      <p:sp>
        <p:nvSpPr>
          <p:cNvPr id="3" name="Content Placeholder 2"/>
          <p:cNvSpPr>
            <a:spLocks noGrp="1"/>
          </p:cNvSpPr>
          <p:nvPr>
            <p:ph idx="1"/>
          </p:nvPr>
        </p:nvSpPr>
        <p:spPr/>
        <p:txBody>
          <a:bodyPr/>
          <a:lstStyle/>
          <a:p>
            <a:pPr marL="0" indent="0">
              <a:buNone/>
            </a:pPr>
            <a:r>
              <a:rPr lang="en-GB" dirty="0"/>
              <a:t>The Authorised Business shall: </a:t>
            </a:r>
            <a:endParaRPr lang="en-GB" dirty="0" smtClean="0"/>
          </a:p>
          <a:p>
            <a:r>
              <a:rPr lang="en-GB" sz="1600" dirty="0"/>
              <a:t>Ensure that the Authorised Person(s) are made aware of its obligations as set out in this Agreement and the User Guide as appended to this Agreement. </a:t>
            </a:r>
          </a:p>
          <a:p>
            <a:r>
              <a:rPr lang="en-GB" sz="1600" dirty="0"/>
              <a:t>Ensure that the Authorised Person(s) have undertaken training, and refresher training where applicable, and be able to demonstrate a competency, in export inspections.</a:t>
            </a:r>
          </a:p>
          <a:p>
            <a:r>
              <a:rPr lang="en-GB" sz="1600" dirty="0"/>
              <a:t>Produce, implement and monitor a BCMP and ensure the BCMP is implemented by the Authorised Person(s). </a:t>
            </a:r>
          </a:p>
          <a:p>
            <a:r>
              <a:rPr lang="en-GB" sz="1600" dirty="0"/>
              <a:t>Appoint a person(s) within its organisation as a point of contact (</a:t>
            </a:r>
            <a:r>
              <a:rPr lang="en-GB" sz="1600" b="1" dirty="0"/>
              <a:t>Person(s) Responsible</a:t>
            </a:r>
            <a:r>
              <a:rPr lang="en-GB" sz="1600" dirty="0"/>
              <a:t>) for Defra, for the purposes of any matter relating to this Agreement and the PHEATS. . ensure that the Person(s) Responsible have undertaken training, and refresher training where applicable, and be able to demonstrate a competency in the implementation of the BCMP. </a:t>
            </a:r>
          </a:p>
          <a:p>
            <a:r>
              <a:rPr lang="en-GB" sz="1600" dirty="0"/>
              <a:t>Retain, for a minimum of 3 years, any phytosanitary certificate issued under the PHEATS that is voided by the Authorised Person(s) in accordance with the BCMP, and make it available to Defra at any time.</a:t>
            </a:r>
          </a:p>
          <a:p>
            <a:r>
              <a:rPr lang="en-GB" sz="1600" dirty="0"/>
              <a:t>Make and retain accurate records and information for the purposes of implementing the BCMP and any records otherwise related to the PHEATS. </a:t>
            </a:r>
            <a:endParaRPr lang="en-GB" dirty="0"/>
          </a:p>
        </p:txBody>
      </p:sp>
      <p:sp>
        <p:nvSpPr>
          <p:cNvPr id="4" name="Slide Number Placeholder 3"/>
          <p:cNvSpPr>
            <a:spLocks noGrp="1"/>
          </p:cNvSpPr>
          <p:nvPr>
            <p:ph type="sldNum" sz="quarter" idx="11"/>
          </p:nvPr>
        </p:nvSpPr>
        <p:spPr/>
        <p:txBody>
          <a:bodyPr/>
          <a:lstStyle/>
          <a:p>
            <a:pPr>
              <a:defRPr/>
            </a:pPr>
            <a:fld id="{F98FAC94-DC8B-450E-9A8A-FB5A7FDF4132}" type="slidenum">
              <a:rPr lang="en-GB" altLang="en-US" smtClean="0">
                <a:solidFill>
                  <a:srgbClr val="00B050"/>
                </a:solidFill>
              </a:rPr>
              <a:pPr>
                <a:defRPr/>
              </a:pPr>
              <a:t>24</a:t>
            </a:fld>
            <a:endParaRPr lang="en-GB" altLang="en-US">
              <a:solidFill>
                <a:srgbClr val="00B050"/>
              </a:solidFill>
            </a:endParaRPr>
          </a:p>
        </p:txBody>
      </p:sp>
    </p:spTree>
    <p:extLst>
      <p:ext uri="{BB962C8B-B14F-4D97-AF65-F5344CB8AC3E}">
        <p14:creationId xmlns:p14="http://schemas.microsoft.com/office/powerpoint/2010/main" val="3737276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Roles and Responsibilities</a:t>
            </a:r>
            <a:endParaRPr lang="en-GB" dirty="0"/>
          </a:p>
        </p:txBody>
      </p:sp>
      <p:sp>
        <p:nvSpPr>
          <p:cNvPr id="3" name="Content Placeholder 2"/>
          <p:cNvSpPr>
            <a:spLocks noGrp="1"/>
          </p:cNvSpPr>
          <p:nvPr>
            <p:ph idx="1"/>
          </p:nvPr>
        </p:nvSpPr>
        <p:spPr/>
        <p:txBody>
          <a:bodyPr/>
          <a:lstStyle/>
          <a:p>
            <a:pPr marL="0" indent="0">
              <a:buNone/>
            </a:pPr>
            <a:r>
              <a:rPr lang="en-GB" sz="1600" dirty="0"/>
              <a:t>The Authorised Business and Authorised Person(s) may disclose Confidential Information which it receives from Defra in any of the following instances: </a:t>
            </a:r>
          </a:p>
          <a:p>
            <a:r>
              <a:rPr lang="en-GB" sz="1600" dirty="0"/>
              <a:t>Where disclosure is required by applicable law, permitted in respect of an audit, or required by a court with the relevant jurisdiction if the recipient Party notifies the disclosing Party of the full circumstances, the affected Confidential Information and extent of the disclosure;</a:t>
            </a:r>
          </a:p>
          <a:p>
            <a:r>
              <a:rPr lang="en-GB" sz="1600" dirty="0"/>
              <a:t>If the Authorised Business already had the information without obligation of confidentiality before it was disclosed </a:t>
            </a:r>
          </a:p>
          <a:p>
            <a:r>
              <a:rPr lang="en-GB" sz="1600" dirty="0"/>
              <a:t>If the information was given to it by a third party without obligation of confidentiality; </a:t>
            </a:r>
          </a:p>
          <a:p>
            <a:r>
              <a:rPr lang="en-GB" sz="1600" dirty="0"/>
              <a:t>If the information was in the public domain at the time of the disclosure; </a:t>
            </a:r>
          </a:p>
          <a:p>
            <a:r>
              <a:rPr lang="en-GB" sz="1600" dirty="0"/>
              <a:t>To its auditors or for the purposes of regulatory requirements; </a:t>
            </a:r>
          </a:p>
          <a:p>
            <a:r>
              <a:rPr lang="en-GB" sz="1600" dirty="0"/>
              <a:t>On a confidential basis, to its professional advisers on a need-to-know basis;</a:t>
            </a:r>
          </a:p>
          <a:p>
            <a:r>
              <a:rPr lang="en-GB" sz="1600" dirty="0"/>
              <a:t>To the Serious Fraud Office where the recipient Party has reasonable grounds to believe that the disclosing Party is involved in activity that may be a criminal offence under the Bribery Act 2010. </a:t>
            </a:r>
          </a:p>
        </p:txBody>
      </p:sp>
      <p:sp>
        <p:nvSpPr>
          <p:cNvPr id="4" name="Slide Number Placeholder 3"/>
          <p:cNvSpPr>
            <a:spLocks noGrp="1"/>
          </p:cNvSpPr>
          <p:nvPr>
            <p:ph type="sldNum" sz="quarter" idx="11"/>
          </p:nvPr>
        </p:nvSpPr>
        <p:spPr/>
        <p:txBody>
          <a:bodyPr/>
          <a:lstStyle/>
          <a:p>
            <a:pPr>
              <a:defRPr/>
            </a:pPr>
            <a:fld id="{F98FAC94-DC8B-450E-9A8A-FB5A7FDF4132}" type="slidenum">
              <a:rPr lang="en-GB" altLang="en-US" smtClean="0">
                <a:solidFill>
                  <a:srgbClr val="00B050"/>
                </a:solidFill>
              </a:rPr>
              <a:pPr>
                <a:defRPr/>
              </a:pPr>
              <a:t>25</a:t>
            </a:fld>
            <a:endParaRPr lang="en-GB" altLang="en-US">
              <a:solidFill>
                <a:srgbClr val="00B050"/>
              </a:solidFill>
            </a:endParaRPr>
          </a:p>
        </p:txBody>
      </p:sp>
    </p:spTree>
    <p:extLst>
      <p:ext uri="{BB962C8B-B14F-4D97-AF65-F5344CB8AC3E}">
        <p14:creationId xmlns:p14="http://schemas.microsoft.com/office/powerpoint/2010/main" val="265422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Conflict of Interest</a:t>
            </a:r>
            <a:endParaRPr lang="en-GB" dirty="0"/>
          </a:p>
        </p:txBody>
      </p:sp>
      <p:sp>
        <p:nvSpPr>
          <p:cNvPr id="3" name="Content Placeholder 2"/>
          <p:cNvSpPr>
            <a:spLocks noGrp="1"/>
          </p:cNvSpPr>
          <p:nvPr>
            <p:ph idx="1"/>
          </p:nvPr>
        </p:nvSpPr>
        <p:spPr>
          <a:xfrm>
            <a:off x="586318" y="1317249"/>
            <a:ext cx="11086129" cy="5231875"/>
          </a:xfrm>
        </p:spPr>
        <p:txBody>
          <a:bodyPr/>
          <a:lstStyle/>
          <a:p>
            <a:r>
              <a:rPr lang="en-GB" sz="1600" dirty="0"/>
              <a:t>The business must take action to ensure that neither the Authorised Person(s) nor any of its other staff are placed in the position of an actual or potential conflict between the financial or personal duties of the Authorised Business or its staff and the duties owed to Defra under the scheme, in the reasonable opinion of Defra.</a:t>
            </a:r>
          </a:p>
          <a:p>
            <a:r>
              <a:rPr lang="en-GB" sz="1600" dirty="0"/>
              <a:t>The business must promptly notify and provide details to Defra if a conflict of interest occurs or is expected to occur (with the exception of the conflict arising from the employment of the Authorised Person(s) by the business), or if there are any matters that will inhibit the Authorised Person(s)’ ability to carry out its duties under this scheme or the performance of the delegated function (i.e. official inspections) impartially.</a:t>
            </a:r>
          </a:p>
          <a:p>
            <a:r>
              <a:rPr lang="en-GB" sz="1600" dirty="0"/>
              <a:t>The Authorised Person(s) must act impartially and free from any actual or potential conflict between any of its other duties and the performance of the inspections under the scheme, in the reasonable opinion of Defra.</a:t>
            </a:r>
          </a:p>
          <a:p>
            <a:r>
              <a:rPr lang="en-GB" sz="1600" dirty="0"/>
              <a:t>The Authorised Person(s) must promptly notify and provide details to Defra if a conflict of interest occurs or is expected to occur (with the exception of the conflict arising from the employment of the Authorised Person by the business), or if there are any matters that will inhibit the Authorised Person(s)’ ability to carry out its duties under this scheme or the performance of the inspections impartially. </a:t>
            </a:r>
          </a:p>
          <a:p>
            <a:r>
              <a:rPr lang="en-GB" sz="1600" dirty="0"/>
              <a:t>Should an Authorised Person(s) or PR feel as though the integrity of the phytosanitary inspection has been influenced or could be potentially influenced, this can be reported anonymously, to the below email address: </a:t>
            </a:r>
          </a:p>
          <a:p>
            <a:pPr marL="0" indent="0">
              <a:buNone/>
            </a:pPr>
            <a:r>
              <a:rPr lang="en-GB" sz="1600" u="sng" dirty="0">
                <a:hlinkClick r:id="rId2"/>
              </a:rPr>
              <a:t>pheats@apha.gov.uk</a:t>
            </a:r>
            <a:r>
              <a:rPr lang="en-GB" sz="1600" dirty="0"/>
              <a:t>  </a:t>
            </a:r>
          </a:p>
          <a:p>
            <a:endParaRPr lang="en-GB" dirty="0"/>
          </a:p>
        </p:txBody>
      </p:sp>
      <p:sp>
        <p:nvSpPr>
          <p:cNvPr id="4" name="Slide Number Placeholder 3"/>
          <p:cNvSpPr>
            <a:spLocks noGrp="1"/>
          </p:cNvSpPr>
          <p:nvPr>
            <p:ph type="sldNum" sz="quarter" idx="11"/>
          </p:nvPr>
        </p:nvSpPr>
        <p:spPr/>
        <p:txBody>
          <a:bodyPr/>
          <a:lstStyle/>
          <a:p>
            <a:pPr>
              <a:defRPr/>
            </a:pPr>
            <a:fld id="{F98FAC94-DC8B-450E-9A8A-FB5A7FDF4132}" type="slidenum">
              <a:rPr lang="en-GB" altLang="en-US" smtClean="0">
                <a:solidFill>
                  <a:srgbClr val="00B050"/>
                </a:solidFill>
              </a:rPr>
              <a:pPr>
                <a:defRPr/>
              </a:pPr>
              <a:t>26</a:t>
            </a:fld>
            <a:endParaRPr lang="en-GB" altLang="en-US">
              <a:solidFill>
                <a:srgbClr val="00B050"/>
              </a:solidFill>
            </a:endParaRPr>
          </a:p>
        </p:txBody>
      </p:sp>
    </p:spTree>
    <p:extLst>
      <p:ext uri="{BB962C8B-B14F-4D97-AF65-F5344CB8AC3E}">
        <p14:creationId xmlns:p14="http://schemas.microsoft.com/office/powerpoint/2010/main" val="2061315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itle 1"/>
          <p:cNvSpPr>
            <a:spLocks noGrp="1"/>
          </p:cNvSpPr>
          <p:nvPr>
            <p:ph type="title"/>
          </p:nvPr>
        </p:nvSpPr>
        <p:spPr/>
        <p:txBody>
          <a:bodyPr/>
          <a:lstStyle/>
          <a:p>
            <a:r>
              <a:rPr lang="en-GB" altLang="en-US" smtClean="0"/>
              <a:t>A Day in the Life of an Export Inspector</a:t>
            </a:r>
          </a:p>
        </p:txBody>
      </p:sp>
      <p:pic>
        <p:nvPicPr>
          <p:cNvPr id="2" name="Produce Exports">
            <a:hlinkClick r:id="" action="ppaction://media"/>
          </p:cNvPr>
          <p:cNvPicPr>
            <a:picLocks noGrp="1" noRot="1" noChangeAspect="1"/>
          </p:cNvPicPr>
          <p:nvPr>
            <p:ph idx="1"/>
            <a:videoFile r:link="rId1"/>
          </p:nvPr>
        </p:nvPicPr>
        <p:blipFill>
          <a:blip r:embed="rId3"/>
          <a:stretch>
            <a:fillRect/>
          </a:stretch>
        </p:blipFill>
        <p:spPr>
          <a:xfrm>
            <a:off x="1524000" y="1289050"/>
            <a:ext cx="9144000" cy="5143500"/>
          </a:xfrm>
          <a:prstGeom prst="rect">
            <a:avLst/>
          </a:prstGeom>
        </p:spPr>
      </p:pic>
      <p:sp>
        <p:nvSpPr>
          <p:cNvPr id="2457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B1514DD3-F3CA-45DF-8B7B-2AC6FA766009}" type="slidenum">
              <a:rPr lang="en-GB" altLang="en-US" sz="1000">
                <a:solidFill>
                  <a:srgbClr val="00B050"/>
                </a:solidFill>
              </a:rPr>
              <a:pPr>
                <a:lnSpc>
                  <a:spcPct val="100000"/>
                </a:lnSpc>
                <a:spcBef>
                  <a:spcPct val="0"/>
                </a:spcBef>
                <a:buFontTx/>
                <a:buNone/>
              </a:pPr>
              <a:t>27</a:t>
            </a:fld>
            <a:endParaRPr lang="en-GB" altLang="en-US" sz="1000">
              <a:solidFill>
                <a:srgbClr val="00B050"/>
              </a:solidFill>
            </a:endParaRPr>
          </a:p>
        </p:txBody>
      </p:sp>
    </p:spTree>
    <p:extLst>
      <p:ext uri="{BB962C8B-B14F-4D97-AF65-F5344CB8AC3E}">
        <p14:creationId xmlns:p14="http://schemas.microsoft.com/office/powerpoint/2010/main" val="19620704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itle 1"/>
          <p:cNvSpPr>
            <a:spLocks noGrp="1"/>
          </p:cNvSpPr>
          <p:nvPr>
            <p:ph type="title"/>
          </p:nvPr>
        </p:nvSpPr>
        <p:spPr/>
        <p:txBody>
          <a:bodyPr/>
          <a:lstStyle/>
          <a:p>
            <a:r>
              <a:rPr lang="en-GB" altLang="en-US" smtClean="0"/>
              <a:t>Further Resources	</a:t>
            </a:r>
          </a:p>
        </p:txBody>
      </p:sp>
      <p:sp>
        <p:nvSpPr>
          <p:cNvPr id="246787" name="Content Placeholder 2"/>
          <p:cNvSpPr>
            <a:spLocks noGrp="1"/>
          </p:cNvSpPr>
          <p:nvPr>
            <p:ph idx="1"/>
          </p:nvPr>
        </p:nvSpPr>
        <p:spPr>
          <a:xfrm>
            <a:off x="586318" y="1332707"/>
            <a:ext cx="11292644" cy="4640262"/>
          </a:xfrm>
        </p:spPr>
        <p:txBody>
          <a:bodyPr/>
          <a:lstStyle/>
          <a:p>
            <a:r>
              <a:rPr lang="en-GB" altLang="en-US" dirty="0" smtClean="0"/>
              <a:t>There are a multitude of resources available for you, should require any further information.</a:t>
            </a:r>
          </a:p>
          <a:p>
            <a:endParaRPr lang="en-GB" altLang="en-US" dirty="0" smtClean="0"/>
          </a:p>
          <a:p>
            <a:r>
              <a:rPr lang="en-GB" altLang="en-US" dirty="0" smtClean="0"/>
              <a:t>UK Plant Health Portal - </a:t>
            </a:r>
            <a:r>
              <a:rPr lang="en-GB" altLang="en-US" dirty="0" smtClean="0">
                <a:hlinkClick r:id="rId2"/>
              </a:rPr>
              <a:t>https://planthealthportal.defra.gov.uk/</a:t>
            </a:r>
            <a:r>
              <a:rPr lang="en-GB" altLang="en-US" dirty="0" smtClean="0"/>
              <a:t> </a:t>
            </a:r>
          </a:p>
          <a:p>
            <a:r>
              <a:rPr lang="en-GB" altLang="en-US" dirty="0" smtClean="0"/>
              <a:t>UK Plant Health Risk Register - </a:t>
            </a:r>
            <a:r>
              <a:rPr lang="en-GB" altLang="en-US" dirty="0" smtClean="0">
                <a:hlinkClick r:id="rId3"/>
              </a:rPr>
              <a:t>https://secure.fera.defra.gov.uk/phiw/riskRegister/</a:t>
            </a:r>
            <a:r>
              <a:rPr lang="en-GB" altLang="en-US" dirty="0" smtClean="0"/>
              <a:t> </a:t>
            </a:r>
          </a:p>
          <a:p>
            <a:r>
              <a:rPr lang="en-GB" altLang="en-US" dirty="0"/>
              <a:t>GOV.UK - </a:t>
            </a:r>
            <a:r>
              <a:rPr lang="en-GB" altLang="en-US" dirty="0">
                <a:hlinkClick r:id="rId4"/>
              </a:rPr>
              <a:t>https://</a:t>
            </a:r>
            <a:r>
              <a:rPr lang="en-GB" altLang="en-US" dirty="0" smtClean="0">
                <a:hlinkClick r:id="rId4"/>
              </a:rPr>
              <a:t>www.gov.uk/guidance/plant-health-controls#exporting</a:t>
            </a:r>
            <a:r>
              <a:rPr lang="en-GB" altLang="en-US" dirty="0" smtClean="0"/>
              <a:t> </a:t>
            </a:r>
          </a:p>
          <a:p>
            <a:r>
              <a:rPr lang="en-GB" altLang="en-US" dirty="0" smtClean="0"/>
              <a:t>CABI - </a:t>
            </a:r>
            <a:r>
              <a:rPr lang="en-GB" altLang="en-US" dirty="0" smtClean="0">
                <a:hlinkClick r:id="rId5"/>
              </a:rPr>
              <a:t>https://www.cabi.org</a:t>
            </a:r>
            <a:r>
              <a:rPr lang="en-GB" altLang="en-US" dirty="0" smtClean="0"/>
              <a:t> </a:t>
            </a:r>
          </a:p>
          <a:p>
            <a:r>
              <a:rPr lang="en-GB" altLang="en-US" dirty="0" smtClean="0"/>
              <a:t>European Plant Protection Organisation (EPPO) - </a:t>
            </a:r>
            <a:r>
              <a:rPr lang="en-GB" altLang="en-US" dirty="0" smtClean="0">
                <a:hlinkClick r:id="rId6"/>
              </a:rPr>
              <a:t>https://gd.eppo.int/</a:t>
            </a:r>
            <a:r>
              <a:rPr lang="en-GB" altLang="en-US" dirty="0" smtClean="0"/>
              <a:t> </a:t>
            </a:r>
          </a:p>
          <a:p>
            <a:r>
              <a:rPr lang="en-GB" altLang="en-US" dirty="0" smtClean="0"/>
              <a:t>European Commission: Plant health &amp; biosecurity </a:t>
            </a:r>
            <a:r>
              <a:rPr lang="en-GB" altLang="en-US" dirty="0" smtClean="0">
                <a:hlinkClick r:id="rId7"/>
              </a:rPr>
              <a:t>https://ec.europa.eu/food/plant/plant_health_biosecurity_en</a:t>
            </a:r>
            <a:endParaRPr lang="en-GB" altLang="en-US" dirty="0" smtClean="0"/>
          </a:p>
          <a:p>
            <a:r>
              <a:rPr lang="en-GB" altLang="en-US" dirty="0" err="1" smtClean="0"/>
              <a:t>Eur</a:t>
            </a:r>
            <a:r>
              <a:rPr lang="en-GB" altLang="en-US" dirty="0"/>
              <a:t>-Lex - </a:t>
            </a:r>
            <a:r>
              <a:rPr lang="en-GB" altLang="en-US" dirty="0">
                <a:hlinkClick r:id="rId8"/>
              </a:rPr>
              <a:t>https://</a:t>
            </a:r>
            <a:r>
              <a:rPr lang="en-GB" altLang="en-US" dirty="0" smtClean="0">
                <a:hlinkClick r:id="rId8"/>
              </a:rPr>
              <a:t>eur-lex.europa.eu/homepage.html</a:t>
            </a:r>
            <a:r>
              <a:rPr lang="en-GB" altLang="en-US" dirty="0" smtClean="0"/>
              <a:t> </a:t>
            </a:r>
          </a:p>
          <a:p>
            <a:endParaRPr lang="en-GB" altLang="en-US" dirty="0" smtClean="0"/>
          </a:p>
        </p:txBody>
      </p:sp>
      <p:sp>
        <p:nvSpPr>
          <p:cNvPr id="24678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000">
                <a:solidFill>
                  <a:srgbClr val="595959"/>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a:solidFill>
                  <a:srgbClr val="595959"/>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1600">
                <a:solidFill>
                  <a:srgbClr val="595959"/>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400">
                <a:solidFill>
                  <a:srgbClr val="595959"/>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200">
                <a:solidFill>
                  <a:srgbClr val="595959"/>
                </a:solidFill>
                <a:latin typeface="Arial" panose="020B0604020202020204" pitchFamily="34" charset="0"/>
                <a:cs typeface="Arial" panose="020B0604020202020204" pitchFamily="34" charset="0"/>
              </a:defRPr>
            </a:lvl9pPr>
          </a:lstStyle>
          <a:p>
            <a:pPr>
              <a:lnSpc>
                <a:spcPct val="100000"/>
              </a:lnSpc>
              <a:spcBef>
                <a:spcPct val="0"/>
              </a:spcBef>
              <a:buFontTx/>
              <a:buNone/>
            </a:pPr>
            <a:fld id="{25F869C1-020E-415A-BA01-B9BA87B9CB3D}" type="slidenum">
              <a:rPr lang="en-GB" altLang="en-US" sz="1000">
                <a:solidFill>
                  <a:srgbClr val="00B050"/>
                </a:solidFill>
              </a:rPr>
              <a:pPr>
                <a:lnSpc>
                  <a:spcPct val="100000"/>
                </a:lnSpc>
                <a:spcBef>
                  <a:spcPct val="0"/>
                </a:spcBef>
                <a:buFontTx/>
                <a:buNone/>
              </a:pPr>
              <a:t>28</a:t>
            </a:fld>
            <a:endParaRPr lang="en-GB" altLang="en-US" sz="1000">
              <a:solidFill>
                <a:srgbClr val="00B050"/>
              </a:solidFill>
            </a:endParaRPr>
          </a:p>
        </p:txBody>
      </p:sp>
    </p:spTree>
    <p:extLst>
      <p:ext uri="{BB962C8B-B14F-4D97-AF65-F5344CB8AC3E}">
        <p14:creationId xmlns:p14="http://schemas.microsoft.com/office/powerpoint/2010/main" val="3630034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itle 1"/>
          <p:cNvSpPr>
            <a:spLocks noGrp="1"/>
          </p:cNvSpPr>
          <p:nvPr>
            <p:ph type="title"/>
          </p:nvPr>
        </p:nvSpPr>
        <p:spPr/>
        <p:txBody>
          <a:bodyPr/>
          <a:lstStyle/>
          <a:p>
            <a:r>
              <a:rPr lang="en-GB" altLang="en-US" dirty="0" smtClean="0"/>
              <a:t>International plant health learning objectives</a:t>
            </a:r>
          </a:p>
        </p:txBody>
      </p:sp>
      <p:sp>
        <p:nvSpPr>
          <p:cNvPr id="3" name="Content Placeholder 2"/>
          <p:cNvSpPr>
            <a:spLocks noGrp="1"/>
          </p:cNvSpPr>
          <p:nvPr>
            <p:ph idx="1"/>
          </p:nvPr>
        </p:nvSpPr>
        <p:spPr>
          <a:xfrm>
            <a:off x="1963739" y="1541463"/>
            <a:ext cx="8264525" cy="4640262"/>
          </a:xfrm>
        </p:spPr>
        <p:txBody>
          <a:bodyPr/>
          <a:lstStyle/>
          <a:p>
            <a:pPr marL="0" indent="0">
              <a:buNone/>
              <a:defRPr/>
            </a:pPr>
            <a:r>
              <a:rPr lang="en-GB" dirty="0" smtClean="0"/>
              <a:t>Understand:</a:t>
            </a:r>
          </a:p>
          <a:p>
            <a:pPr>
              <a:defRPr/>
            </a:pPr>
            <a:r>
              <a:rPr lang="en-GB" dirty="0" smtClean="0"/>
              <a:t>What will happen at an audit</a:t>
            </a:r>
          </a:p>
          <a:p>
            <a:pPr>
              <a:defRPr/>
            </a:pPr>
            <a:r>
              <a:rPr lang="en-GB" dirty="0" smtClean="0"/>
              <a:t>The frequency of audits and how non-conformities affect this</a:t>
            </a:r>
          </a:p>
          <a:p>
            <a:pPr>
              <a:defRPr/>
            </a:pPr>
            <a:r>
              <a:rPr lang="en-GB" dirty="0" smtClean="0"/>
              <a:t>What a critical non-conformity is</a:t>
            </a:r>
          </a:p>
          <a:p>
            <a:pPr>
              <a:defRPr/>
            </a:pPr>
            <a:r>
              <a:rPr lang="en-GB" dirty="0" smtClean="0"/>
              <a:t>What a non-critical non-conformity is</a:t>
            </a:r>
          </a:p>
          <a:p>
            <a:pPr>
              <a:defRPr/>
            </a:pPr>
            <a:r>
              <a:rPr lang="en-GB" dirty="0" smtClean="0"/>
              <a:t>The action taken if non-conformities are identified</a:t>
            </a:r>
          </a:p>
          <a:p>
            <a:pPr>
              <a:defRPr/>
            </a:pPr>
            <a:r>
              <a:rPr lang="en-GB" dirty="0" smtClean="0"/>
              <a:t>How to appeal decisions</a:t>
            </a:r>
          </a:p>
          <a:p>
            <a:pPr>
              <a:defRPr/>
            </a:pPr>
            <a:endParaRPr lang="en-GB" dirty="0" smtClean="0"/>
          </a:p>
          <a:p>
            <a:pPr>
              <a:defRPr/>
            </a:pPr>
            <a:endParaRPr lang="en-GB" dirty="0"/>
          </a:p>
        </p:txBody>
      </p:sp>
    </p:spTree>
    <p:extLst>
      <p:ext uri="{BB962C8B-B14F-4D97-AF65-F5344CB8AC3E}">
        <p14:creationId xmlns:p14="http://schemas.microsoft.com/office/powerpoint/2010/main" val="216156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tle 1"/>
          <p:cNvSpPr>
            <a:spLocks noGrp="1"/>
          </p:cNvSpPr>
          <p:nvPr>
            <p:ph type="title"/>
          </p:nvPr>
        </p:nvSpPr>
        <p:spPr/>
        <p:txBody>
          <a:bodyPr/>
          <a:lstStyle/>
          <a:p>
            <a:r>
              <a:rPr lang="en-GB" altLang="en-US" smtClean="0"/>
              <a:t>Audits</a:t>
            </a:r>
          </a:p>
        </p:txBody>
      </p:sp>
      <p:sp>
        <p:nvSpPr>
          <p:cNvPr id="3" name="Content Placeholder 2"/>
          <p:cNvSpPr>
            <a:spLocks noGrp="1"/>
          </p:cNvSpPr>
          <p:nvPr>
            <p:ph idx="1"/>
          </p:nvPr>
        </p:nvSpPr>
        <p:spPr>
          <a:xfrm>
            <a:off x="1963739" y="1541463"/>
            <a:ext cx="8264525" cy="4640262"/>
          </a:xfrm>
        </p:spPr>
        <p:txBody>
          <a:bodyPr/>
          <a:lstStyle/>
          <a:p>
            <a:pPr>
              <a:defRPr/>
            </a:pPr>
            <a:r>
              <a:rPr lang="en-GB" dirty="0" smtClean="0"/>
              <a:t>APHA Inspectors will carry out audits of both the export site (to check adherence to the BCMP) and your role as the authorised person.</a:t>
            </a:r>
          </a:p>
          <a:p>
            <a:pPr>
              <a:defRPr/>
            </a:pPr>
            <a:r>
              <a:rPr lang="en-GB" dirty="0" smtClean="0"/>
              <a:t>This will include checking inspection, export and training records, and ensuring the site continues to meet the physical requirements of the scheme.</a:t>
            </a:r>
          </a:p>
          <a:p>
            <a:pPr>
              <a:defRPr/>
            </a:pPr>
            <a:r>
              <a:rPr lang="en-GB" dirty="0" smtClean="0"/>
              <a:t>At the audit you will also be reassessed on your knowledge of export procedures, and the requirement to keep up to date with new pest and disease information.</a:t>
            </a:r>
          </a:p>
          <a:p>
            <a:pPr marL="0" indent="0">
              <a:buNone/>
              <a:defRPr/>
            </a:pPr>
            <a:endParaRPr lang="en-GB" dirty="0"/>
          </a:p>
        </p:txBody>
      </p:sp>
    </p:spTree>
    <p:extLst>
      <p:ext uri="{BB962C8B-B14F-4D97-AF65-F5344CB8AC3E}">
        <p14:creationId xmlns:p14="http://schemas.microsoft.com/office/powerpoint/2010/main" val="3199867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itle 1"/>
          <p:cNvSpPr>
            <a:spLocks noGrp="1"/>
          </p:cNvSpPr>
          <p:nvPr>
            <p:ph type="title"/>
          </p:nvPr>
        </p:nvSpPr>
        <p:spPr/>
        <p:txBody>
          <a:bodyPr/>
          <a:lstStyle/>
          <a:p>
            <a:r>
              <a:rPr lang="en-GB" altLang="en-US" smtClean="0"/>
              <a:t>Audits</a:t>
            </a:r>
          </a:p>
        </p:txBody>
      </p:sp>
      <p:sp>
        <p:nvSpPr>
          <p:cNvPr id="3" name="Content Placeholder 2"/>
          <p:cNvSpPr>
            <a:spLocks noGrp="1"/>
          </p:cNvSpPr>
          <p:nvPr>
            <p:ph idx="1"/>
          </p:nvPr>
        </p:nvSpPr>
        <p:spPr>
          <a:xfrm>
            <a:off x="1963739" y="1541463"/>
            <a:ext cx="8264525" cy="4640262"/>
          </a:xfrm>
        </p:spPr>
        <p:txBody>
          <a:bodyPr/>
          <a:lstStyle/>
          <a:p>
            <a:pPr>
              <a:defRPr/>
            </a:pPr>
            <a:r>
              <a:rPr lang="en-GB" dirty="0" smtClean="0"/>
              <a:t>A minimum of one authorised person must be available for each audit.</a:t>
            </a:r>
          </a:p>
          <a:p>
            <a:pPr>
              <a:defRPr/>
            </a:pPr>
            <a:r>
              <a:rPr lang="en-GB" b="1" dirty="0" smtClean="0"/>
              <a:t>All</a:t>
            </a:r>
            <a:r>
              <a:rPr lang="en-GB" dirty="0" smtClean="0"/>
              <a:t> authorised persons must attend and successfully pass an audit each year.</a:t>
            </a:r>
          </a:p>
          <a:p>
            <a:pPr marL="0" indent="0">
              <a:buNone/>
              <a:defRPr/>
            </a:pPr>
            <a:endParaRPr lang="en-GB" dirty="0"/>
          </a:p>
        </p:txBody>
      </p:sp>
    </p:spTree>
    <p:extLst>
      <p:ext uri="{BB962C8B-B14F-4D97-AF65-F5344CB8AC3E}">
        <p14:creationId xmlns:p14="http://schemas.microsoft.com/office/powerpoint/2010/main" val="115294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tle 1"/>
          <p:cNvSpPr>
            <a:spLocks noGrp="1"/>
          </p:cNvSpPr>
          <p:nvPr>
            <p:ph type="title"/>
          </p:nvPr>
        </p:nvSpPr>
        <p:spPr/>
        <p:txBody>
          <a:bodyPr/>
          <a:lstStyle/>
          <a:p>
            <a:r>
              <a:rPr lang="en-GB" altLang="en-US" smtClean="0"/>
              <a:t>Audits</a:t>
            </a:r>
          </a:p>
        </p:txBody>
      </p:sp>
      <p:sp>
        <p:nvSpPr>
          <p:cNvPr id="3" name="Content Placeholder 2"/>
          <p:cNvSpPr>
            <a:spLocks noGrp="1"/>
          </p:cNvSpPr>
          <p:nvPr>
            <p:ph idx="1"/>
          </p:nvPr>
        </p:nvSpPr>
        <p:spPr>
          <a:xfrm>
            <a:off x="1963739" y="1541463"/>
            <a:ext cx="8264525" cy="4640262"/>
          </a:xfrm>
        </p:spPr>
        <p:txBody>
          <a:bodyPr/>
          <a:lstStyle/>
          <a:p>
            <a:pPr>
              <a:defRPr/>
            </a:pPr>
            <a:r>
              <a:rPr lang="en-GB" dirty="0" smtClean="0"/>
              <a:t>An audit will be carried out based on the following frequency guide, assuming no non-conformities are identified:</a:t>
            </a:r>
          </a:p>
          <a:p>
            <a:pPr lvl="1">
              <a:defRPr/>
            </a:pPr>
            <a:r>
              <a:rPr lang="en-GB" dirty="0" smtClean="0"/>
              <a:t>Weekly for the first month</a:t>
            </a:r>
          </a:p>
          <a:p>
            <a:pPr lvl="1">
              <a:defRPr/>
            </a:pPr>
            <a:r>
              <a:rPr lang="en-GB" dirty="0" smtClean="0"/>
              <a:t>Fortnightly for the next month</a:t>
            </a:r>
          </a:p>
          <a:p>
            <a:pPr lvl="1">
              <a:defRPr/>
            </a:pPr>
            <a:r>
              <a:rPr lang="en-GB" dirty="0" smtClean="0"/>
              <a:t>Then monthly</a:t>
            </a:r>
          </a:p>
          <a:p>
            <a:pPr marL="0" indent="0">
              <a:buNone/>
              <a:defRPr/>
            </a:pPr>
            <a:endParaRPr lang="en-GB" dirty="0" smtClean="0"/>
          </a:p>
          <a:p>
            <a:pPr marL="0" indent="0">
              <a:buNone/>
              <a:defRPr/>
            </a:pPr>
            <a:r>
              <a:rPr lang="en-GB" dirty="0" smtClean="0"/>
              <a:t>If non-conformities are identified, more audits than the frequency above may be carried out by APHA</a:t>
            </a:r>
          </a:p>
          <a:p>
            <a:pPr marL="0" indent="0">
              <a:buNone/>
              <a:defRPr/>
            </a:pPr>
            <a:r>
              <a:rPr lang="en-GB" dirty="0" smtClean="0"/>
              <a:t>APHA may also carry out further unannounced audits within this frequency to check adherence to the scheme rules and requirements</a:t>
            </a:r>
            <a:endParaRPr lang="en-GB" dirty="0"/>
          </a:p>
        </p:txBody>
      </p:sp>
    </p:spTree>
    <p:extLst>
      <p:ext uri="{BB962C8B-B14F-4D97-AF65-F5344CB8AC3E}">
        <p14:creationId xmlns:p14="http://schemas.microsoft.com/office/powerpoint/2010/main" val="3819978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itle 1"/>
          <p:cNvSpPr>
            <a:spLocks noGrp="1"/>
          </p:cNvSpPr>
          <p:nvPr>
            <p:ph type="title"/>
          </p:nvPr>
        </p:nvSpPr>
        <p:spPr/>
        <p:txBody>
          <a:bodyPr/>
          <a:lstStyle/>
          <a:p>
            <a:r>
              <a:rPr lang="en-GB" altLang="en-US" smtClean="0"/>
              <a:t>Audits</a:t>
            </a:r>
          </a:p>
        </p:txBody>
      </p:sp>
      <p:sp>
        <p:nvSpPr>
          <p:cNvPr id="230403" name="Content Placeholder 2"/>
          <p:cNvSpPr>
            <a:spLocks noGrp="1"/>
          </p:cNvSpPr>
          <p:nvPr>
            <p:ph idx="1"/>
          </p:nvPr>
        </p:nvSpPr>
        <p:spPr>
          <a:xfrm>
            <a:off x="1963739" y="1541463"/>
            <a:ext cx="8264525" cy="4640262"/>
          </a:xfrm>
        </p:spPr>
        <p:txBody>
          <a:bodyPr/>
          <a:lstStyle/>
          <a:p>
            <a:r>
              <a:rPr lang="en-GB" altLang="en-US" smtClean="0"/>
              <a:t>There will be a </a:t>
            </a:r>
            <a:r>
              <a:rPr lang="en-GB" altLang="en-US" b="1" smtClean="0"/>
              <a:t>fee</a:t>
            </a:r>
            <a:r>
              <a:rPr lang="en-GB" altLang="en-US" smtClean="0"/>
              <a:t> for the time spent on site by the APHA inspector carrying out audits</a:t>
            </a:r>
          </a:p>
          <a:p>
            <a:r>
              <a:rPr lang="en-GB" altLang="en-US" smtClean="0"/>
              <a:t>If non-conformities are identified, action will be required to correct this</a:t>
            </a:r>
          </a:p>
        </p:txBody>
      </p:sp>
    </p:spTree>
    <p:extLst>
      <p:ext uri="{BB962C8B-B14F-4D97-AF65-F5344CB8AC3E}">
        <p14:creationId xmlns:p14="http://schemas.microsoft.com/office/powerpoint/2010/main" val="68380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1"/>
          <p:cNvSpPr>
            <a:spLocks noGrp="1"/>
          </p:cNvSpPr>
          <p:nvPr>
            <p:ph type="title"/>
          </p:nvPr>
        </p:nvSpPr>
        <p:spPr/>
        <p:txBody>
          <a:bodyPr/>
          <a:lstStyle/>
          <a:p>
            <a:r>
              <a:rPr lang="en-GB" altLang="en-US" dirty="0" smtClean="0"/>
              <a:t>Critical non-conformities</a:t>
            </a:r>
          </a:p>
        </p:txBody>
      </p:sp>
      <p:sp>
        <p:nvSpPr>
          <p:cNvPr id="231427" name="Content Placeholder 2"/>
          <p:cNvSpPr>
            <a:spLocks noGrp="1"/>
          </p:cNvSpPr>
          <p:nvPr>
            <p:ph idx="1"/>
          </p:nvPr>
        </p:nvSpPr>
        <p:spPr>
          <a:xfrm>
            <a:off x="1963739" y="1541463"/>
            <a:ext cx="8264525" cy="4640262"/>
          </a:xfrm>
        </p:spPr>
        <p:txBody>
          <a:bodyPr/>
          <a:lstStyle/>
          <a:p>
            <a:r>
              <a:rPr lang="en-GB" altLang="en-US" smtClean="0"/>
              <a:t>A critical non-conformity is one that </a:t>
            </a:r>
            <a:r>
              <a:rPr lang="en-GB" altLang="en-US" b="1" smtClean="0"/>
              <a:t>immediately</a:t>
            </a:r>
            <a:r>
              <a:rPr lang="en-GB" altLang="en-US" smtClean="0"/>
              <a:t> impacts the integrity and trust in the NPPO’s phytosanitary system or its elements, and requires a </a:t>
            </a:r>
            <a:r>
              <a:rPr lang="en-GB" altLang="en-US" b="1" smtClean="0"/>
              <a:t>rapid</a:t>
            </a:r>
            <a:r>
              <a:rPr lang="en-GB" altLang="en-US" smtClean="0"/>
              <a:t> corrective action to be identified and implemented. </a:t>
            </a:r>
          </a:p>
          <a:p>
            <a:r>
              <a:rPr lang="en-GB" altLang="en-US" smtClean="0"/>
              <a:t>Examples of critical non-conformities include:</a:t>
            </a:r>
          </a:p>
          <a:p>
            <a:pPr marL="600075" lvl="1" indent="-257175"/>
            <a:r>
              <a:rPr lang="en-GB" altLang="en-US" smtClean="0"/>
              <a:t>Interception of a pest or disease by an import NPPO</a:t>
            </a:r>
          </a:p>
          <a:p>
            <a:pPr marL="600075" lvl="1" indent="-257175"/>
            <a:r>
              <a:rPr lang="en-GB" altLang="en-US" smtClean="0"/>
              <a:t>Fraudulent PC</a:t>
            </a:r>
          </a:p>
          <a:p>
            <a:pPr marL="600075" lvl="1" indent="-257175"/>
            <a:r>
              <a:rPr lang="en-GB" altLang="en-US" smtClean="0"/>
              <a:t>Failure to comply with phytosanitary import requirements</a:t>
            </a:r>
          </a:p>
          <a:p>
            <a:pPr marL="600075" lvl="1" indent="-257175"/>
            <a:r>
              <a:rPr lang="en-GB" altLang="en-US" smtClean="0"/>
              <a:t>Detection of a quarantine pest but failure to remove this pest or infected commodity from the export consignment prior to export</a:t>
            </a:r>
          </a:p>
        </p:txBody>
      </p:sp>
    </p:spTree>
    <p:extLst>
      <p:ext uri="{BB962C8B-B14F-4D97-AF65-F5344CB8AC3E}">
        <p14:creationId xmlns:p14="http://schemas.microsoft.com/office/powerpoint/2010/main" val="266224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le 1"/>
          <p:cNvSpPr>
            <a:spLocks noGrp="1"/>
          </p:cNvSpPr>
          <p:nvPr>
            <p:ph type="title"/>
          </p:nvPr>
        </p:nvSpPr>
        <p:spPr/>
        <p:txBody>
          <a:bodyPr/>
          <a:lstStyle/>
          <a:p>
            <a:r>
              <a:rPr lang="en-GB" altLang="en-US" dirty="0" smtClean="0"/>
              <a:t>Critical non-conformities</a:t>
            </a:r>
          </a:p>
        </p:txBody>
      </p:sp>
      <p:sp>
        <p:nvSpPr>
          <p:cNvPr id="232451" name="Content Placeholder 2"/>
          <p:cNvSpPr>
            <a:spLocks noGrp="1"/>
          </p:cNvSpPr>
          <p:nvPr>
            <p:ph idx="1"/>
          </p:nvPr>
        </p:nvSpPr>
        <p:spPr>
          <a:xfrm>
            <a:off x="1963739" y="1541463"/>
            <a:ext cx="8264525" cy="4640262"/>
          </a:xfrm>
        </p:spPr>
        <p:txBody>
          <a:bodyPr/>
          <a:lstStyle/>
          <a:p>
            <a:r>
              <a:rPr lang="en-GB" altLang="en-US" smtClean="0"/>
              <a:t>A critical non-conformity may result in access to the scheme being immediately </a:t>
            </a:r>
            <a:r>
              <a:rPr lang="en-GB" altLang="en-US" b="1" smtClean="0"/>
              <a:t>withdrawn</a:t>
            </a:r>
          </a:p>
          <a:p>
            <a:r>
              <a:rPr lang="en-GB" altLang="en-US" smtClean="0"/>
              <a:t>Remedial action should be agreed onsite with the APHA inspector, and put into place as soon as possible</a:t>
            </a:r>
          </a:p>
          <a:p>
            <a:r>
              <a:rPr lang="en-GB" altLang="en-US" smtClean="0"/>
              <a:t>If this is not possible </a:t>
            </a:r>
            <a:r>
              <a:rPr lang="en-GB" altLang="en-US" u="sng" smtClean="0"/>
              <a:t>before</a:t>
            </a:r>
            <a:r>
              <a:rPr lang="en-GB" altLang="en-US" smtClean="0"/>
              <a:t> the APHA inspector leaves the site then access to the scheme will be withdrawn</a:t>
            </a:r>
          </a:p>
        </p:txBody>
      </p:sp>
    </p:spTree>
    <p:extLst>
      <p:ext uri="{BB962C8B-B14F-4D97-AF65-F5344CB8AC3E}">
        <p14:creationId xmlns:p14="http://schemas.microsoft.com/office/powerpoint/2010/main" val="1189093705"/>
      </p:ext>
    </p:extLst>
  </p:cSld>
  <p:clrMapOvr>
    <a:masterClrMapping/>
  </p:clrMapOvr>
</p:sld>
</file>

<file path=ppt/theme/theme1.xml><?xml version="1.0" encoding="utf-8"?>
<a:theme xmlns:a="http://schemas.openxmlformats.org/drawingml/2006/main" name="Defra">
  <a:themeElements>
    <a:clrScheme name="Defra palette">
      <a:dk1>
        <a:sysClr val="windowText" lastClr="000000"/>
      </a:dk1>
      <a:lt1>
        <a:sysClr val="window" lastClr="FFFFFF"/>
      </a:lt1>
      <a:dk2>
        <a:srgbClr val="00B050"/>
      </a:dk2>
      <a:lt2>
        <a:srgbClr val="FFFFFF"/>
      </a:lt2>
      <a:accent1>
        <a:srgbClr val="00AF41"/>
      </a:accent1>
      <a:accent2>
        <a:srgbClr val="8FBF41"/>
      </a:accent2>
      <a:accent3>
        <a:srgbClr val="FFD500"/>
      </a:accent3>
      <a:accent4>
        <a:srgbClr val="DE2B29"/>
      </a:accent4>
      <a:accent5>
        <a:srgbClr val="F59A00"/>
      </a:accent5>
      <a:accent6>
        <a:srgbClr val="007BC4"/>
      </a:accent6>
      <a:hlink>
        <a:srgbClr val="007BC4"/>
      </a:hlink>
      <a:folHlink>
        <a:srgbClr val="6D3075"/>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1756_Defra_Powerpoint_template_v3.potx" id="{9FA114EF-0F28-45DA-BD28-1DBA18000EF3}" vid="{39D81AC2-6EAA-48ED-836F-6F337E5C2DB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lc_EmailReceivedUTC xmlns="6dfd283e-d7c6-4db4-b263-522c893cd078" xsi:nil="true"/>
    <dlc_EmailTo xmlns="6dfd283e-d7c6-4db4-b263-522c893cd078" xsi:nil="true"/>
    <cf401361b24e474cb011be6eb76c0e76 xmlns="662745e8-e224-48e8-a2e3-254862b8c2f5">
      <Terms xmlns="http://schemas.microsoft.com/office/infopath/2007/PartnerControls">
        <TermInfo xmlns="http://schemas.microsoft.com/office/infopath/2007/PartnerControls">
          <TermName xmlns="http://schemas.microsoft.com/office/infopath/2007/PartnerControls">Crown</TermName>
          <TermId xmlns="http://schemas.microsoft.com/office/infopath/2007/PartnerControls">69589897-2828-4761-976e-717fd8e631c9</TermId>
        </TermInfo>
      </Terms>
    </cf401361b24e474cb011be6eb76c0e76>
    <dlc_EmailSubject xmlns="6dfd283e-d7c6-4db4-b263-522c893cd078" xsi:nil="true"/>
    <dlc_EmailSentUTC xmlns="6dfd283e-d7c6-4db4-b263-522c893cd078" xsi:nil="true"/>
    <k85d23755b3a46b5a51451cf336b2e9b xmlns="662745e8-e224-48e8-a2e3-254862b8c2f5">
      <Terms xmlns="http://schemas.microsoft.com/office/infopath/2007/PartnerControls"/>
    </k85d23755b3a46b5a51451cf336b2e9b>
    <TaxCatchAllLabel xmlns="662745e8-e224-48e8-a2e3-254862b8c2f5"/>
    <bcb1675984d34ae3a1ed6b6e433c98de xmlns="6dfd283e-d7c6-4db4-b263-522c893cd078">
      <Terms xmlns="http://schemas.microsoft.com/office/infopath/2007/PartnerControls"/>
    </bcb1675984d34ae3a1ed6b6e433c98de>
    <Topic xmlns="662745e8-e224-48e8-a2e3-254862b8c2f5">EU</Topic>
    <HOMigrated xmlns="662745e8-e224-48e8-a2e3-254862b8c2f5">false</HOMigrated>
    <ddeb1fd0a9ad4436a96525d34737dc44 xmlns="662745e8-e224-48e8-a2e3-254862b8c2f5">
      <Terms xmlns="http://schemas.microsoft.com/office/infopath/2007/PartnerControls">
        <TermInfo xmlns="http://schemas.microsoft.com/office/infopath/2007/PartnerControls">
          <TermName xmlns="http://schemas.microsoft.com/office/infopath/2007/PartnerControls">Internal Defra Group</TermName>
          <TermId xmlns="http://schemas.microsoft.com/office/infopath/2007/PartnerControls">0867f7b3-e76e-40ca-bb1f-5ba341a49230</TermId>
        </TermInfo>
      </Terms>
    </ddeb1fd0a9ad4436a96525d34737dc44>
    <lae2bfa7b6474897ab4a53f76ea236c7 xmlns="662745e8-e224-48e8-a2e3-254862b8c2f5">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14c80daa-741b-422c-9722-f71693c9ede4</TermId>
        </TermInfo>
      </Terms>
    </lae2bfa7b6474897ab4a53f76ea236c7>
    <peb8f3fab875401ca34a9f28cac46400 xmlns="6dfd283e-d7c6-4db4-b263-522c893cd078">
      <Terms xmlns="http://schemas.microsoft.com/office/infopath/2007/PartnerControls"/>
    </peb8f3fab875401ca34a9f28cac46400>
    <TaxCatchAll xmlns="662745e8-e224-48e8-a2e3-254862b8c2f5">
      <Value>10</Value>
      <Value>9</Value>
      <Value>8</Value>
      <Value>7</Value>
      <Value>6</Value>
    </TaxCatchAll>
    <dlc_EmailCC xmlns="6dfd283e-d7c6-4db4-b263-522c893cd078" xsi:nil="true"/>
    <fe59e9859d6a491389c5b03567f5dda5 xmlns="662745e8-e224-48e8-a2e3-254862b8c2f5">
      <Terms xmlns="http://schemas.microsoft.com/office/infopath/2007/PartnerControls">
        <TermInfo xmlns="http://schemas.microsoft.com/office/infopath/2007/PartnerControls">
          <TermName xmlns="http://schemas.microsoft.com/office/infopath/2007/PartnerControls">Core Defra</TermName>
          <TermId xmlns="http://schemas.microsoft.com/office/infopath/2007/PartnerControls">026223dd-2e56-4615-868d-7c5bfd566810</TermId>
        </TermInfo>
      </Terms>
    </fe59e9859d6a491389c5b03567f5dda5>
    <dlc_EmailFrom xmlns="6dfd283e-d7c6-4db4-b263-522c893cd078" xsi:nil="true"/>
    <Team xmlns="662745e8-e224-48e8-a2e3-254862b8c2f5">Intl and EU PH</Team>
    <n7493b4506bf40e28c373b1e51a33445 xmlns="662745e8-e224-48e8-a2e3-254862b8c2f5">
      <Terms xmlns="http://schemas.microsoft.com/office/infopath/2007/PartnerControls">
        <TermInfo xmlns="http://schemas.microsoft.com/office/infopath/2007/PartnerControls">
          <TermName xmlns="http://schemas.microsoft.com/office/infopath/2007/PartnerControls">Team</TermName>
          <TermId xmlns="http://schemas.microsoft.com/office/infopath/2007/PartnerControls">ff0485df-0575-416f-802f-e999165821b7</TermId>
        </TermInfo>
      </Terms>
    </n7493b4506bf40e28c373b1e51a33445>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d1117845-93f6-4da3-abaa-fcb4fa669c78" ContentTypeId="0x010100A5BF1C78D9F64B679A5EBDE1C6598EBC01" PreviousValue="false"/>
</file>

<file path=customXml/item4.xml><?xml version="1.0" encoding="utf-8"?>
<ct:contentTypeSchema xmlns:ct="http://schemas.microsoft.com/office/2006/metadata/contentType" xmlns:ma="http://schemas.microsoft.com/office/2006/metadata/properties/metaAttributes" ct:_="" ma:_="" ma:contentTypeName="Defra document" ma:contentTypeID="0x010100A5BF1C78D9F64B679A5EBDE1C6598EBC01008CF7C149F9C47D4A9061557054DE881E" ma:contentTypeVersion="68" ma:contentTypeDescription="new Document or upload" ma:contentTypeScope="" ma:versionID="804ceb51aecd95627576428459db5a6f">
  <xsd:schema xmlns:xsd="http://www.w3.org/2001/XMLSchema" xmlns:xs="http://www.w3.org/2001/XMLSchema" xmlns:p="http://schemas.microsoft.com/office/2006/metadata/properties" xmlns:ns2="6dfd283e-d7c6-4db4-b263-522c893cd078" xmlns:ns3="662745e8-e224-48e8-a2e3-254862b8c2f5" targetNamespace="http://schemas.microsoft.com/office/2006/metadata/properties" ma:root="true" ma:fieldsID="7b36c6fb4d997c08f007fbbeed6d4163" ns2:_="" ns3:_="">
    <xsd:import namespace="6dfd283e-d7c6-4db4-b263-522c893cd078"/>
    <xsd:import namespace="662745e8-e224-48e8-a2e3-254862b8c2f5"/>
    <xsd:element name="properties">
      <xsd:complexType>
        <xsd:sequence>
          <xsd:element name="documentManagement">
            <xsd:complexType>
              <xsd:all>
                <xsd:element ref="ns2:dlc_EmailSubject" minOccurs="0"/>
                <xsd:element ref="ns2:dlc_EmailTo" minOccurs="0"/>
                <xsd:element ref="ns2:dlc_EmailFrom" minOccurs="0"/>
                <xsd:element ref="ns2:dlc_EmailCC" minOccurs="0"/>
                <xsd:element ref="ns2:dlc_EmailSentUTC" minOccurs="0"/>
                <xsd:element ref="ns2:dlc_EmailReceivedUTC" minOccurs="0"/>
                <xsd:element ref="ns3:HOMigrated" minOccurs="0"/>
                <xsd:element ref="ns3:Team" minOccurs="0"/>
                <xsd:element ref="ns3:Topic" minOccurs="0"/>
                <xsd:element ref="ns3:ddeb1fd0a9ad4436a96525d34737dc44" minOccurs="0"/>
                <xsd:element ref="ns3:k85d23755b3a46b5a51451cf336b2e9b" minOccurs="0"/>
                <xsd:element ref="ns3:fe59e9859d6a491389c5b03567f5dda5" minOccurs="0"/>
                <xsd:element ref="ns3:n7493b4506bf40e28c373b1e51a33445" minOccurs="0"/>
                <xsd:element ref="ns3:TaxCatchAllLabel" minOccurs="0"/>
                <xsd:element ref="ns3:cf401361b24e474cb011be6eb76c0e76" minOccurs="0"/>
                <xsd:element ref="ns2:bcb1675984d34ae3a1ed6b6e433c98de" minOccurs="0"/>
                <xsd:element ref="ns3:lae2bfa7b6474897ab4a53f76ea236c7" minOccurs="0"/>
                <xsd:element ref="ns2:peb8f3fab875401ca34a9f28cac46400"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fd283e-d7c6-4db4-b263-522c893cd078" elementFormDefault="qualified">
    <xsd:import namespace="http://schemas.microsoft.com/office/2006/documentManagement/types"/>
    <xsd:import namespace="http://schemas.microsoft.com/office/infopath/2007/PartnerControls"/>
    <xsd:element name="dlc_EmailSubject" ma:index="4" nillable="true" ma:displayName="Subject" ma:internalName="dlc_EmailSubject" ma:readOnly="false">
      <xsd:simpleType>
        <xsd:restriction base="dms:Note"/>
      </xsd:simpleType>
    </xsd:element>
    <xsd:element name="dlc_EmailTo" ma:index="5" nillable="true" ma:displayName="To" ma:internalName="dlc_EmailTo" ma:readOnly="false">
      <xsd:simpleType>
        <xsd:restriction base="dms:Note"/>
      </xsd:simpleType>
    </xsd:element>
    <xsd:element name="dlc_EmailFrom" ma:index="6" nillable="true" ma:displayName="From" ma:internalName="dlc_EmailFrom" ma:readOnly="false">
      <xsd:simpleType>
        <xsd:restriction base="dms:Text">
          <xsd:maxLength value="255"/>
        </xsd:restriction>
      </xsd:simpleType>
    </xsd:element>
    <xsd:element name="dlc_EmailCC" ma:index="7" nillable="true" ma:displayName="CC" ma:internalName="dlc_EmailCC" ma:readOnly="false">
      <xsd:simpleType>
        <xsd:restriction base="dms:Note">
          <xsd:maxLength value="255"/>
        </xsd:restriction>
      </xsd:simpleType>
    </xsd:element>
    <xsd:element name="dlc_EmailSentUTC" ma:index="8" nillable="true" ma:displayName="Date Sent" ma:format="DateTime" ma:internalName="dlc_EmailSentUTC" ma:readOnly="false">
      <xsd:simpleType>
        <xsd:restriction base="dms:DateTime"/>
      </xsd:simpleType>
    </xsd:element>
    <xsd:element name="dlc_EmailReceivedUTC" ma:index="9" nillable="true" ma:displayName="Date Received" ma:format="DateTime" ma:internalName="dlc_EmailReceivedUTC" ma:readOnly="false">
      <xsd:simpleType>
        <xsd:restriction base="dms:DateTime"/>
      </xsd:simpleType>
    </xsd:element>
    <xsd:element name="bcb1675984d34ae3a1ed6b6e433c98de" ma:index="31" nillable="true" ma:taxonomy="true" ma:internalName="bcb1675984d34ae3a1ed6b6e433c98de" ma:taxonomyFieldName="Directorate" ma:displayName="Directorate" ma:readOnly="false" ma:fieldId="{bcb16759-84d3-4ae3-a1ed-6b6e433c98de}" ma:sspId="d1117845-93f6-4da3-abaa-fcb4fa669c78" ma:termSetId="a3042207-bc74-4e42-93b3-dbb4e6115b83" ma:anchorId="00000000-0000-0000-0000-000000000000" ma:open="false" ma:isKeyword="false">
      <xsd:complexType>
        <xsd:sequence>
          <xsd:element ref="pc:Terms" minOccurs="0" maxOccurs="1"/>
        </xsd:sequence>
      </xsd:complexType>
    </xsd:element>
    <xsd:element name="peb8f3fab875401ca34a9f28cac46400" ma:index="33" nillable="true" ma:taxonomy="true" ma:internalName="peb8f3fab875401ca34a9f28cac46400" ma:taxonomyFieldName="SecurityClassification" ma:displayName="SecurityClassification" ma:readOnly="false" ma:fieldId="{9eb8f3fa-b875-401c-a34a-9f28cac46400}" ma:sspId="d1117845-93f6-4da3-abaa-fcb4fa669c78" ma:termSetId="cb8bbbf2-2a11-43af-a18e-40ed7c8e4b1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62745e8-e224-48e8-a2e3-254862b8c2f5" elementFormDefault="qualified">
    <xsd:import namespace="http://schemas.microsoft.com/office/2006/documentManagement/types"/>
    <xsd:import namespace="http://schemas.microsoft.com/office/infopath/2007/PartnerControls"/>
    <xsd:element name="HOMigrated" ma:index="15" nillable="true" ma:displayName="Migrated" ma:default="0" ma:internalName="HOMigrated">
      <xsd:simpleType>
        <xsd:restriction base="dms:Boolean"/>
      </xsd:simpleType>
    </xsd:element>
    <xsd:element name="Team" ma:index="17" nillable="true" ma:displayName="Team" ma:default="Intl and EU PH" ma:internalName="Team">
      <xsd:simpleType>
        <xsd:restriction base="dms:Text"/>
      </xsd:simpleType>
    </xsd:element>
    <xsd:element name="Topic" ma:index="18" nillable="true" ma:displayName="Topic" ma:default="EU" ma:internalName="Topic">
      <xsd:simpleType>
        <xsd:restriction base="dms:Text"/>
      </xsd:simpleType>
    </xsd:element>
    <xsd:element name="ddeb1fd0a9ad4436a96525d34737dc44" ma:index="21" nillable="true" ma:taxonomy="true" ma:internalName="ddeb1fd0a9ad4436a96525d34737dc44" ma:taxonomyFieldName="Distribution" ma:displayName="Distribution" ma:readOnly="false" ma:default="9;#Internal Defra Group|0867f7b3-e76e-40ca-bb1f-5ba341a49230" ma:fieldId="{ddeb1fd0-a9ad-4436-a965-25d34737dc44}" ma:sspId="d1117845-93f6-4da3-abaa-fcb4fa669c78" ma:termSetId="9c8b5dbf-8bad-46e4-8055-6e01c16178d6" ma:anchorId="00000000-0000-0000-0000-000000000000" ma:open="false" ma:isKeyword="false">
      <xsd:complexType>
        <xsd:sequence>
          <xsd:element ref="pc:Terms" minOccurs="0" maxOccurs="1"/>
        </xsd:sequence>
      </xsd:complexType>
    </xsd:element>
    <xsd:element name="k85d23755b3a46b5a51451cf336b2e9b" ma:index="22" nillable="true" ma:taxonomy="true" ma:internalName="k85d23755b3a46b5a51451cf336b2e9b" ma:taxonomyFieldName="InformationType" ma:displayName="Information Type" ma:readOnly="false" ma:fieldId="{485d2375-5b3a-46b5-a514-51cf336b2e9b}" ma:sspId="d1117845-93f6-4da3-abaa-fcb4fa669c78" ma:termSetId="75cb3767-2327-4339-b999-281b3f58ac0a" ma:anchorId="00000000-0000-0000-0000-000000000000" ma:open="false" ma:isKeyword="false">
      <xsd:complexType>
        <xsd:sequence>
          <xsd:element ref="pc:Terms" minOccurs="0" maxOccurs="1"/>
        </xsd:sequence>
      </xsd:complexType>
    </xsd:element>
    <xsd:element name="fe59e9859d6a491389c5b03567f5dda5" ma:index="23" nillable="true" ma:taxonomy="true" ma:internalName="fe59e9859d6a491389c5b03567f5dda5" ma:taxonomyFieldName="OrganisationalUnit" ma:displayName="Organisational Unit" ma:readOnly="false" ma:default="8;#Core Defra|026223dd-2e56-4615-868d-7c5bfd566810" ma:fieldId="{fe59e985-9d6a-4913-89c5-b03567f5dda5}" ma:sspId="d1117845-93f6-4da3-abaa-fcb4fa669c78" ma:termSetId="55eb802e-fbca-455b-a7d2-d5919d4ea3d2" ma:anchorId="00000000-0000-0000-0000-000000000000" ma:open="false" ma:isKeyword="false">
      <xsd:complexType>
        <xsd:sequence>
          <xsd:element ref="pc:Terms" minOccurs="0" maxOccurs="1"/>
        </xsd:sequence>
      </xsd:complexType>
    </xsd:element>
    <xsd:element name="n7493b4506bf40e28c373b1e51a33445" ma:index="24" nillable="true" ma:taxonomy="true" ma:internalName="n7493b4506bf40e28c373b1e51a33445" ma:taxonomyFieldName="HOSiteType" ma:displayName="Site type" ma:readOnly="false" ma:default="10;#Team|ff0485df-0575-416f-802f-e999165821b7" ma:fieldId="{77493b45-06bf-40e2-8c37-3b1e51a33445}" ma:sspId="d1117845-93f6-4da3-abaa-fcb4fa669c78" ma:termSetId="4518b03a-1a05-49af-8bf2-e5548589f21b" ma:anchorId="00000000-0000-0000-0000-000000000000" ma:open="false" ma:isKeyword="false">
      <xsd:complexType>
        <xsd:sequence>
          <xsd:element ref="pc:Terms" minOccurs="0" maxOccurs="1"/>
        </xsd:sequence>
      </xsd:complexType>
    </xsd:element>
    <xsd:element name="TaxCatchAllLabel" ma:index="26" nillable="true" ma:displayName="Taxonomy Catch All Column1" ma:hidden="true" ma:list="{4eed7f50-5844-46e3-a441-577cfa6b7fa0}" ma:internalName="TaxCatchAllLabel" ma:readOnly="false" ma:showField="CatchAllDataLabel" ma:web="6dfd283e-d7c6-4db4-b263-522c893cd078">
      <xsd:complexType>
        <xsd:complexContent>
          <xsd:extension base="dms:MultiChoiceLookup">
            <xsd:sequence>
              <xsd:element name="Value" type="dms:Lookup" maxOccurs="unbounded" minOccurs="0" nillable="true"/>
            </xsd:sequence>
          </xsd:extension>
        </xsd:complexContent>
      </xsd:complexType>
    </xsd:element>
    <xsd:element name="cf401361b24e474cb011be6eb76c0e76" ma:index="28" ma:taxonomy="true" ma:internalName="cf401361b24e474cb011be6eb76c0e76" ma:taxonomyFieldName="HOCopyrightLevel" ma:displayName="Copyright level" ma:readOnly="false" ma:default="7;#Crown|69589897-2828-4761-976e-717fd8e631c9" ma:fieldId="{cf401361-b24e-474c-b011-be6eb76c0e76}" ma:sspId="d1117845-93f6-4da3-abaa-fcb4fa669c78" ma:termSetId="bdd694c6-7266-48f2-93d6-d15992cd203e" ma:anchorId="00000000-0000-0000-0000-000000000000" ma:open="false" ma:isKeyword="false">
      <xsd:complexType>
        <xsd:sequence>
          <xsd:element ref="pc:Terms" minOccurs="0" maxOccurs="1"/>
        </xsd:sequence>
      </xsd:complexType>
    </xsd:element>
    <xsd:element name="lae2bfa7b6474897ab4a53f76ea236c7" ma:index="32" ma:taxonomy="true" ma:internalName="lae2bfa7b6474897ab4a53f76ea236c7" ma:taxonomyFieldName="HOGovernmentSecurityClassification" ma:displayName="Government Security Classification" ma:readOnly="false" ma:default="6;#Official|14c80daa-741b-422c-9722-f71693c9ede4" ma:fieldId="{5ae2bfa7-b647-4897-ab4a-53f76ea236c7}" ma:sspId="d1117845-93f6-4da3-abaa-fcb4fa669c78" ma:termSetId="56209604-fc17-4ace-9b7b-f45f0f17d50b" ma:anchorId="00000000-0000-0000-0000-000000000000" ma:open="false" ma:isKeyword="false">
      <xsd:complexType>
        <xsd:sequence>
          <xsd:element ref="pc:Terms" minOccurs="0" maxOccurs="1"/>
        </xsd:sequence>
      </xsd:complexType>
    </xsd:element>
    <xsd:element name="TaxCatchAll" ma:index="34" nillable="true" ma:displayName="Taxonomy Catch All Column" ma:hidden="true" ma:list="{4eed7f50-5844-46e3-a441-577cfa6b7fa0}" ma:internalName="TaxCatchAll" ma:readOnly="false" ma:showField="CatchAllData" ma:web="6dfd283e-d7c6-4db4-b263-522c893cd07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806397-A6D9-4837-9F19-E478F0CD6CAD}">
  <ds:schemaRefs>
    <ds:schemaRef ds:uri="http://schemas.microsoft.com/office/2006/metadata/properties"/>
    <ds:schemaRef ds:uri="http://purl.org/dc/dcmitype/"/>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662745e8-e224-48e8-a2e3-254862b8c2f5"/>
    <ds:schemaRef ds:uri="6dfd283e-d7c6-4db4-b263-522c893cd078"/>
    <ds:schemaRef ds:uri="http://www.w3.org/XML/1998/namespace"/>
  </ds:schemaRefs>
</ds:datastoreItem>
</file>

<file path=customXml/itemProps2.xml><?xml version="1.0" encoding="utf-8"?>
<ds:datastoreItem xmlns:ds="http://schemas.openxmlformats.org/officeDocument/2006/customXml" ds:itemID="{AE8E590D-5578-4B44-9AF6-4FA1C198F8CA}">
  <ds:schemaRefs>
    <ds:schemaRef ds:uri="http://schemas.microsoft.com/sharepoint/v3/contenttype/forms"/>
  </ds:schemaRefs>
</ds:datastoreItem>
</file>

<file path=customXml/itemProps3.xml><?xml version="1.0" encoding="utf-8"?>
<ds:datastoreItem xmlns:ds="http://schemas.openxmlformats.org/officeDocument/2006/customXml" ds:itemID="{FB93F873-2DCE-450A-8CD2-0112D19D2E58}">
  <ds:schemaRefs>
    <ds:schemaRef ds:uri="Microsoft.SharePoint.Taxonomy.ContentTypeSync"/>
  </ds:schemaRefs>
</ds:datastoreItem>
</file>

<file path=customXml/itemProps4.xml><?xml version="1.0" encoding="utf-8"?>
<ds:datastoreItem xmlns:ds="http://schemas.openxmlformats.org/officeDocument/2006/customXml" ds:itemID="{64E09900-148A-4C0D-9265-237DE922AB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fd283e-d7c6-4db4-b263-522c893cd078"/>
    <ds:schemaRef ds:uri="662745e8-e224-48e8-a2e3-254862b8c2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TotalTime>
  <Words>2184</Words>
  <Application>Microsoft Office PowerPoint</Application>
  <PresentationFormat>Widescreen</PresentationFormat>
  <Paragraphs>163</Paragraphs>
  <Slides>28</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Symbol</vt:lpstr>
      <vt:lpstr>Defra</vt:lpstr>
      <vt:lpstr>Exports</vt:lpstr>
      <vt:lpstr>Content</vt:lpstr>
      <vt:lpstr>International plant health learning objectives</vt:lpstr>
      <vt:lpstr>Audits</vt:lpstr>
      <vt:lpstr>Audits</vt:lpstr>
      <vt:lpstr>Audits</vt:lpstr>
      <vt:lpstr>Audits</vt:lpstr>
      <vt:lpstr>Critical non-conformities</vt:lpstr>
      <vt:lpstr>Critical non-conformities</vt:lpstr>
      <vt:lpstr>Critical non-conformities</vt:lpstr>
      <vt:lpstr>Critical non-conformities</vt:lpstr>
      <vt:lpstr>Non-critical non-conformities</vt:lpstr>
      <vt:lpstr>Non-critical non-conformities</vt:lpstr>
      <vt:lpstr>Non-critical non-conformities</vt:lpstr>
      <vt:lpstr>Non-critical non-conformities</vt:lpstr>
      <vt:lpstr>Non-critical non-conformities</vt:lpstr>
      <vt:lpstr>Appeals</vt:lpstr>
      <vt:lpstr>Appeals</vt:lpstr>
      <vt:lpstr>Knowledge Test   </vt:lpstr>
      <vt:lpstr>Knowledge Test</vt:lpstr>
      <vt:lpstr>Exports</vt:lpstr>
      <vt:lpstr>Export Journeys</vt:lpstr>
      <vt:lpstr>Roles and Responsibilities</vt:lpstr>
      <vt:lpstr>Roles and Responsibilities</vt:lpstr>
      <vt:lpstr>Roles and Responsibilities</vt:lpstr>
      <vt:lpstr>Conflict of Interest</vt:lpstr>
      <vt:lpstr>A Day in the Life of an Export Inspector</vt:lpstr>
      <vt:lpstr>Further Resources </vt:lpstr>
    </vt:vector>
  </TitlesOfParts>
  <Company>Defra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Pollock, Jason (Defra)</dc:creator>
  <cp:lastModifiedBy>Holden, Laura (APHA)</cp:lastModifiedBy>
  <cp:revision>7</cp:revision>
  <dcterms:created xsi:type="dcterms:W3CDTF">2020-11-25T22:08:07Z</dcterms:created>
  <dcterms:modified xsi:type="dcterms:W3CDTF">2020-12-10T15:46:31Z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0x010100A5BF1C78D9F64B679A5EBDE1C6598EBC01008CF7C149F9C47D4A9061557054DE881E</vt:lpwstr>
  </property>
</Properties>
</file>