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C6EA6-C1EA-407D-8B22-133B747FE63A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2645A-227E-4C48-9015-F206312FB4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08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4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6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70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90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4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4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5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4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1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5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5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98698-C06E-614B-B616-FC3CC012DC9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8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51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6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461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xmlns="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2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3783E-CD6C-4212-94F6-AA7EE6A15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FF2989-CB27-41FB-9192-6964A2A6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63A4CB-054E-4DAF-BD38-A50E1005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DD9DF6-1243-45DC-853C-0D27393E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AEC1AE-4EE4-4FE9-B74F-0147E2AA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5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F82B5-7BA4-4647-9A2A-3B734BEB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DAB90E-D698-4D1C-A865-E90BAC49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A4D02-450D-44C7-9ACA-26109065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918594-B69C-4CFB-8940-E3149759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45FAB-B842-4D27-8706-948B9BA7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C9481-7B15-40BE-A1FD-37FC3F3C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767837-DC84-4738-AD79-76713889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C17F56-58C2-4002-896D-D4DDAE35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4B896C-BD56-49BC-9A1C-8CF3722C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DF6A73-A8E4-4FBA-97A3-A0C193A0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76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499EC-2939-4937-B8C5-A9E203D3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FB19D-B956-41CA-B4CE-FB5C2F14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F5FBA3-6CB6-4933-9ED7-6C519A082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379AC5-878C-4A71-ABD9-AB7170E6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1564E8-64A8-4178-984E-7D5C17A2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09A2BA-8D05-429B-B8AF-1569B168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1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FEC2-3B39-4928-8792-4995978C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8E9F0B-683F-4BE9-B2DC-BB715DD4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F57C6F-94D3-459A-A27B-2B91C7AF0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506578-376E-4695-A876-0C5C28A68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688749-1216-4C5A-BF36-A236BAE8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3EDD8BB-2641-42A0-9995-BD603B47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3DE3C1-9629-418E-B7F1-1EEB2572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286A82-E9D1-4B25-846D-826590BD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03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DD436-7E36-4804-B4AF-E1E1BC6B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EBCBF1-F36C-4E74-8830-2C3D45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8088B3-931B-4AD8-BF5F-A410F800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868F2F-161D-47DD-A30B-4F684FFD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73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B8E1103-8E91-4D8C-8CD5-A504CD8B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CB8A54-274A-4538-B3BA-6B124D6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7EEA31-12CC-4D55-9F29-1C1DE0B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8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503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2FE58-58ED-4E80-9693-7136DEC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04FB9B-687C-4B49-8FA1-FAB4611E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F1EBD0-877A-48D4-BF84-B5D3C53C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8FB440-0F81-444E-AFCA-157A53DB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8F1474-CC8C-40AD-9C56-097C024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C99BBF-9BB5-4E49-B555-300AFCE8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09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91618-44EE-4808-884B-EE207D8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0CB954-7F84-4E24-BEAF-8E271C50A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86ACE8-CB62-4292-9651-B953FEF1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0E85B3-8CE1-4DD5-9B31-07692A23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222C5A-194D-4BC0-8960-C71AEC5C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D22225-B069-4E03-BA14-4E27377A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65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0E57B-D9D6-4571-AA2A-82DD346C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DE917A-44B6-4135-A668-DAD743143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D979A-4FA3-43E2-BDF8-8B9B3CDB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268144-ECBD-4841-9577-6F945AAB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E5544-9923-4564-B840-C54D6B1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39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ADAEFD-B8DE-4E09-8F19-862961942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2F3802-4565-499C-A410-59C73A0A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A5773D-925F-4AEE-B6DB-16625F42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A3A1BB-BF99-4CEA-BB7A-B85F5B14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02D2F5-9896-47C8-99F1-BFD57A4A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3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:a16="http://schemas.microsoft.com/office/drawing/2014/main" xmlns="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84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30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4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60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7444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6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1" y="893506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B04B46C5-FCF7-D545-A259-DC88D120D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8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9" y="670032"/>
            <a:ext cx="5046663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9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xmlns="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9" y="1448974"/>
            <a:ext cx="5046663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4901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FA5A9E-D9B2-B047-9EC3-FED0ADD62439}"/>
              </a:ext>
            </a:extLst>
          </p:cNvPr>
          <p:cNvSpPr/>
          <p:nvPr userDrawn="1"/>
        </p:nvSpPr>
        <p:spPr>
          <a:xfrm>
            <a:off x="182880" y="207885"/>
            <a:ext cx="11795760" cy="644223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3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3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xmlns="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3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xmlns="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3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DF7F5CB8-31FE-CC47-BBAD-DF44176E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3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293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xmlns="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791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3D60-DAF1-4FC1-9914-564C275708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430D-BDAA-4BAB-8466-C17F307F90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69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xmlns="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22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34335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2117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95759" y="3782543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1971" y="1912594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34840" y="1052475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6233" y="2728778"/>
            <a:ext cx="6140960" cy="957768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lIns="216000" tIns="187200" rIns="216000" bIns="327600" anchor="ctr" anchorCtr="0">
            <a:spAutoFit/>
          </a:bodyPr>
          <a:lstStyle>
            <a:lvl1pPr algn="l">
              <a:lnSpc>
                <a:spcPct val="110000"/>
              </a:lnSpc>
              <a:defRPr sz="2800" b="0">
                <a:solidFill>
                  <a:srgbClr val="BD4F19"/>
                </a:solidFill>
                <a:latin typeface="Trebuchet MS"/>
                <a:cs typeface="Trebuchet MS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4" name="Picture 13" descr="Commercial-Fe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23" y="254922"/>
            <a:ext cx="2395079" cy="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7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99765" y="229976"/>
            <a:ext cx="11339129" cy="6379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9764" y="6580854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80854"/>
            <a:ext cx="38608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98893" y="6578220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fld id="{68DBB5DE-F509-4162-8871-FF838B0213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687866"/>
            <a:ext cx="7204611" cy="955521"/>
          </a:xfrm>
          <a:solidFill>
            <a:schemeClr val="accent1">
              <a:alpha val="82000"/>
            </a:schemeClr>
          </a:solidFill>
          <a:ln>
            <a:noFill/>
          </a:ln>
        </p:spPr>
        <p:txBody>
          <a:bodyPr wrap="square" lIns="396000" tIns="93600" rIns="216000" bIns="187200" anchor="t" anchorCtr="0">
            <a:spAutoFit/>
          </a:bodyPr>
          <a:lstStyle>
            <a:lvl1pPr algn="l">
              <a:lnSpc>
                <a:spcPct val="110000"/>
              </a:lnSpc>
              <a:defRPr sz="2000" b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change colour for specific topics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0"/>
          </p:nvPr>
        </p:nvSpPr>
        <p:spPr>
          <a:xfrm>
            <a:off x="-1" y="1643387"/>
            <a:ext cx="7204612" cy="1371851"/>
          </a:xfrm>
          <a:prstGeom prst="rect">
            <a:avLst/>
          </a:prstGeom>
          <a:solidFill>
            <a:srgbClr val="F0F1E8">
              <a:alpha val="70000"/>
            </a:srgbClr>
          </a:solidFill>
        </p:spPr>
        <p:txBody>
          <a:bodyPr vert="horz" wrap="square" lIns="396000" rIns="252000" bIns="93600">
            <a:spAutoFit/>
          </a:bodyPr>
          <a:lstStyle>
            <a:lvl1pPr>
              <a:lnSpc>
                <a:spcPct val="120000"/>
              </a:lnSpc>
              <a:defRPr>
                <a:solidFill>
                  <a:srgbClr val="262E37"/>
                </a:solidFill>
              </a:defRPr>
            </a:lvl1pPr>
            <a:lvl2pPr>
              <a:lnSpc>
                <a:spcPct val="120000"/>
              </a:lnSpc>
              <a:defRPr>
                <a:solidFill>
                  <a:srgbClr val="262E37"/>
                </a:solidFill>
              </a:defRPr>
            </a:lvl2pPr>
            <a:lvl3pPr>
              <a:lnSpc>
                <a:spcPct val="120000"/>
              </a:lnSpc>
              <a:defRPr>
                <a:solidFill>
                  <a:srgbClr val="262E37"/>
                </a:solidFill>
              </a:defRPr>
            </a:lvl3pPr>
            <a:lvl4pPr>
              <a:lnSpc>
                <a:spcPct val="120000"/>
              </a:lnSpc>
              <a:defRPr>
                <a:solidFill>
                  <a:srgbClr val="262E37"/>
                </a:solidFill>
              </a:defRPr>
            </a:lvl4pPr>
            <a:lvl5pPr>
              <a:lnSpc>
                <a:spcPct val="120000"/>
              </a:lnSpc>
              <a:defRPr>
                <a:solidFill>
                  <a:srgbClr val="262E3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[DEFAULT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9764" y="6580854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0854"/>
            <a:ext cx="38608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98893" y="6578220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331976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124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Mont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679943" y="1286959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717843" y="2791594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679945" y="401230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435630" y="4510857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374253" y="485939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5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xmlns="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54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5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41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99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2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AFAA-07A5-4E2C-86AB-F7EDF4C988B0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56AE5-9625-4C3A-9FEC-A24BC35B30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07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3BAEEF-404E-4334-AE01-616A86EE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FDD84B-7B68-4A19-B7E6-B2DE29246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3A28C-91EE-4304-85C8-A4FE09D78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11362D-8981-44BF-B80D-7BA9A5980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801F79-570A-47C0-8CD8-90DA4E97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2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g"/><Relationship Id="rId11" Type="http://schemas.openxmlformats.org/officeDocument/2006/relationships/image" Target="../media/image6.pn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2629111"/>
            <a:ext cx="9631991" cy="2212396"/>
          </a:xfrm>
        </p:spPr>
        <p:txBody>
          <a:bodyPr>
            <a:normAutofit/>
          </a:bodyPr>
          <a:lstStyle/>
          <a:p>
            <a:r>
              <a:rPr lang="en-GB" sz="4800" dirty="0"/>
              <a:t>Pests and diseases associated with fruit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124893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185375-243B-418F-903E-D91AFCD580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280853-EBA1-40EF-8A0F-86EEFBA586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3CC33"/>
              </a:buClr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Internal examination</a:t>
            </a:r>
          </a:p>
          <a:p>
            <a:pPr>
              <a:spcBef>
                <a:spcPct val="25000"/>
              </a:spcBef>
              <a:spcAft>
                <a:spcPct val="10000"/>
              </a:spcAft>
              <a:buClr>
                <a:srgbClr val="33CC33"/>
              </a:buClr>
              <a:defRPr/>
            </a:pPr>
            <a:endParaRPr lang="en-GB" sz="2800" b="1" dirty="0">
              <a:solidFill>
                <a:srgbClr val="5F5F5F"/>
              </a:solidFill>
            </a:endParaRPr>
          </a:p>
          <a:p>
            <a:pPr marL="457200" indent="-457200">
              <a:buClr>
                <a:srgbClr val="6A7029"/>
              </a:buClr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cs typeface="Arial" pitchFamily="34" charset="0"/>
              </a:rPr>
              <a:t>Eggs</a:t>
            </a:r>
          </a:p>
          <a:p>
            <a:pPr marL="457200" indent="-457200">
              <a:buClr>
                <a:srgbClr val="6A7029"/>
              </a:buClr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cs typeface="Arial" pitchFamily="34" charset="0"/>
              </a:rPr>
              <a:t>Tunnelling</a:t>
            </a:r>
          </a:p>
          <a:p>
            <a:pPr marL="457200" indent="-457200">
              <a:buClr>
                <a:srgbClr val="6A7029"/>
              </a:buClr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cs typeface="Arial" pitchFamily="34" charset="0"/>
              </a:rPr>
              <a:t>Larvae</a:t>
            </a:r>
          </a:p>
          <a:p>
            <a:endParaRPr lang="en-GB" dirty="0"/>
          </a:p>
        </p:txBody>
      </p:sp>
      <p:pic>
        <p:nvPicPr>
          <p:cNvPr id="18" name="Picture Placeholder 17" descr="A close up of food&#10;&#10;Description automatically generated">
            <a:extLst>
              <a:ext uri="{FF2B5EF4-FFF2-40B4-BE49-F238E27FC236}">
                <a16:creationId xmlns:a16="http://schemas.microsoft.com/office/drawing/2014/main" xmlns="" id="{7D9927B7-A5CF-4DA0-8F79-E8A71B8DD888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5"/>
          <a:stretch>
            <a:fillRect/>
          </a:stretch>
        </p:blipFill>
        <p:spPr>
          <a:xfrm>
            <a:off x="6192838" y="1970400"/>
            <a:ext cx="5294312" cy="3514099"/>
          </a:xfrm>
        </p:spPr>
      </p:pic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9A8216E8-624D-4E2E-A5B7-FA43668BA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1"/>
    </mc:Choice>
    <mc:Fallback xmlns="">
      <p:transition spd="slow" advTm="3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6084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E970C08-6055-4C15-84A2-5218EB19EA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5404" y="524531"/>
            <a:ext cx="6815741" cy="609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800" dirty="0"/>
              <a:t>Eggs under the skin of the host</a:t>
            </a:r>
          </a:p>
        </p:txBody>
      </p:sp>
      <p:pic>
        <p:nvPicPr>
          <p:cNvPr id="10" name="Content Placeholder 9" descr="A picture containing plate, food, piece, cake&#10;&#10;Description automatically generated">
            <a:extLst>
              <a:ext uri="{FF2B5EF4-FFF2-40B4-BE49-F238E27FC236}">
                <a16:creationId xmlns:a16="http://schemas.microsoft.com/office/drawing/2014/main" xmlns="" id="{868D9933-8633-4B43-AD55-F71B301003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tretch/>
        </p:blipFill>
        <p:spPr>
          <a:xfrm>
            <a:off x="6112537" y="1970399"/>
            <a:ext cx="5273926" cy="3514100"/>
          </a:xfrm>
        </p:spPr>
      </p:pic>
      <p:pic>
        <p:nvPicPr>
          <p:cNvPr id="8" name="Picture 6" descr="passion 2">
            <a:extLst>
              <a:ext uri="{FF2B5EF4-FFF2-40B4-BE49-F238E27FC236}">
                <a16:creationId xmlns:a16="http://schemas.microsoft.com/office/drawing/2014/main" xmlns="" id="{0735AD4D-6022-4917-A89F-9EEFDDB03254}"/>
              </a:ext>
            </a:extLst>
          </p:cNvPr>
          <p:cNvPicPr>
            <a:picLocks noGrp="1" noChangeAspect="1" noChangeArrowheads="1"/>
          </p:cNvPicPr>
          <p:nvPr>
            <p:ph sz="half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966" y="1970400"/>
            <a:ext cx="5294312" cy="351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xmlns="" id="{FA6A3DAF-BA56-4B66-9FDA-A780FEED7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90">
        <p:fade/>
      </p:transition>
    </mc:Choice>
    <mc:Fallback xmlns="">
      <p:transition spd="med" advTm="21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9998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262563C-D64B-4E9D-9FA7-AE6319910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Tunnelling</a:t>
            </a:r>
          </a:p>
        </p:txBody>
      </p:sp>
      <p:pic>
        <p:nvPicPr>
          <p:cNvPr id="5" name="Picture 6" descr="mango2">
            <a:extLst>
              <a:ext uri="{FF2B5EF4-FFF2-40B4-BE49-F238E27FC236}">
                <a16:creationId xmlns:a16="http://schemas.microsoft.com/office/drawing/2014/main" xmlns="" id="{6ED19E6C-4257-462D-9309-495F6C3D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>
            <a:fillRect/>
          </a:stretch>
        </p:blipFill>
        <p:spPr bwMode="auto">
          <a:xfrm>
            <a:off x="381000" y="1484313"/>
            <a:ext cx="35052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j7603~03">
            <a:extLst>
              <a:ext uri="{FF2B5EF4-FFF2-40B4-BE49-F238E27FC236}">
                <a16:creationId xmlns:a16="http://schemas.microsoft.com/office/drawing/2014/main" xmlns="" id="{5CE9C133-4540-4929-892E-320DA664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3"/>
          <a:stretch>
            <a:fillRect/>
          </a:stretch>
        </p:blipFill>
        <p:spPr>
          <a:xfrm>
            <a:off x="4495800" y="1414462"/>
            <a:ext cx="3581400" cy="2587625"/>
          </a:xfrm>
          <a:prstGeom prst="rect">
            <a:avLst/>
          </a:prstGeom>
        </p:spPr>
      </p:pic>
      <p:pic>
        <p:nvPicPr>
          <p:cNvPr id="7" name="Picture 5" descr="j9757~07 fruit rot">
            <a:extLst>
              <a:ext uri="{FF2B5EF4-FFF2-40B4-BE49-F238E27FC236}">
                <a16:creationId xmlns:a16="http://schemas.microsoft.com/office/drawing/2014/main" xmlns="" id="{90643C3A-CA62-4181-A46B-A23F52E9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49725"/>
            <a:ext cx="35052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4609-2">
            <a:extLst>
              <a:ext uri="{FF2B5EF4-FFF2-40B4-BE49-F238E27FC236}">
                <a16:creationId xmlns:a16="http://schemas.microsoft.com/office/drawing/2014/main" xmlns="" id="{6C11802A-ECB5-41E8-BB2B-3BA2528B4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"/>
          <a:stretch>
            <a:fillRect/>
          </a:stretch>
        </p:blipFill>
        <p:spPr bwMode="auto">
          <a:xfrm>
            <a:off x="4495800" y="4149725"/>
            <a:ext cx="35814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piece of fruit&#10;&#10;Description automatically generated">
            <a:extLst>
              <a:ext uri="{FF2B5EF4-FFF2-40B4-BE49-F238E27FC236}">
                <a16:creationId xmlns:a16="http://schemas.microsoft.com/office/drawing/2014/main" xmlns="" id="{01CE7A34-705D-41FE-9584-4CBA0F1AF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428117" y="2100687"/>
            <a:ext cx="5260567" cy="3505199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E81DDBAA-023B-4428-8B82-48D8AE421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48">
        <p:fade/>
      </p:transition>
    </mc:Choice>
    <mc:Fallback xmlns="">
      <p:transition spd="med" advTm="26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4386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E970C08-6055-4C15-84A2-5218EB19EA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Larvae - Maggots</a:t>
            </a:r>
          </a:p>
        </p:txBody>
      </p:sp>
      <p:pic>
        <p:nvPicPr>
          <p:cNvPr id="20" name="Picture 4" descr="j5488~05">
            <a:extLst>
              <a:ext uri="{FF2B5EF4-FFF2-40B4-BE49-F238E27FC236}">
                <a16:creationId xmlns:a16="http://schemas.microsoft.com/office/drawing/2014/main" xmlns="" id="{6456B12F-829A-4F0A-AF40-41C8DA429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r="10340" b="19035"/>
          <a:stretch/>
        </p:blipFill>
        <p:spPr>
          <a:xfrm rot="16200000">
            <a:off x="636435" y="1287927"/>
            <a:ext cx="5157186" cy="5019246"/>
          </a:xfrm>
          <a:prstGeom prst="rect">
            <a:avLst/>
          </a:prstGeom>
        </p:spPr>
      </p:pic>
      <p:pic>
        <p:nvPicPr>
          <p:cNvPr id="18" name="Picture 17" descr="A picture containing sitting, food, green, bird&#10;&#10;Description automatically generated">
            <a:extLst>
              <a:ext uri="{FF2B5EF4-FFF2-40B4-BE49-F238E27FC236}">
                <a16:creationId xmlns:a16="http://schemas.microsoft.com/office/drawing/2014/main" xmlns="" id="{2F79CCD3-59F6-4027-8FD0-5DA1A7899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91" t="4302" r="15349"/>
          <a:stretch/>
        </p:blipFill>
        <p:spPr>
          <a:xfrm>
            <a:off x="6342927" y="1218959"/>
            <a:ext cx="4606724" cy="5157185"/>
          </a:xfrm>
          <a:prstGeom prst="rect">
            <a:avLst/>
          </a:prstGeom>
        </p:spPr>
      </p:pic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4035F1CC-B993-43DE-9A49-2C03DDDD4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08">
        <p:fade/>
      </p:transition>
    </mc:Choice>
    <mc:Fallback xmlns="">
      <p:transition spd="med" advTm="19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7330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8995F0-AAC9-4E45-B00C-931C775AA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9413" y="485484"/>
            <a:ext cx="5488876" cy="442196"/>
          </a:xfrm>
        </p:spPr>
        <p:txBody>
          <a:bodyPr/>
          <a:lstStyle/>
          <a:p>
            <a:r>
              <a:rPr lang="en-GB" altLang="en-US" i="1" dirty="0"/>
              <a:t>Zeugodacus cucurbitae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97F496-91DF-4087-98B2-32D1E256D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9413" y="1401716"/>
            <a:ext cx="5488876" cy="497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Native to 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Introduced to parts of Africa, Hawaii &amp; other Pacific Islands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125 hosts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Major pest of cucurbits causing 30-100% losses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Costly quarantine restrictions and eradication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&gt;200 million Euros to eradicate from Ryukyu Islands (Japan)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Until 2015 – “</a:t>
            </a:r>
            <a:r>
              <a:rPr lang="en-GB" i="1" dirty="0"/>
              <a:t>Bactrocera cucurbitae”</a:t>
            </a:r>
            <a:endParaRPr lang="en-GB" altLang="en-US" dirty="0"/>
          </a:p>
          <a:p>
            <a:endParaRPr lang="en-GB" dirty="0"/>
          </a:p>
        </p:txBody>
      </p:sp>
      <p:pic>
        <p:nvPicPr>
          <p:cNvPr id="15" name="Picture Placeholder 14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42C47D6A-A28D-4159-94E2-0E7A5FEDE8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675" r="675"/>
          <a:stretch>
            <a:fillRect/>
          </a:stretch>
        </p:blipFill>
        <p:spPr>
          <a:xfrm>
            <a:off x="182563" y="220663"/>
            <a:ext cx="5489575" cy="6429375"/>
          </a:xfrm>
        </p:spPr>
      </p:pic>
      <p:pic>
        <p:nvPicPr>
          <p:cNvPr id="2" name="slide 21">
            <a:hlinkClick r:id="" action="ppaction://media"/>
            <a:extLst>
              <a:ext uri="{FF2B5EF4-FFF2-40B4-BE49-F238E27FC236}">
                <a16:creationId xmlns:a16="http://schemas.microsoft.com/office/drawing/2014/main" xmlns="" id="{2AA76FD9-8C66-4674-ACCD-BA9C4CD93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8"/>
    </mc:Choice>
    <mc:Fallback xmlns="">
      <p:transition spd="slow" advTm="5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1582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8995F0-AAC9-4E45-B00C-931C775AA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9413" y="485484"/>
            <a:ext cx="5488876" cy="442196"/>
          </a:xfrm>
        </p:spPr>
        <p:txBody>
          <a:bodyPr/>
          <a:lstStyle/>
          <a:p>
            <a:r>
              <a:rPr lang="en-GB" altLang="en-US" i="1" dirty="0"/>
              <a:t>Bactrocera dorsalis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97F496-91DF-4087-98B2-32D1E256D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9413" y="1413291"/>
            <a:ext cx="5488876" cy="497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Native to Asia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dirty="0"/>
              <a:t>Introduced to Kenya (2003), rapid spread across 20+ countries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dirty="0"/>
              <a:t>Wide host range, favourites are mango, guava, citrus and banana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dirty="0"/>
              <a:t>Out-competing native fruit flies (</a:t>
            </a:r>
            <a:r>
              <a:rPr lang="en-GB" i="1" dirty="0"/>
              <a:t>Ceratitis cosyra</a:t>
            </a:r>
            <a:r>
              <a:rPr lang="en-GB" dirty="0"/>
              <a:t>) in Africa where it was first described as a new species, </a:t>
            </a:r>
            <a:r>
              <a:rPr lang="en-GB" i="1" dirty="0"/>
              <a:t>Bactrocera invadens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dirty="0"/>
              <a:t>Massive economic impact, Kenyan mango farmers lost $1.7 million in two years</a:t>
            </a:r>
          </a:p>
          <a:p>
            <a:endParaRPr lang="en-GB" dirty="0"/>
          </a:p>
        </p:txBody>
      </p:sp>
      <p:pic>
        <p:nvPicPr>
          <p:cNvPr id="14" name="Picture Placeholder 13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F3F559DA-0118-46EF-8BE4-16291C0841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2855" b="2855"/>
          <a:stretch>
            <a:fillRect/>
          </a:stretch>
        </p:blipFill>
        <p:spPr>
          <a:xfrm>
            <a:off x="182563" y="231775"/>
            <a:ext cx="5592762" cy="6418263"/>
          </a:xfrm>
        </p:spPr>
      </p:pic>
      <p:pic>
        <p:nvPicPr>
          <p:cNvPr id="2" name="slide 22 take 2">
            <a:hlinkClick r:id="" action="ppaction://media"/>
            <a:extLst>
              <a:ext uri="{FF2B5EF4-FFF2-40B4-BE49-F238E27FC236}">
                <a16:creationId xmlns:a16="http://schemas.microsoft.com/office/drawing/2014/main" xmlns="" id="{442875AF-DE39-43FD-8AA1-E5EF5FFF6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5"/>
    </mc:Choice>
    <mc:Fallback xmlns="">
      <p:transition spd="slow" advTm="4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5152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8995F0-AAC9-4E45-B00C-931C775AA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1195" y="485484"/>
            <a:ext cx="5488876" cy="442196"/>
          </a:xfrm>
        </p:spPr>
        <p:txBody>
          <a:bodyPr/>
          <a:lstStyle/>
          <a:p>
            <a:r>
              <a:rPr lang="en-GB" altLang="en-US" i="1" dirty="0"/>
              <a:t>Ceratitis capitata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97F496-91DF-4087-98B2-32D1E256D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6677" y="1401716"/>
            <a:ext cx="5488876" cy="497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“Medfly” – not quarantine listed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Widespread in tropical Africa, Madagascar; introduced to Mauritius, Reunion, Seychelles, North Africa, southern Europe, Middle East, Central and South America, western Australia and Hawaii.</a:t>
            </a:r>
            <a:endParaRPr lang="en-GB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Highly polyphagous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Common on </a:t>
            </a:r>
            <a:r>
              <a:rPr lang="en-GB" altLang="en-US" i="1" dirty="0"/>
              <a:t>Citrus, Capsicum, Mangifera </a:t>
            </a:r>
            <a:r>
              <a:rPr lang="en-GB" altLang="en-US" dirty="0"/>
              <a:t>and</a:t>
            </a:r>
            <a:r>
              <a:rPr lang="en-GB" altLang="en-US" i="1" dirty="0"/>
              <a:t> Psidium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Many records from private houses in UK; emerged from imported fruit</a:t>
            </a:r>
          </a:p>
          <a:p>
            <a:endParaRPr lang="en-GB" dirty="0"/>
          </a:p>
        </p:txBody>
      </p:sp>
      <p:pic>
        <p:nvPicPr>
          <p:cNvPr id="16" name="Picture Placeholder 15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7887B5EB-43AC-46A7-A638-F4011FDA4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628" r="2628"/>
          <a:stretch>
            <a:fillRect/>
          </a:stretch>
        </p:blipFill>
        <p:spPr>
          <a:xfrm>
            <a:off x="182563" y="220663"/>
            <a:ext cx="6157912" cy="6429375"/>
          </a:xfrm>
        </p:spPr>
      </p:pic>
      <p:pic>
        <p:nvPicPr>
          <p:cNvPr id="2" name="slide 23">
            <a:hlinkClick r:id="" action="ppaction://media"/>
            <a:extLst>
              <a:ext uri="{FF2B5EF4-FFF2-40B4-BE49-F238E27FC236}">
                <a16:creationId xmlns:a16="http://schemas.microsoft.com/office/drawing/2014/main" xmlns="" id="{6574DCB1-2923-4E91-9B43-2692D5F5F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9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4"/>
    </mc:Choice>
    <mc:Fallback xmlns="">
      <p:transition spd="slow" advTm="4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1806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8995F0-AAC9-4E45-B00C-931C775AA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1195" y="485484"/>
            <a:ext cx="5488876" cy="442196"/>
          </a:xfrm>
        </p:spPr>
        <p:txBody>
          <a:bodyPr/>
          <a:lstStyle/>
          <a:p>
            <a:r>
              <a:rPr lang="en-GB" i="1" dirty="0"/>
              <a:t>Rhagoletis cingulata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97F496-91DF-4087-98B2-32D1E256D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6677" y="1401716"/>
            <a:ext cx="5488876" cy="497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Eastern cherry fruit fly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Native to Eastern North America</a:t>
            </a:r>
            <a:endParaRPr lang="en-GB" altLang="en-US" b="1" dirty="0">
              <a:solidFill>
                <a:srgbClr val="5F5F5F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Introduced to Europe (1999):  Austria, Croatia, Czech Republic, France, the Netherlands, Germany, Hungary, Italy, Netherlands,  Switzerland, Slovenia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Affects commercial cherry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Damage caused by the introduced spotted winged drosophila (</a:t>
            </a:r>
            <a:r>
              <a:rPr lang="en-GB" i="1" dirty="0"/>
              <a:t>Drosophila suzukii</a:t>
            </a:r>
            <a:r>
              <a:rPr lang="en-GB" dirty="0"/>
              <a:t>) could be mistaken for Eastern cherry fruit fly.</a:t>
            </a:r>
          </a:p>
          <a:p>
            <a:endParaRPr lang="en-GB" dirty="0"/>
          </a:p>
        </p:txBody>
      </p:sp>
      <p:pic>
        <p:nvPicPr>
          <p:cNvPr id="7" name="Picture Placeholder 6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3A005100-E7D1-4D38-870A-C38C27C74B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8930" r="8930"/>
          <a:stretch>
            <a:fillRect/>
          </a:stretch>
        </p:blipFill>
        <p:spPr>
          <a:xfrm>
            <a:off x="182563" y="185738"/>
            <a:ext cx="5767387" cy="6464300"/>
          </a:xfrm>
        </p:spPr>
      </p:pic>
      <p:pic>
        <p:nvPicPr>
          <p:cNvPr id="2" name="slide 24">
            <a:hlinkClick r:id="" action="ppaction://media"/>
            <a:extLst>
              <a:ext uri="{FF2B5EF4-FFF2-40B4-BE49-F238E27FC236}">
                <a16:creationId xmlns:a16="http://schemas.microsoft.com/office/drawing/2014/main" xmlns="" id="{F837F57E-794C-48AD-B090-55CF969BB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0"/>
    </mc:Choice>
    <mc:Fallback xmlns="">
      <p:transition spd="slow" advTm="2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3829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8995F0-AAC9-4E45-B00C-931C775AA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1195" y="485484"/>
            <a:ext cx="5488876" cy="442196"/>
          </a:xfrm>
        </p:spPr>
        <p:txBody>
          <a:bodyPr/>
          <a:lstStyle/>
          <a:p>
            <a:r>
              <a:rPr lang="en-GB" i="1" dirty="0"/>
              <a:t>Rhagoletis pomonella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D97F496-91DF-4087-98B2-32D1E256D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1195" y="1250991"/>
            <a:ext cx="5488876" cy="4970800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Apple maggot fly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Originated in eastern North America, native host - hawthorn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Not present in Europe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dirty="0"/>
              <a:t>Since late 1970’s it infested commercial </a:t>
            </a:r>
            <a:r>
              <a:rPr lang="en-GB" altLang="en-US" i="1" dirty="0"/>
              <a:t>Malus</a:t>
            </a:r>
            <a:r>
              <a:rPr lang="en-GB" altLang="en-US" dirty="0"/>
              <a:t> and spread to much of N. America.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Cotoneaster, Prunus </a:t>
            </a:r>
            <a:r>
              <a:rPr lang="en-GB" dirty="0"/>
              <a:t>and </a:t>
            </a:r>
            <a:r>
              <a:rPr lang="en-GB" i="1" dirty="0"/>
              <a:t>Pyrus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UK interceptions since 1920’s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Defra contingency plan written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/>
              <a:t>Potential to be a significant pest</a:t>
            </a:r>
          </a:p>
        </p:txBody>
      </p:sp>
      <p:pic>
        <p:nvPicPr>
          <p:cNvPr id="7" name="Picture Placeholder 6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3A005100-E7D1-4D38-870A-C38C27C74B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8930" r="8930"/>
          <a:stretch>
            <a:fillRect/>
          </a:stretch>
        </p:blipFill>
        <p:spPr>
          <a:xfrm>
            <a:off x="182563" y="185738"/>
            <a:ext cx="5767387" cy="6464300"/>
          </a:xfrm>
        </p:spPr>
      </p:pic>
      <p:pic>
        <p:nvPicPr>
          <p:cNvPr id="2" name="slide 26">
            <a:hlinkClick r:id="" action="ppaction://media"/>
            <a:extLst>
              <a:ext uri="{FF2B5EF4-FFF2-40B4-BE49-F238E27FC236}">
                <a16:creationId xmlns:a16="http://schemas.microsoft.com/office/drawing/2014/main" xmlns="" id="{EF1289EC-E5BE-4B86-BFEB-1BCB550C5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8"/>
    </mc:Choice>
    <mc:Fallback xmlns="">
      <p:transition spd="slow" advTm="3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297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Fruit flies</a:t>
            </a:r>
            <a:endParaRPr lang="en-GB" i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AA80922C-AD0E-40B0-8544-769743637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family Tephritidae, including </a:t>
            </a:r>
            <a:r>
              <a:rPr lang="en-GB" i="1" dirty="0"/>
              <a:t>Bactrocera, Anastrepha, Dacus, Zeugodacus</a:t>
            </a:r>
          </a:p>
          <a:p>
            <a:endParaRPr lang="en-GB" dirty="0"/>
          </a:p>
        </p:txBody>
      </p:sp>
      <p:pic>
        <p:nvPicPr>
          <p:cNvPr id="6" name="Picture Placeholder 13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39FF5B9F-6F9A-4D33-B766-6659641306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45" r="1445"/>
          <a:stretch>
            <a:fillRect/>
          </a:stretch>
        </p:blipFill>
        <p:spPr>
          <a:xfrm>
            <a:off x="6791325" y="136525"/>
            <a:ext cx="5257800" cy="6589713"/>
          </a:xfrm>
        </p:spPr>
      </p:pic>
    </p:spTree>
    <p:extLst>
      <p:ext uri="{BB962C8B-B14F-4D97-AF65-F5344CB8AC3E}">
        <p14:creationId xmlns:p14="http://schemas.microsoft.com/office/powerpoint/2010/main" val="306300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CE09C32-0E6F-42B3-9E7A-51D5E07D5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Introduction to Tephritidae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FF3FD8-EEDA-465E-93A0-31796D9367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 of the largest families of Diptera  (4,500 described species belonging to 500 genera)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World-wide, most species in tropical and subtropical areas.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One of the most economically important pest groups, causing billions of ££ in losses annually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250 species are recorded as damaging economically important crop plants and </a:t>
            </a:r>
            <a:r>
              <a:rPr lang="en-GB" altLang="en-US" sz="2000" dirty="0"/>
              <a:t>70 species are considered major economic pests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larvae of most tephritids feed on living plant tissue, particularly the fruit or other seed bearing organs of flowering plants; others are leaf miners, stem borers or live in the roots.</a:t>
            </a:r>
            <a:endParaRPr lang="en-GB" altLang="en-US" sz="2000" dirty="0"/>
          </a:p>
          <a:p>
            <a:endParaRPr lang="en-GB" dirty="0"/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xmlns="" id="{6EC93EE5-5568-4B7E-8A5B-1D6E05625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830">
        <p:fade/>
      </p:transition>
    </mc:Choice>
    <mc:Fallback xmlns="">
      <p:transition spd="med" advTm="103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0236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F57CAD-A9F8-48B6-AAC1-2490B4A50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" y="466725"/>
            <a:ext cx="10953750" cy="59245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31917E43-FC5B-4FD9-8B55-1E3F5BE5E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964" y="6037416"/>
            <a:ext cx="5071875" cy="56122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6 Main Genera</a:t>
            </a: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6302D251-F458-4840-ABBE-E05BEB96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579">
        <p:fade/>
      </p:transition>
    </mc:Choice>
    <mc:Fallback xmlns="">
      <p:transition spd="med" advTm="115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2466" objId="2"/>
        <p14:seekEvt time="2466" objId="2" seek="2344"/>
        <p14:resumeEvt time="2466" objId="2"/>
        <p14:stopEvt time="11463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F925B6-5118-41D6-9C8E-6ADF4DF81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Frequently Intercepted Species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E64EF7B-D18E-4F30-BE93-F885CBD479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278" y="1412408"/>
            <a:ext cx="9630669" cy="4033183"/>
          </a:xfrm>
        </p:spPr>
        <p:txBody>
          <a:bodyPr>
            <a:normAutofit/>
          </a:bodyPr>
          <a:lstStyle/>
          <a:p>
            <a:endParaRPr lang="en-US" sz="2400" dirty="0">
              <a:cs typeface="Times New Roman" pitchFamily="18" charset="0"/>
            </a:endParaRPr>
          </a:p>
          <a:p>
            <a:pPr lvl="2"/>
            <a:endParaRPr lang="en-US" sz="2200" dirty="0">
              <a:cs typeface="Times New Roman" pitchFamily="18" charset="0"/>
            </a:endParaRPr>
          </a:p>
          <a:p>
            <a:endParaRPr lang="en-GB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5825B6CB-4C10-48AA-901D-21FDEDA30877}"/>
              </a:ext>
            </a:extLst>
          </p:cNvPr>
          <p:cNvGraphicFramePr>
            <a:graphicFrameLocks noGrp="1"/>
          </p:cNvGraphicFramePr>
          <p:nvPr/>
        </p:nvGraphicFramePr>
        <p:xfrm>
          <a:off x="1088019" y="1632030"/>
          <a:ext cx="9907930" cy="453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965">
                  <a:extLst>
                    <a:ext uri="{9D8B030D-6E8A-4147-A177-3AD203B41FA5}">
                      <a16:colId xmlns:a16="http://schemas.microsoft.com/office/drawing/2014/main" xmlns="" val="470656647"/>
                    </a:ext>
                  </a:extLst>
                </a:gridCol>
                <a:gridCol w="4953965">
                  <a:extLst>
                    <a:ext uri="{9D8B030D-6E8A-4147-A177-3AD203B41FA5}">
                      <a16:colId xmlns:a16="http://schemas.microsoft.com/office/drawing/2014/main" xmlns="" val="3312719215"/>
                    </a:ext>
                  </a:extLst>
                </a:gridCol>
              </a:tblGrid>
              <a:tr h="568132">
                <a:tc>
                  <a:txBody>
                    <a:bodyPr/>
                    <a:lstStyle/>
                    <a:p>
                      <a:r>
                        <a:rPr lang="en-GB" sz="2400" dirty="0"/>
                        <a:t>Latin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Common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6657443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Anastrepha obliqua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West Indian Fruit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443164"/>
                  </a:ext>
                </a:extLst>
              </a:tr>
              <a:tr h="5603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i="1" dirty="0"/>
                        <a:t>Bactrocera correcta</a:t>
                      </a:r>
                      <a:endParaRPr lang="en-GB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Guava Fruit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7669066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Bactrocera dorsalis </a:t>
                      </a:r>
                      <a:r>
                        <a:rPr lang="en-GB" sz="2400" i="0" dirty="0"/>
                        <a:t>complex</a:t>
                      </a:r>
                      <a:endParaRPr lang="en-GB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Oriental Fruit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321693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Bactrocera zonata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Peach Fruit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1912344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Ceratitis capitata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Mediterranean Fruit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8022619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Dacus ciliatus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Lesser Melon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020230"/>
                  </a:ext>
                </a:extLst>
              </a:tr>
              <a:tr h="568132">
                <a:tc>
                  <a:txBody>
                    <a:bodyPr/>
                    <a:lstStyle/>
                    <a:p>
                      <a:r>
                        <a:rPr lang="en-GB" sz="2400" i="1" dirty="0"/>
                        <a:t>Zeugodacus cucurbitae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Melon 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0781092"/>
                  </a:ext>
                </a:extLst>
              </a:tr>
            </a:tbl>
          </a:graphicData>
        </a:graphic>
      </p:graphicFrame>
      <p:pic>
        <p:nvPicPr>
          <p:cNvPr id="3" name="slide 20">
            <a:hlinkClick r:id="" action="ppaction://media"/>
            <a:extLst>
              <a:ext uri="{FF2B5EF4-FFF2-40B4-BE49-F238E27FC236}">
                <a16:creationId xmlns:a16="http://schemas.microsoft.com/office/drawing/2014/main" xmlns="" id="{2988A118-1C1E-4A67-A3AC-80ACE5B26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32">
        <p:fade/>
      </p:transition>
    </mc:Choice>
    <mc:Fallback xmlns="">
      <p:transition spd="med" advTm="8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11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158240-22A7-4BC7-9E81-F9E512010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Distribution of the Main Genera in Europe</a:t>
            </a:r>
            <a:endParaRPr lang="en-GB" dirty="0"/>
          </a:p>
          <a:p>
            <a:endParaRPr lang="en-GB" i="1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0101424E-A3EC-49AA-8E83-7C1FE55F38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2000" i="1" dirty="0">
                <a:solidFill>
                  <a:schemeClr val="tx1"/>
                </a:solidFill>
              </a:rPr>
              <a:t>Anastrepha</a:t>
            </a:r>
            <a:r>
              <a:rPr lang="en-GB" altLang="en-US" sz="2000" dirty="0">
                <a:solidFill>
                  <a:schemeClr val="tx1"/>
                </a:solidFill>
              </a:rPr>
              <a:t>	       Not present</a:t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i="1" dirty="0">
                <a:solidFill>
                  <a:schemeClr val="tx1"/>
                </a:solidFill>
              </a:rPr>
              <a:t>Bactrocera</a:t>
            </a:r>
            <a:r>
              <a:rPr lang="en-GB" altLang="en-US" sz="2000" dirty="0">
                <a:solidFill>
                  <a:schemeClr val="tx1"/>
                </a:solidFill>
              </a:rPr>
              <a:t>	       1 native species  in southern Europe (</a:t>
            </a:r>
            <a:r>
              <a:rPr lang="en-GB" altLang="en-US" sz="2000" i="1" dirty="0">
                <a:solidFill>
                  <a:schemeClr val="tx1"/>
                </a:solidFill>
              </a:rPr>
              <a:t>B. oleae</a:t>
            </a:r>
            <a:r>
              <a:rPr lang="en-GB" altLang="en-US" sz="2000" dirty="0">
                <a:solidFill>
                  <a:schemeClr val="tx1"/>
                </a:solidFill>
              </a:rPr>
              <a:t>) </a:t>
            </a:r>
            <a:r>
              <a:rPr lang="en-GB" altLang="en-US" sz="2000" i="1" dirty="0">
                <a:solidFill>
                  <a:schemeClr val="tx1"/>
                </a:solidFill>
              </a:rPr>
              <a:t>B. dorsalis 				</a:t>
            </a:r>
            <a:r>
              <a:rPr lang="en-GB" altLang="en-US" sz="2000" dirty="0">
                <a:solidFill>
                  <a:schemeClr val="tx1"/>
                </a:solidFill>
              </a:rPr>
              <a:t>outbreak</a:t>
            </a:r>
            <a:r>
              <a:rPr lang="en-GB" altLang="en-US" sz="2000" i="1" dirty="0">
                <a:solidFill>
                  <a:schemeClr val="tx1"/>
                </a:solidFill>
              </a:rPr>
              <a:t> </a:t>
            </a:r>
            <a:r>
              <a:rPr lang="en-GB" altLang="en-US" sz="2000" dirty="0">
                <a:solidFill>
                  <a:schemeClr val="tx1"/>
                </a:solidFill>
              </a:rPr>
              <a:t>Italy Oct‘18</a:t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i="1" dirty="0">
                <a:solidFill>
                  <a:schemeClr val="tx1"/>
                </a:solidFill>
              </a:rPr>
              <a:t>Zeugodacus </a:t>
            </a:r>
            <a:r>
              <a:rPr lang="en-GB" altLang="en-US" sz="2000" dirty="0">
                <a:solidFill>
                  <a:schemeClr val="tx1"/>
                </a:solidFill>
              </a:rPr>
              <a:t>              Not present</a:t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i="1" dirty="0">
                <a:solidFill>
                  <a:schemeClr val="tx1"/>
                </a:solidFill>
              </a:rPr>
              <a:t>Ceratitis</a:t>
            </a:r>
            <a:r>
              <a:rPr lang="en-GB" altLang="en-US" sz="2000" dirty="0">
                <a:solidFill>
                  <a:schemeClr val="tx1"/>
                </a:solidFill>
              </a:rPr>
              <a:t>	                    1 species (</a:t>
            </a:r>
            <a:r>
              <a:rPr lang="en-GB" altLang="en-US" sz="2000" i="1" dirty="0">
                <a:solidFill>
                  <a:schemeClr val="tx1"/>
                </a:solidFill>
              </a:rPr>
              <a:t>C. capitata – </a:t>
            </a:r>
            <a:r>
              <a:rPr lang="en-GB" altLang="en-US" sz="2000" dirty="0">
                <a:solidFill>
                  <a:schemeClr val="tx1"/>
                </a:solidFill>
              </a:rPr>
              <a:t>long established in southern Europe</a:t>
            </a:r>
            <a:r>
              <a:rPr lang="en-GB" altLang="en-US" sz="2000" i="1" dirty="0">
                <a:solidFill>
                  <a:schemeClr val="tx1"/>
                </a:solidFill>
              </a:rPr>
              <a:t>)</a:t>
            </a: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i="1" dirty="0">
                <a:solidFill>
                  <a:schemeClr val="tx1"/>
                </a:solidFill>
              </a:rPr>
              <a:t>Dacus</a:t>
            </a:r>
            <a:r>
              <a:rPr lang="en-GB" altLang="en-US" sz="2000" dirty="0">
                <a:solidFill>
                  <a:schemeClr val="tx1"/>
                </a:solidFill>
              </a:rPr>
              <a:t>		        Not present</a:t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i="1" dirty="0">
                <a:solidFill>
                  <a:schemeClr val="tx1"/>
                </a:solidFill>
              </a:rPr>
              <a:t>Rhagoletis</a:t>
            </a:r>
            <a:r>
              <a:rPr lang="en-GB" altLang="en-US" sz="2000" dirty="0">
                <a:solidFill>
                  <a:schemeClr val="tx1"/>
                </a:solidFill>
              </a:rPr>
              <a:t>	        6 native species (plus 3 or 4 introduced species – </a:t>
            </a:r>
            <a:r>
              <a:rPr lang="en-GB" altLang="en-US" sz="2000" i="1" dirty="0">
                <a:solidFill>
                  <a:schemeClr val="tx1"/>
                </a:solidFill>
              </a:rPr>
              <a:t>R. completa</a:t>
            </a:r>
            <a:r>
              <a:rPr lang="en-GB" altLang="en-US" sz="2000" dirty="0">
                <a:solidFill>
                  <a:schemeClr val="tx1"/>
                </a:solidFill>
              </a:rPr>
              <a:t>, 			</a:t>
            </a:r>
            <a:r>
              <a:rPr lang="en-GB" altLang="en-US" sz="2000" i="1" dirty="0">
                <a:solidFill>
                  <a:schemeClr val="tx1"/>
                </a:solidFill>
              </a:rPr>
              <a:t>R. cingulata,</a:t>
            </a:r>
            <a:r>
              <a:rPr lang="en-GB" altLang="en-US" sz="2000" dirty="0">
                <a:solidFill>
                  <a:schemeClr val="tx1"/>
                </a:solidFill>
              </a:rPr>
              <a:t> </a:t>
            </a:r>
            <a:r>
              <a:rPr lang="en-GB" altLang="en-US" sz="2000" i="1" dirty="0">
                <a:solidFill>
                  <a:schemeClr val="tx1"/>
                </a:solidFill>
              </a:rPr>
              <a:t>R. suavis </a:t>
            </a:r>
            <a:r>
              <a:rPr lang="en-GB" altLang="en-US" sz="2000" dirty="0">
                <a:solidFill>
                  <a:schemeClr val="tx1"/>
                </a:solidFill>
              </a:rPr>
              <a:t>and (?)</a:t>
            </a:r>
            <a:r>
              <a:rPr lang="en-GB" altLang="en-US" sz="2000" i="1" dirty="0">
                <a:solidFill>
                  <a:schemeClr val="tx1"/>
                </a:solidFill>
              </a:rPr>
              <a:t>R. indifferens)</a:t>
            </a: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r>
              <a:rPr lang="en-GB" altLang="en-US" sz="2000" dirty="0">
                <a:solidFill>
                  <a:schemeClr val="tx1"/>
                </a:solidFill>
              </a:rPr>
              <a:t/>
            </a:r>
            <a:br>
              <a:rPr lang="en-GB" altLang="en-US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slide 7 take 2">
            <a:hlinkClick r:id="" action="ppaction://media"/>
            <a:extLst>
              <a:ext uri="{FF2B5EF4-FFF2-40B4-BE49-F238E27FC236}">
                <a16:creationId xmlns:a16="http://schemas.microsoft.com/office/drawing/2014/main" xmlns="" id="{B81EC1AA-BA6B-48EF-87E2-960A93B52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407">
        <p:fade/>
      </p:transition>
    </mc:Choice>
    <mc:Fallback xmlns="">
      <p:transition spd="med" advTm="40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38276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185375-243B-418F-903E-D91AFCD580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Detection</a:t>
            </a:r>
          </a:p>
        </p:txBody>
      </p:sp>
      <p:pic>
        <p:nvPicPr>
          <p:cNvPr id="6" name="Picture Placeholder 5" descr="A box full of fruit&#10;&#10;Description automatically generated">
            <a:extLst>
              <a:ext uri="{FF2B5EF4-FFF2-40B4-BE49-F238E27FC236}">
                <a16:creationId xmlns:a16="http://schemas.microsoft.com/office/drawing/2014/main" xmlns="" id="{4B9B2C1E-F6E1-4F77-87A3-734D2DC744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56556" y="1670050"/>
            <a:ext cx="3390900" cy="4114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280853-EBA1-40EF-8A0F-86EEFBA5869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3CC33"/>
              </a:buClr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External examination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•"/>
              <a:defRPr/>
            </a:pPr>
            <a:endParaRPr lang="en-GB" sz="32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6A7029"/>
              </a:buClr>
              <a:buFontTx/>
              <a:buChar char="•"/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Rotting fruit (smell &amp; stains)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6A7029"/>
              </a:buClr>
              <a:buFontTx/>
              <a:buChar char="•"/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Oviposition holes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6A7029"/>
              </a:buClr>
              <a:buFontTx/>
              <a:buChar char="•"/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Emergence holes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6A7029"/>
              </a:buClr>
              <a:buFontTx/>
              <a:buChar char="•"/>
              <a:defRPr/>
            </a:pPr>
            <a:r>
              <a:rPr lang="en-GB" sz="3200" dirty="0">
                <a:solidFill>
                  <a:schemeClr val="accent3">
                    <a:lumMod val="50000"/>
                  </a:schemeClr>
                </a:solidFill>
              </a:rPr>
              <a:t>Pupae and larvae in box</a:t>
            </a:r>
          </a:p>
          <a:p>
            <a:endParaRPr lang="en-GB" dirty="0"/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A036E761-2EC5-4EE4-9DE2-4092959DF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3"/>
    </mc:Choice>
    <mc:Fallback xmlns="">
      <p:transition spd="slow" advTm="4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647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een apple&#10;&#10;Description automatically generated">
            <a:extLst>
              <a:ext uri="{FF2B5EF4-FFF2-40B4-BE49-F238E27FC236}">
                <a16:creationId xmlns:a16="http://schemas.microsoft.com/office/drawing/2014/main" xmlns="" id="{5207F613-DBE3-4921-83F8-1E6D9090DB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9669" b="9669"/>
          <a:stretch>
            <a:fillRect/>
          </a:stretch>
        </p:blipFill>
        <p:spPr/>
      </p:pic>
      <p:pic>
        <p:nvPicPr>
          <p:cNvPr id="10" name="Picture Placeholder 9" descr="A picture containing brush&#10;&#10;Description automatically generated">
            <a:extLst>
              <a:ext uri="{FF2B5EF4-FFF2-40B4-BE49-F238E27FC236}">
                <a16:creationId xmlns:a16="http://schemas.microsoft.com/office/drawing/2014/main" xmlns="" id="{AF440D0E-D5CF-4B78-B32B-C298F8CC4B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t="4758" b="4758"/>
          <a:stretch>
            <a:fillRect/>
          </a:stretch>
        </p:blipFill>
        <p:spPr/>
      </p:pic>
      <p:pic>
        <p:nvPicPr>
          <p:cNvPr id="14" name="Picture 13" descr="A close up of a pepper&#10;&#10;Description automatically generated">
            <a:extLst>
              <a:ext uri="{FF2B5EF4-FFF2-40B4-BE49-F238E27FC236}">
                <a16:creationId xmlns:a16="http://schemas.microsoft.com/office/drawing/2014/main" xmlns="" id="{E734C6F4-013A-4ED8-A4F0-DCA38CB800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92" r="18494" b="356"/>
          <a:stretch/>
        </p:blipFill>
        <p:spPr>
          <a:xfrm rot="16200000">
            <a:off x="6956040" y="-1002246"/>
            <a:ext cx="2635375" cy="5650980"/>
          </a:xfrm>
          <a:prstGeom prst="rect">
            <a:avLst/>
          </a:prstGeom>
        </p:spPr>
      </p:pic>
      <p:pic>
        <p:nvPicPr>
          <p:cNvPr id="12" name="Picture Placeholder 11" descr="A picture containing orange, food, fruit, star&#10;&#10;Description automatically generated">
            <a:extLst>
              <a:ext uri="{FF2B5EF4-FFF2-40B4-BE49-F238E27FC236}">
                <a16:creationId xmlns:a16="http://schemas.microsoft.com/office/drawing/2014/main" xmlns="" id="{4580938F-C95B-4D33-B036-8757909F20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/>
          <a:srcRect l="19956" t="3836" r="9007" b="3836"/>
          <a:stretch/>
        </p:blipFill>
        <p:spPr>
          <a:xfrm>
            <a:off x="9226142" y="1557735"/>
            <a:ext cx="2783295" cy="2395328"/>
          </a:xfrm>
        </p:spPr>
      </p:pic>
      <p:pic>
        <p:nvPicPr>
          <p:cNvPr id="16" name="Picture 15" descr="A close up of a pizza&#10;&#10;Description automatically generated">
            <a:extLst>
              <a:ext uri="{FF2B5EF4-FFF2-40B4-BE49-F238E27FC236}">
                <a16:creationId xmlns:a16="http://schemas.microsoft.com/office/drawing/2014/main" xmlns="" id="{E69760C3-1319-4ED3-B268-A7F39FBEF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02" y="3429000"/>
            <a:ext cx="4065821" cy="3249105"/>
          </a:xfrm>
          <a:prstGeom prst="rect">
            <a:avLst/>
          </a:prstGeom>
        </p:spPr>
      </p:pic>
      <p:pic>
        <p:nvPicPr>
          <p:cNvPr id="18" name="Picture 17" descr="A picture containing citrus, orange, fruit, indoor&#10;&#10;Description automatically generated">
            <a:extLst>
              <a:ext uri="{FF2B5EF4-FFF2-40B4-BE49-F238E27FC236}">
                <a16:creationId xmlns:a16="http://schemas.microsoft.com/office/drawing/2014/main" xmlns="" id="{108C8642-852C-4788-8B0F-644DA18656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608" t="12387" r="24851" b="28653"/>
          <a:stretch/>
        </p:blipFill>
        <p:spPr>
          <a:xfrm rot="16200000">
            <a:off x="4432168" y="3263760"/>
            <a:ext cx="3230562" cy="3598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95746D-8BB3-4260-AE67-52725CF77546}"/>
              </a:ext>
            </a:extLst>
          </p:cNvPr>
          <p:cNvSpPr txBox="1"/>
          <p:nvPr/>
        </p:nvSpPr>
        <p:spPr>
          <a:xfrm>
            <a:off x="8470232" y="4636168"/>
            <a:ext cx="3160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prstClr val="white"/>
                </a:solidFill>
              </a:rPr>
              <a:t>Oviposition Punctures</a:t>
            </a: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9C3AE192-0AFD-4FBE-90F3-266272E16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08"/>
    </mc:Choice>
    <mc:Fallback xmlns="">
      <p:transition spd="slow" advTm="5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4834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95746D-8BB3-4260-AE67-52725CF77546}"/>
              </a:ext>
            </a:extLst>
          </p:cNvPr>
          <p:cNvSpPr txBox="1"/>
          <p:nvPr/>
        </p:nvSpPr>
        <p:spPr>
          <a:xfrm>
            <a:off x="5688849" y="4537105"/>
            <a:ext cx="3160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prstClr val="white"/>
                </a:solidFill>
              </a:rPr>
              <a:t>Exit Holes</a:t>
            </a:r>
          </a:p>
        </p:txBody>
      </p:sp>
      <p:pic>
        <p:nvPicPr>
          <p:cNvPr id="20" name="Picture Placeholder 19" descr="A close up of a green field&#10;&#10;Description automatically generated">
            <a:extLst>
              <a:ext uri="{FF2B5EF4-FFF2-40B4-BE49-F238E27FC236}">
                <a16:creationId xmlns:a16="http://schemas.microsoft.com/office/drawing/2014/main" xmlns="" id="{B769DEFB-D198-4553-BF43-4D3E40FD39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22928" r="22928"/>
          <a:stretch>
            <a:fillRect/>
          </a:stretch>
        </p:blipFill>
        <p:spPr/>
      </p:pic>
      <p:pic>
        <p:nvPicPr>
          <p:cNvPr id="15" name="Picture Placeholder 14" descr="A close up of a fruit&#10;&#10;Description automatically generated">
            <a:extLst>
              <a:ext uri="{FF2B5EF4-FFF2-40B4-BE49-F238E27FC236}">
                <a16:creationId xmlns:a16="http://schemas.microsoft.com/office/drawing/2014/main" xmlns="" id="{E481ED30-E786-459D-8885-FCB9B47FC4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4124" b="4124"/>
          <a:stretch>
            <a:fillRect/>
          </a:stretch>
        </p:blipFill>
        <p:spPr/>
      </p:pic>
      <p:pic>
        <p:nvPicPr>
          <p:cNvPr id="23" name="Picture 6" descr="mango1">
            <a:extLst>
              <a:ext uri="{FF2B5EF4-FFF2-40B4-BE49-F238E27FC236}">
                <a16:creationId xmlns:a16="http://schemas.microsoft.com/office/drawing/2014/main" xmlns="" id="{DCB9CFD7-A9A6-44A0-B834-E2441A88D70C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r="23104"/>
          <a:stretch>
            <a:fillRect/>
          </a:stretch>
        </p:blipFill>
        <p:spPr bwMode="auto">
          <a:xfrm>
            <a:off x="2814638" y="207963"/>
            <a:ext cx="262096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picture containing fruit&#10;&#10;Description automatically generated">
            <a:extLst>
              <a:ext uri="{FF2B5EF4-FFF2-40B4-BE49-F238E27FC236}">
                <a16:creationId xmlns:a16="http://schemas.microsoft.com/office/drawing/2014/main" xmlns="" id="{974F35C1-B125-4509-8694-3C818BAD6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057821" y="2705881"/>
            <a:ext cx="4742938" cy="3160294"/>
          </a:xfrm>
          <a:prstGeom prst="rect">
            <a:avLst/>
          </a:prstGeom>
        </p:spPr>
      </p:pic>
      <p:pic>
        <p:nvPicPr>
          <p:cNvPr id="22" name="Picture 4" descr="7030353">
            <a:extLst>
              <a:ext uri="{FF2B5EF4-FFF2-40B4-BE49-F238E27FC236}">
                <a16:creationId xmlns:a16="http://schemas.microsoft.com/office/drawing/2014/main" xmlns="" id="{1ED92E23-C03F-497E-95D6-56C7A871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281" r="3334"/>
          <a:stretch>
            <a:fillRect/>
          </a:stretch>
        </p:blipFill>
        <p:spPr>
          <a:xfrm>
            <a:off x="5446713" y="257015"/>
            <a:ext cx="4370514" cy="2717679"/>
          </a:xfrm>
          <a:prstGeom prst="rect">
            <a:avLst/>
          </a:prstGeom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FD0AD72A-54B5-40ED-A9E3-BE9C9FF94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4"/>
    </mc:Choice>
    <mc:Fallback xmlns="">
      <p:transition spd="slow" advTm="2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7289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533</Words>
  <Application>Microsoft Office PowerPoint</Application>
  <PresentationFormat>Widescreen</PresentationFormat>
  <Paragraphs>96</Paragraphs>
  <Slides>18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Lato</vt:lpstr>
      <vt:lpstr>Lato black</vt:lpstr>
      <vt:lpstr>Lucida Grande</vt:lpstr>
      <vt:lpstr>Open Sans</vt:lpstr>
      <vt:lpstr>Times New Roman</vt:lpstr>
      <vt:lpstr>Trebuchet MS</vt:lpstr>
      <vt:lpstr>Wingdings</vt:lpstr>
      <vt:lpstr>ヒラギノ角ゴ Pro W3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4</cp:revision>
  <dcterms:created xsi:type="dcterms:W3CDTF">2020-12-11T18:16:14Z</dcterms:created>
  <dcterms:modified xsi:type="dcterms:W3CDTF">2020-12-12T09:49:49Z</dcterms:modified>
</cp:coreProperties>
</file>