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23783E-CD6C-4212-94F6-AA7EE6A15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6FF2989-CB27-41FB-9192-6964A2A63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63A4CB-054E-4DAF-BD38-A50E1005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DD9DF6-1243-45DC-853C-0D27393E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AEC1AE-4EE4-4FE9-B74F-0147E2AA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0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90E57B-D9D6-4571-AA2A-82DD346C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DE917A-44B6-4135-A668-DAD743143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FD979A-4FA3-43E2-BDF8-8B9B3CDB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268144-ECBD-4841-9577-6F945AAB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FE5544-9923-4564-B840-C54D6B1E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64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2ADAEFD-B8DE-4E09-8F19-862961942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B2F3802-4565-499C-A410-59C73A0AE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A5773D-925F-4AEE-B6DB-16625F42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A3A1BB-BF99-4CEA-BB7A-B85F5B14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02D2F5-9896-47C8-99F1-BFD57A4A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12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81592"/>
            <a:ext cx="9631991" cy="1003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CF45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5C264D-395C-E341-B558-32B541ED5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0322" y="189570"/>
            <a:ext cx="1166557" cy="824348"/>
          </a:xfrm>
          <a:prstGeom prst="rect">
            <a:avLst/>
          </a:prstGeom>
        </p:spPr>
      </p:pic>
      <p:sp>
        <p:nvSpPr>
          <p:cNvPr id="12" name="Text Placeholder 20">
            <a:extLst>
              <a:ext uri="{FF2B5EF4-FFF2-40B4-BE49-F238E27FC236}">
                <a16:creationId xmlns="" xmlns:a16="http://schemas.microsoft.com/office/drawing/2014/main" id="{5EBE0888-A004-3841-85FF-A3B4DA2510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933087"/>
            <a:ext cx="9630669" cy="4033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2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93308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405" y="524530"/>
            <a:ext cx="5071875" cy="561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568FD98D-4FCF-D542-A32A-2332EF29B2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5406" y="1288473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AC70CBE5-8079-FD40-A1AA-47326052950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92984" y="1288474"/>
            <a:ext cx="5293611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950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35C286B-920B-034F-9E51-DB52EC69E2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974447"/>
            <a:ext cx="12191999" cy="487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1E71570-C125-2447-9FDE-A26FED2AE5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 cmpd="sng">
            <a:solidFill>
              <a:srgbClr val="263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CDB0EF-8B1A-5645-A15E-67D5C9099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893506"/>
            <a:ext cx="5473723" cy="808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363AA81-BC0C-2643-8941-AC1846914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8301" y="893506"/>
            <a:ext cx="4864100" cy="5072321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="" xmlns:a16="http://schemas.microsoft.com/office/drawing/2014/main" id="{B04B46C5-FCF7-D545-A259-DC88D120D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039" y="1884975"/>
            <a:ext cx="5472972" cy="4081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33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01496C-D951-B04C-B387-F1C4786A3FC2}"/>
              </a:ext>
            </a:extLst>
          </p:cNvPr>
          <p:cNvSpPr/>
          <p:nvPr userDrawn="1"/>
        </p:nvSpPr>
        <p:spPr>
          <a:xfrm>
            <a:off x="6036128" y="0"/>
            <a:ext cx="6261464" cy="6858000"/>
          </a:xfrm>
          <a:prstGeom prst="rect">
            <a:avLst/>
          </a:prstGeom>
          <a:solidFill>
            <a:srgbClr val="1D25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04FF543-A91D-2F46-B45D-750710F48F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589" y="670032"/>
            <a:ext cx="5046663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rgbClr val="4A77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7E1FDFA7-62D8-FB46-97EB-E3F86D985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70320" y="299529"/>
            <a:ext cx="5613400" cy="6238755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="" xmlns:a16="http://schemas.microsoft.com/office/drawing/2014/main" id="{D4CC8424-86C5-024A-8B2B-3B6E80E14B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9" y="1448974"/>
            <a:ext cx="5046663" cy="48814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1D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rgbClr val="1D2529"/>
                </a:solidFill>
              </a:defRPr>
            </a:lvl2pPr>
            <a:lvl3pPr>
              <a:defRPr>
                <a:solidFill>
                  <a:srgbClr val="1D2529"/>
                </a:solidFill>
              </a:defRPr>
            </a:lvl3pPr>
            <a:lvl4pPr>
              <a:defRPr>
                <a:solidFill>
                  <a:srgbClr val="1D2529"/>
                </a:solidFill>
              </a:defRPr>
            </a:lvl4pPr>
            <a:lvl5pPr>
              <a:defRPr>
                <a:solidFill>
                  <a:srgbClr val="1D2529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73921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Template 3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FA5A9E-D9B2-B047-9EC3-FED0ADD62439}"/>
              </a:ext>
            </a:extLst>
          </p:cNvPr>
          <p:cNvSpPr/>
          <p:nvPr userDrawn="1"/>
        </p:nvSpPr>
        <p:spPr>
          <a:xfrm>
            <a:off x="182880" y="207885"/>
            <a:ext cx="11795760" cy="6442235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13C157E-F837-CF43-B5BD-459ABEE067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3" y="3438074"/>
            <a:ext cx="5253799" cy="3211894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5433CC95-3361-A24D-9EE7-E46C0AB08C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2563" y="207963"/>
            <a:ext cx="2620963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="" xmlns:a16="http://schemas.microsoft.com/office/drawing/2014/main" id="{FEE7C8A4-FA9B-C741-87A4-6B337CC008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15400" y="207963"/>
            <a:ext cx="2620963" cy="3230562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="" xmlns:a16="http://schemas.microsoft.com/office/drawing/2014/main" id="{125E8491-2BE8-FE4E-A625-C6D785421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9413" y="1351994"/>
            <a:ext cx="5488876" cy="44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DF7F5CB8-31FE-CC47-BBAD-DF44176EA7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9413" y="2036618"/>
            <a:ext cx="5488876" cy="411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3471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plae 2">
    <p:bg>
      <p:bgPr>
        <a:solidFill>
          <a:srgbClr val="1D2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F5B98A-2E2C-F348-9EED-6FEF9CC6F88A}"/>
              </a:ext>
            </a:extLst>
          </p:cNvPr>
          <p:cNvSpPr/>
          <p:nvPr userDrawn="1"/>
        </p:nvSpPr>
        <p:spPr>
          <a:xfrm>
            <a:off x="0" y="2356"/>
            <a:ext cx="6644640" cy="6858000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F472A38-2554-E14F-9854-7AB7025C97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6976" y="2520475"/>
            <a:ext cx="550142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CA8AF16A-8908-444D-B42F-FB176A3B1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6976" y="3676405"/>
            <a:ext cx="5501423" cy="929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 Text</a:t>
            </a:r>
          </a:p>
        </p:txBody>
      </p:sp>
      <p:sp>
        <p:nvSpPr>
          <p:cNvPr id="14" name="Picture Placeholder 27">
            <a:extLst>
              <a:ext uri="{FF2B5EF4-FFF2-40B4-BE49-F238E27FC236}">
                <a16:creationId xmlns="" xmlns:a16="http://schemas.microsoft.com/office/drawing/2014/main" id="{ABE430C1-DEDF-4140-BBE9-46CA0B9A8F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90616" y="136792"/>
            <a:ext cx="5259144" cy="6589128"/>
          </a:xfrm>
          <a:prstGeom prst="rect">
            <a:avLst/>
          </a:prstGeom>
          <a:solidFill>
            <a:srgbClr val="C3C7A8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A11675-877F-3841-8DEC-A6A5AF54F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525" y="832096"/>
            <a:ext cx="2237435" cy="12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50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3D60-DAF1-4FC1-9914-564C2757082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44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430D-BDAA-4BAB-8466-C17F307F907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4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3F82B5-7BA4-4647-9A2A-3B734BEB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DAB90E-D698-4D1C-A865-E90BAC49C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3A4D02-450D-44C7-9ACA-26109065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918594-B69C-4CFB-8940-E3149759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45FAB-B842-4D27-8706-948B9BA7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77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section Template 3 ">
    <p:bg>
      <p:bgPr>
        <a:solidFill>
          <a:srgbClr val="4A77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396E60-EB66-DA41-9239-212B624156D9}"/>
              </a:ext>
            </a:extLst>
          </p:cNvPr>
          <p:cNvSpPr/>
          <p:nvPr userDrawn="1"/>
        </p:nvSpPr>
        <p:spPr>
          <a:xfrm>
            <a:off x="111760" y="0"/>
            <a:ext cx="12080240" cy="6858000"/>
          </a:xfrm>
          <a:prstGeom prst="rect">
            <a:avLst/>
          </a:prstGeom>
          <a:noFill/>
          <a:ln w="254000">
            <a:solidFill>
              <a:srgbClr val="1D25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4E728449-0A63-8F43-9AE2-312830F11B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277" y="2629111"/>
            <a:ext cx="9631991" cy="6119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D2DC89D3-BDCB-2E40-8B4D-00088A4699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277" y="3401334"/>
            <a:ext cx="9631991" cy="829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FDF0A9-8E63-E446-869F-A3BFD8584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3307" y="264539"/>
            <a:ext cx="1144716" cy="62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8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34335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4412117" y="4641958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95759" y="3782543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31971" y="1912594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34840" y="1052475"/>
            <a:ext cx="2727576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26233" y="2728778"/>
            <a:ext cx="6140960" cy="957768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lIns="216000" tIns="187200" rIns="216000" bIns="327600" anchor="ctr" anchorCtr="0">
            <a:spAutoFit/>
          </a:bodyPr>
          <a:lstStyle>
            <a:lvl1pPr algn="l">
              <a:lnSpc>
                <a:spcPct val="110000"/>
              </a:lnSpc>
              <a:defRPr sz="2800" b="0">
                <a:solidFill>
                  <a:srgbClr val="BD4F19"/>
                </a:solidFill>
                <a:latin typeface="Trebuchet MS"/>
                <a:cs typeface="Trebuchet MS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4" name="Picture 13" descr="Commercial-Fera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23" y="254922"/>
            <a:ext cx="2395079" cy="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43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399765" y="229976"/>
            <a:ext cx="11339129" cy="6379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9764" y="6580854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80854"/>
            <a:ext cx="38608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98893" y="6578220"/>
            <a:ext cx="2540000" cy="19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46800" rIns="3600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tx1"/>
                </a:solidFill>
                <a:latin typeface="Arial" charset="0"/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fld id="{68DBB5DE-F509-4162-8871-FF838B02135A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0" y="687866"/>
            <a:ext cx="7204611" cy="955521"/>
          </a:xfrm>
          <a:solidFill>
            <a:schemeClr val="accent1">
              <a:alpha val="82000"/>
            </a:schemeClr>
          </a:solidFill>
          <a:ln>
            <a:noFill/>
          </a:ln>
        </p:spPr>
        <p:txBody>
          <a:bodyPr wrap="square" lIns="396000" tIns="93600" rIns="216000" bIns="187200" anchor="t" anchorCtr="0">
            <a:spAutoFit/>
          </a:bodyPr>
          <a:lstStyle>
            <a:lvl1pPr algn="l">
              <a:lnSpc>
                <a:spcPct val="110000"/>
              </a:lnSpc>
              <a:defRPr sz="2000" b="0">
                <a:solidFill>
                  <a:schemeClr val="bg2"/>
                </a:solidFill>
                <a:latin typeface="Trebuchet MS"/>
                <a:cs typeface="Trebuchet MS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change colour for specific topics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0"/>
          </p:nvPr>
        </p:nvSpPr>
        <p:spPr>
          <a:xfrm>
            <a:off x="-1" y="1643387"/>
            <a:ext cx="7204612" cy="1371851"/>
          </a:xfrm>
          <a:prstGeom prst="rect">
            <a:avLst/>
          </a:prstGeom>
          <a:solidFill>
            <a:srgbClr val="F0F1E8">
              <a:alpha val="70000"/>
            </a:srgbClr>
          </a:solidFill>
        </p:spPr>
        <p:txBody>
          <a:bodyPr vert="horz" wrap="square" lIns="396000" rIns="252000" bIns="93600">
            <a:spAutoFit/>
          </a:bodyPr>
          <a:lstStyle>
            <a:lvl1pPr>
              <a:lnSpc>
                <a:spcPct val="120000"/>
              </a:lnSpc>
              <a:defRPr>
                <a:solidFill>
                  <a:srgbClr val="262E37"/>
                </a:solidFill>
              </a:defRPr>
            </a:lvl1pPr>
            <a:lvl2pPr>
              <a:lnSpc>
                <a:spcPct val="120000"/>
              </a:lnSpc>
              <a:defRPr>
                <a:solidFill>
                  <a:srgbClr val="262E37"/>
                </a:solidFill>
              </a:defRPr>
            </a:lvl2pPr>
            <a:lvl3pPr>
              <a:lnSpc>
                <a:spcPct val="120000"/>
              </a:lnSpc>
              <a:defRPr>
                <a:solidFill>
                  <a:srgbClr val="262E37"/>
                </a:solidFill>
              </a:defRPr>
            </a:lvl3pPr>
            <a:lvl4pPr>
              <a:lnSpc>
                <a:spcPct val="120000"/>
              </a:lnSpc>
              <a:defRPr>
                <a:solidFill>
                  <a:srgbClr val="262E37"/>
                </a:solidFill>
              </a:defRPr>
            </a:lvl4pPr>
            <a:lvl5pPr>
              <a:lnSpc>
                <a:spcPct val="120000"/>
              </a:lnSpc>
              <a:defRPr>
                <a:solidFill>
                  <a:srgbClr val="262E37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0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[DEFAULT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99764" y="6580854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0854"/>
            <a:ext cx="38608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98893" y="6578220"/>
            <a:ext cx="2540000" cy="193896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331976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816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Montag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8679943" y="1286959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717843" y="2791594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679945" y="401230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5435630" y="4510857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374253" y="4859392"/>
            <a:ext cx="2728383" cy="1718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924800" cy="57423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9032"/>
            <a:ext cx="5014448" cy="4676968"/>
          </a:xfrm>
          <a:prstGeom prst="rect">
            <a:avLst/>
          </a:prstGeom>
        </p:spPr>
        <p:txBody>
          <a:bodyPr/>
          <a:lstStyle>
            <a:lvl1pPr marL="198000" indent="-19800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defRPr/>
            </a:lvl1pPr>
            <a:lvl2pPr marL="561600" indent="-212400">
              <a:lnSpc>
                <a:spcPct val="120000"/>
              </a:lnSpc>
              <a:buClr>
                <a:schemeClr val="accent1"/>
              </a:buClr>
              <a:buFont typeface="Arial"/>
              <a:buChar char="•"/>
              <a:defRPr/>
            </a:lvl2pPr>
            <a:lvl3pPr marL="892800" indent="-230400">
              <a:lnSpc>
                <a:spcPct val="120000"/>
              </a:lnSpc>
              <a:buSzPct val="80000"/>
              <a:buFont typeface="Lucida Grande"/>
              <a:buChar char="+"/>
              <a:defRPr/>
            </a:lvl3pPr>
            <a:lvl4pPr marL="1242000" indent="-2286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4pPr>
            <a:lvl5pPr marL="1591200">
              <a:lnSpc>
                <a:spcPct val="120000"/>
              </a:lnSpc>
              <a:buClr>
                <a:schemeClr val="tx2"/>
              </a:buClr>
              <a:buSzPct val="85000"/>
              <a:buFont typeface="Lucida Grande"/>
              <a:buChar char="+"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D420-587E-4BEC-A0A1-DB793FA40F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93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Temaple 1 - Add Image i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9B46F9F-DAB2-9844-BF57-637EFE9F8249}"/>
              </a:ext>
            </a:extLst>
          </p:cNvPr>
          <p:cNvSpPr/>
          <p:nvPr userDrawn="1"/>
        </p:nvSpPr>
        <p:spPr>
          <a:xfrm>
            <a:off x="175361" y="208279"/>
            <a:ext cx="5123079" cy="6436360"/>
          </a:xfrm>
          <a:prstGeom prst="rect">
            <a:avLst/>
          </a:prstGeom>
          <a:solidFill>
            <a:srgbClr val="1D2529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GB" b="1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48B582-978B-9C44-BC64-51C5B7B4EDFA}"/>
              </a:ext>
            </a:extLst>
          </p:cNvPr>
          <p:cNvSpPr/>
          <p:nvPr userDrawn="1"/>
        </p:nvSpPr>
        <p:spPr>
          <a:xfrm>
            <a:off x="4541520" y="2274371"/>
            <a:ext cx="2911838" cy="2304177"/>
          </a:xfrm>
          <a:prstGeom prst="rect">
            <a:avLst/>
          </a:prstGeom>
          <a:solidFill>
            <a:srgbClr val="4A7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1C991485-5FAF-0F4B-B835-1F5B7FDC54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536" y="2274371"/>
            <a:ext cx="3438943" cy="10685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 baseline="0">
                <a:ln>
                  <a:noFill/>
                </a:ln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="" xmlns:a16="http://schemas.microsoft.com/office/drawing/2014/main" id="{1CE31280-BC43-B748-8060-C3289D005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536" y="3430300"/>
            <a:ext cx="3438943" cy="11482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Sub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DC0C278-0195-7B40-8814-BB9645DEA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08107" y="2893253"/>
            <a:ext cx="1968765" cy="10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0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C9481-7B15-40BE-A1FD-37FC3F3C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767837-DC84-4738-AD79-767138891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C17F56-58C2-4002-896D-D4DDAE35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4B896C-BD56-49BC-9A1C-8CF3722C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F6A73-A8E4-4FBA-97A3-A0C193A0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86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3499EC-2939-4937-B8C5-A9E203D3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4FB19D-B956-41CA-B4CE-FB5C2F14E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F5FBA3-6CB6-4933-9ED7-6C519A082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379AC5-878C-4A71-ABD9-AB7170E6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1564E8-64A8-4178-984E-7D5C17A2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09A2BA-8D05-429B-B8AF-1569B168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2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0AFEC2-3B39-4928-8792-4995978C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8E9F0B-683F-4BE9-B2DC-BB715DD44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F57C6F-94D3-459A-A27B-2B91C7AF0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506578-376E-4695-A876-0C5C28A68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688749-1216-4C5A-BF36-A236BAE8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EDD8BB-2641-42A0-9995-BD603B47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63DE3C1-9629-418E-B7F1-1EEB2572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286A82-E9D1-4B25-846D-826590BD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88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DD436-7E36-4804-B4AF-E1E1BC6B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EBCBF1-F36C-4E74-8830-2C3D45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8088B3-931B-4AD8-BF5F-A410F800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868F2F-161D-47DD-A30B-4F684FFD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78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B8E1103-8E91-4D8C-8CD5-A504CD8B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2CB8A54-274A-4538-B3BA-6B124D6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47EEA31-12CC-4D55-9F29-1C1DE0B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0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42FE58-58ED-4E80-9693-7136DECD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04FB9B-687C-4B49-8FA1-FAB4611EF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F1EBD0-877A-48D4-BF84-B5D3C53C7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8FB440-0F81-444E-AFCA-157A53DBE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8F1474-CC8C-40AD-9C56-097C0244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C99BBF-9BB5-4E49-B555-300AFCE8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4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D91618-44EE-4808-884B-EE207D87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0CB954-7F84-4E24-BEAF-8E271C50A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86ACE8-CB62-4292-9651-B953FEF10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0E85B3-8CE1-4DD5-9B31-07692A23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222C5A-194D-4BC0-8960-C71AEC5C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D22225-B069-4E03-BA14-4E27377A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3BAEEF-404E-4334-AE01-616A86EE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FDD84B-7B68-4A19-B7E6-B2DE29246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3A28C-91EE-4304-85C8-A4FE09D78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B3A1-4B34-4C22-A5AB-4EE455A8008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12/12/2020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11362D-8981-44BF-B80D-7BA9A5980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801F79-570A-47C0-8CD8-90DA4E97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5575-3594-4E29-9644-D51D1CDE0B9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8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9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9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2629111"/>
            <a:ext cx="9631991" cy="2212396"/>
          </a:xfrm>
        </p:spPr>
        <p:txBody>
          <a:bodyPr>
            <a:normAutofit/>
          </a:bodyPr>
          <a:lstStyle/>
          <a:p>
            <a:r>
              <a:rPr lang="en-GB" sz="4800" dirty="0"/>
              <a:t>Pests and diseases associated with fruit and vegetables</a:t>
            </a:r>
          </a:p>
        </p:txBody>
      </p:sp>
    </p:spTree>
    <p:extLst>
      <p:ext uri="{BB962C8B-B14F-4D97-AF65-F5344CB8AC3E}">
        <p14:creationId xmlns:p14="http://schemas.microsoft.com/office/powerpoint/2010/main" val="3257377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2C80BDA-F1C8-47DB-A960-B40DE175C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881592"/>
            <a:ext cx="9979048" cy="1003382"/>
          </a:xfrm>
        </p:spPr>
        <p:txBody>
          <a:bodyPr>
            <a:normAutofit/>
          </a:bodyPr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cf.</a:t>
            </a:r>
            <a:r>
              <a:rPr lang="en-GB" altLang="en-US" i="1" dirty="0"/>
              <a:t> Trialeurodes vaporariorum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EFB2817-7D37-41E2-9EB7-D51150785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2907396" cy="24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b="1" kern="0" dirty="0">
                <a:solidFill>
                  <a:prstClr val="black"/>
                </a:solidFill>
              </a:rPr>
              <a:t>Adults – key characters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Size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Colour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Wing position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Flight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endParaRPr lang="en-GB" sz="2200" kern="0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endParaRPr lang="en-GB" sz="2200" kern="0" dirty="0">
              <a:solidFill>
                <a:prstClr val="black"/>
              </a:solidFill>
            </a:endParaRPr>
          </a:p>
        </p:txBody>
      </p:sp>
      <p:pic>
        <p:nvPicPr>
          <p:cNvPr id="5" name="Picture 9" descr="U:\Current work\Aleyrodidae\Pictures\Colour photographs\Trialeurodes vaporariorum\j12295~02.jpg">
            <a:extLst>
              <a:ext uri="{FF2B5EF4-FFF2-40B4-BE49-F238E27FC236}">
                <a16:creationId xmlns="" xmlns:a16="http://schemas.microsoft.com/office/drawing/2014/main" id="{A7ABDA79-42FC-4E96-B2B2-6CC0E906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0006" r="39000" b="24011"/>
          <a:stretch>
            <a:fillRect/>
          </a:stretch>
        </p:blipFill>
        <p:spPr bwMode="auto">
          <a:xfrm>
            <a:off x="7421551" y="3456435"/>
            <a:ext cx="4571515" cy="30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U:\Current work\Aleyrodidae\Pictures\Colour photographs\Bemisia tabaci\Bemtab adult j10589~05.jpg">
            <a:extLst>
              <a:ext uri="{FF2B5EF4-FFF2-40B4-BE49-F238E27FC236}">
                <a16:creationId xmlns="" xmlns:a16="http://schemas.microsoft.com/office/drawing/2014/main" id="{718B3151-AE53-4011-9AA2-E9100AFD8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b="15994"/>
          <a:stretch>
            <a:fillRect/>
          </a:stretch>
        </p:blipFill>
        <p:spPr bwMode="auto">
          <a:xfrm>
            <a:off x="3558994" y="1879015"/>
            <a:ext cx="4657349" cy="30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7">
            <a:extLst>
              <a:ext uri="{FF2B5EF4-FFF2-40B4-BE49-F238E27FC236}">
                <a16:creationId xmlns="" xmlns:a16="http://schemas.microsoft.com/office/drawing/2014/main" id="{7528056B-954E-486C-94FF-A042EF4DD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300" y="4441938"/>
            <a:ext cx="2319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prstClr val="white"/>
                </a:solidFill>
              </a:rPr>
              <a:t>Bemisia tabaci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="" xmlns:a16="http://schemas.microsoft.com/office/drawing/2014/main" id="{4359B671-D4A1-4DFB-B19C-F6FD0F354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5270" y="6084729"/>
            <a:ext cx="33124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prstClr val="white"/>
                </a:solidFill>
              </a:rPr>
              <a:t>Trialeurodes vaporariorum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="" xmlns:a16="http://schemas.microsoft.com/office/drawing/2014/main" id="{AB5803F6-2419-42CA-BCCD-6A1933A53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96" y="5468577"/>
            <a:ext cx="525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2000" dirty="0">
                <a:solidFill>
                  <a:prstClr val="black"/>
                </a:solidFill>
                <a:latin typeface="Calibri" panose="020F0502020204030204"/>
              </a:rPr>
              <a:t>Identification of adults in the field is not reliable!</a:t>
            </a:r>
          </a:p>
        </p:txBody>
      </p:sp>
      <p:pic>
        <p:nvPicPr>
          <p:cNvPr id="3" name="slide 16">
            <a:hlinkClick r:id="" action="ppaction://media"/>
            <a:extLst>
              <a:ext uri="{FF2B5EF4-FFF2-40B4-BE49-F238E27FC236}">
                <a16:creationId xmlns="" xmlns:a16="http://schemas.microsoft.com/office/drawing/2014/main" id="{A0D96D22-7CD0-40F5-8EC5-4AC4E082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44">
        <p:fade/>
      </p:transition>
    </mc:Choice>
    <mc:Fallback xmlns="">
      <p:transition spd="med" advTm="466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46227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2A61644A-39E8-48FE-BB0A-F16D107144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regulated pests and diseases most commonly intercepted on fruit and vegetables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30D305A-A8D5-4A20-BFB0-606E3A5005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Whiteflies (in particular, </a:t>
            </a:r>
            <a:r>
              <a:rPr lang="en-GB" i="1" dirty="0"/>
              <a:t>Bemisia tabaci)</a:t>
            </a:r>
          </a:p>
          <a:p>
            <a:r>
              <a:rPr lang="en-GB" dirty="0"/>
              <a:t>Fruit flies (the family Tephritidae, including Bactrocera, Anastrepha, Dacus, Zeugodacus)</a:t>
            </a:r>
          </a:p>
          <a:p>
            <a:r>
              <a:rPr lang="en-GB" dirty="0"/>
              <a:t>Thrips (including </a:t>
            </a:r>
            <a:r>
              <a:rPr lang="en-GB" i="1" dirty="0"/>
              <a:t>Thrips palmi</a:t>
            </a:r>
            <a:r>
              <a:rPr lang="en-GB" dirty="0"/>
              <a:t> and </a:t>
            </a:r>
            <a:r>
              <a:rPr lang="en-GB" i="1" dirty="0"/>
              <a:t>Scirtothrips dorsalis</a:t>
            </a:r>
            <a:r>
              <a:rPr lang="en-GB" dirty="0"/>
              <a:t>)</a:t>
            </a:r>
          </a:p>
          <a:p>
            <a:r>
              <a:rPr lang="en-GB" dirty="0"/>
              <a:t>Lepidoptera (in particular </a:t>
            </a:r>
            <a:r>
              <a:rPr lang="en-GB" i="1" dirty="0"/>
              <a:t>Spodoptera frugiperda</a:t>
            </a:r>
            <a:r>
              <a:rPr lang="en-GB" dirty="0"/>
              <a:t>)</a:t>
            </a:r>
          </a:p>
          <a:p>
            <a:r>
              <a:rPr lang="en-GB" dirty="0"/>
              <a:t>False Codling Moth (</a:t>
            </a:r>
            <a:r>
              <a:rPr lang="en-GB" i="1" dirty="0"/>
              <a:t>Thaumatotibia leucotreta</a:t>
            </a:r>
            <a:r>
              <a:rPr lang="en-GB" dirty="0"/>
              <a:t>)</a:t>
            </a:r>
          </a:p>
          <a:p>
            <a:r>
              <a:rPr lang="en-GB" dirty="0"/>
              <a:t>Citrus diseases (Citrus black spot, citrus scab and citrus canker)</a:t>
            </a:r>
          </a:p>
          <a:p>
            <a:r>
              <a:rPr lang="en-GB" dirty="0"/>
              <a:t>Viruses on sweet peppers and chillies</a:t>
            </a:r>
          </a:p>
        </p:txBody>
      </p:sp>
    </p:spTree>
    <p:extLst>
      <p:ext uri="{BB962C8B-B14F-4D97-AF65-F5344CB8AC3E}">
        <p14:creationId xmlns:p14="http://schemas.microsoft.com/office/powerpoint/2010/main" val="9548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4680D-058C-440D-8BFD-2E40247B6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Whiteflies</a:t>
            </a:r>
            <a:endParaRPr lang="en-GB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8A27BE-3E34-438E-8A6D-07B6B0893D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In particular, </a:t>
            </a:r>
            <a:r>
              <a:rPr lang="en-GB" i="1" dirty="0"/>
              <a:t>Bemisia tabaci</a:t>
            </a:r>
            <a:endParaRPr lang="en-GB" dirty="0"/>
          </a:p>
        </p:txBody>
      </p:sp>
      <p:pic>
        <p:nvPicPr>
          <p:cNvPr id="5" name="Picture Placeholder 10" descr="U:\Current work\Aleyrodidae\Pictures\Colour photographs\Bemisia tabaci\Bemtab adult j10589~05.jpg">
            <a:extLst>
              <a:ext uri="{FF2B5EF4-FFF2-40B4-BE49-F238E27FC236}">
                <a16:creationId xmlns="" xmlns:a16="http://schemas.microsoft.com/office/drawing/2014/main" id="{0D97E8D4-361E-4526-BF28-5488416BFAE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9" r="24019"/>
          <a:stretch>
            <a:fillRect/>
          </a:stretch>
        </p:blipFill>
        <p:spPr bwMode="auto">
          <a:xfrm>
            <a:off x="6791325" y="136525"/>
            <a:ext cx="5257800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93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8A34FD-8C72-4D3C-A2B2-83854EAAC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79697" y="2141515"/>
            <a:ext cx="4952840" cy="32170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758A38C-521F-4D3E-B539-796C02D92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BD4F19"/>
                </a:solidFill>
              </a:rPr>
              <a:t>Quarantine Listed Whiteflies</a:t>
            </a:r>
            <a:endParaRPr lang="en-GB" altLang="en-US" sz="2400" dirty="0">
              <a:solidFill>
                <a:srgbClr val="BD4F19"/>
              </a:solidFill>
            </a:endParaRPr>
          </a:p>
          <a:p>
            <a:endParaRPr lang="en-GB" dirty="0"/>
          </a:p>
        </p:txBody>
      </p:sp>
      <p:sp>
        <p:nvSpPr>
          <p:cNvPr id="5" name="Rectangle 2052">
            <a:extLst>
              <a:ext uri="{FF2B5EF4-FFF2-40B4-BE49-F238E27FC236}">
                <a16:creationId xmlns="" xmlns:a16="http://schemas.microsoft.com/office/drawing/2014/main" id="{AE7FD92A-5928-4749-B403-8AD49CD7B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28800"/>
            <a:ext cx="5762625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GB" altLang="en-US" sz="2200" b="1" i="1" dirty="0">
                <a:solidFill>
                  <a:prstClr val="black"/>
                </a:solidFill>
                <a:latin typeface="Calibri" panose="020F0502020204030204"/>
              </a:rPr>
              <a:t>Bemisia tabaci</a:t>
            </a:r>
            <a:r>
              <a:rPr lang="en-GB" altLang="en-US" sz="2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en-US" sz="2200" dirty="0">
                <a:solidFill>
                  <a:prstClr val="black"/>
                </a:solidFill>
                <a:latin typeface="Calibri" panose="020F0502020204030204"/>
              </a:rPr>
              <a:t>– tobacco whitefly</a:t>
            </a:r>
            <a:endParaRPr lang="en-GB" altLang="en-US" sz="2200" i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altLang="en-US" sz="2200" i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GB" altLang="en-US" sz="2200" dirty="0">
                <a:solidFill>
                  <a:prstClr val="black"/>
                </a:solidFill>
                <a:latin typeface="Calibri" panose="020F0502020204030204"/>
              </a:rPr>
              <a:t>Cosmopolitan; polyphagous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GB" altLang="en-US" sz="2200" b="1" i="1" dirty="0">
                <a:solidFill>
                  <a:prstClr val="black"/>
                </a:solidFill>
                <a:latin typeface="Calibri" panose="020F0502020204030204"/>
              </a:rPr>
              <a:t>Aleurocanthus spiniferus </a:t>
            </a:r>
            <a:r>
              <a:rPr lang="en-GB" altLang="en-US" sz="2200" i="1" dirty="0">
                <a:solidFill>
                  <a:prstClr val="black"/>
                </a:solidFill>
                <a:latin typeface="Calibri" panose="020F0502020204030204"/>
              </a:rPr>
              <a:t>– </a:t>
            </a:r>
            <a:r>
              <a:rPr lang="en-GB" altLang="en-US" sz="2200" dirty="0">
                <a:solidFill>
                  <a:prstClr val="black"/>
                </a:solidFill>
                <a:latin typeface="Calibri" panose="020F0502020204030204"/>
              </a:rPr>
              <a:t>orange spiny blackfly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altLang="en-US" sz="2200" i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GB" altLang="en-US" sz="2200" dirty="0">
                <a:solidFill>
                  <a:prstClr val="black"/>
                </a:solidFill>
                <a:latin typeface="Calibri" panose="020F0502020204030204"/>
              </a:rPr>
              <a:t>Italy, Croatia, Montenegro, Asia, Africa, Hawaii; polyphagous,</a:t>
            </a:r>
            <a:r>
              <a:rPr lang="en-GB" altLang="en-US" sz="2200" i="1" dirty="0">
                <a:solidFill>
                  <a:prstClr val="black"/>
                </a:solidFill>
                <a:latin typeface="Calibri" panose="020F0502020204030204"/>
              </a:rPr>
              <a:t> Citrus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en-GB" altLang="en-US" sz="2200" b="1" i="1" dirty="0">
                <a:solidFill>
                  <a:prstClr val="black"/>
                </a:solidFill>
                <a:latin typeface="Calibri" panose="020F0502020204030204"/>
              </a:rPr>
              <a:t>Aleurocanthus woglumi</a:t>
            </a:r>
            <a:r>
              <a:rPr lang="en-GB" altLang="en-US" sz="2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altLang="en-US" sz="2200" dirty="0">
                <a:solidFill>
                  <a:prstClr val="black"/>
                </a:solidFill>
                <a:latin typeface="Calibri" panose="020F0502020204030204"/>
              </a:rPr>
              <a:t>– citrus blackfly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altLang="en-US" sz="2200" dirty="0">
                <a:solidFill>
                  <a:prstClr val="black"/>
                </a:solidFill>
                <a:latin typeface="Calibri" panose="020F0502020204030204"/>
              </a:rPr>
              <a:t>Pantropical; polyphagous,</a:t>
            </a:r>
            <a:r>
              <a:rPr lang="en-GB" altLang="en-US" sz="2200" i="1" dirty="0">
                <a:solidFill>
                  <a:prstClr val="black"/>
                </a:solidFill>
                <a:latin typeface="Calibri" panose="020F0502020204030204"/>
              </a:rPr>
              <a:t> Citrus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GB" altLang="en-US" sz="2600" dirty="0">
              <a:solidFill>
                <a:prstClr val="black"/>
              </a:solidFill>
            </a:endParaRPr>
          </a:p>
        </p:txBody>
      </p:sp>
      <p:pic>
        <p:nvPicPr>
          <p:cNvPr id="6" name="Picture 2053" descr="j10587~02">
            <a:extLst>
              <a:ext uri="{FF2B5EF4-FFF2-40B4-BE49-F238E27FC236}">
                <a16:creationId xmlns="" xmlns:a16="http://schemas.microsoft.com/office/drawing/2014/main" id="{52E5FFFA-CF57-4A8C-A75D-505F1F7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20807" r="21829" b="9674"/>
          <a:stretch>
            <a:fillRect/>
          </a:stretch>
        </p:blipFill>
        <p:spPr bwMode="auto">
          <a:xfrm>
            <a:off x="6264518" y="1673277"/>
            <a:ext cx="2590800" cy="20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54" descr="U:\Current work\Aleyrodidae\Pictures\Colour photographs\Aleurocanthus woglumi\J12370~07.jpg">
            <a:extLst>
              <a:ext uri="{FF2B5EF4-FFF2-40B4-BE49-F238E27FC236}">
                <a16:creationId xmlns="" xmlns:a16="http://schemas.microsoft.com/office/drawing/2014/main" id="{B56FCDDA-2D1F-454C-948E-C44EE8054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13530" r="10811" b="10840"/>
          <a:stretch>
            <a:fillRect/>
          </a:stretch>
        </p:blipFill>
        <p:spPr bwMode="auto">
          <a:xfrm>
            <a:off x="6264518" y="4088035"/>
            <a:ext cx="2590800" cy="173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4E400CF-2C50-4DBE-9249-0D7DD399BB7A}"/>
              </a:ext>
            </a:extLst>
          </p:cNvPr>
          <p:cNvSpPr txBox="1"/>
          <p:nvPr/>
        </p:nvSpPr>
        <p:spPr>
          <a:xfrm>
            <a:off x="6830127" y="3729942"/>
            <a:ext cx="281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prstClr val="black"/>
                </a:solidFill>
              </a:rPr>
              <a:t>Bemisia tabaci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E50155-5C65-4BE0-AEBF-C7EA1413FB7D}"/>
              </a:ext>
            </a:extLst>
          </p:cNvPr>
          <p:cNvSpPr txBox="1"/>
          <p:nvPr/>
        </p:nvSpPr>
        <p:spPr>
          <a:xfrm>
            <a:off x="6963477" y="5863542"/>
            <a:ext cx="281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prstClr val="black"/>
                </a:solidFill>
              </a:rPr>
              <a:t>Aleurocanthus </a:t>
            </a:r>
            <a:r>
              <a:rPr lang="en-GB" sz="1400" dirty="0">
                <a:solidFill>
                  <a:prstClr val="black"/>
                </a:solidFill>
              </a:rPr>
              <a:t>sp.</a:t>
            </a:r>
            <a:endParaRPr lang="en-GB" sz="1400" i="1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2641763-CF3F-494A-8D36-AE6E4D75ED57}"/>
              </a:ext>
            </a:extLst>
          </p:cNvPr>
          <p:cNvSpPr txBox="1"/>
          <p:nvPr/>
        </p:nvSpPr>
        <p:spPr>
          <a:xfrm>
            <a:off x="9668577" y="6225492"/>
            <a:ext cx="2810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prstClr val="black"/>
                </a:solidFill>
              </a:rPr>
              <a:t>Bemisia tabaci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="" xmlns:a16="http://schemas.microsoft.com/office/drawing/2014/main" id="{BF2B015A-5708-4A30-A3A0-044EAEDDA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513">
        <p:fade/>
      </p:transition>
    </mc:Choice>
    <mc:Fallback xmlns="">
      <p:transition spd="med" advTm="40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3916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1F6FDA2-F3B7-478B-8FA2-EAE038F17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en-US" dirty="0">
                <a:cs typeface="Arial" pitchFamily="34" charset="0"/>
              </a:rPr>
              <a:t>Whitefly detection – Plant Damage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8709E4-3FD5-4C1D-B05F-7FC2AED78A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039" y="1933087"/>
            <a:ext cx="3052024" cy="4033183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+mn-lt"/>
              </a:rPr>
              <a:t>Symptoms caused by whitefly are very similar to other sap-feeding insects, such as aphids, psyllids and scale insects</a:t>
            </a:r>
          </a:p>
          <a:p>
            <a:endParaRPr lang="en-GB" sz="2200" dirty="0">
              <a:latin typeface="+mn-lt"/>
            </a:endParaRPr>
          </a:p>
          <a:p>
            <a:r>
              <a:rPr lang="en-GB" sz="2200" dirty="0">
                <a:latin typeface="+mn-lt"/>
              </a:rPr>
              <a:t>White colonies are frequently attended by ants which feed on egested honeydew</a:t>
            </a:r>
          </a:p>
        </p:txBody>
      </p:sp>
      <p:pic>
        <p:nvPicPr>
          <p:cNvPr id="4" name="Picture 18" descr="U:\Current work\Aleyrodidae\Pictures\Colour photographs\Bemisia afer\j9828~19.jpg">
            <a:extLst>
              <a:ext uri="{FF2B5EF4-FFF2-40B4-BE49-F238E27FC236}">
                <a16:creationId xmlns="" xmlns:a16="http://schemas.microsoft.com/office/drawing/2014/main" id="{33800B40-D3AA-494B-A269-54AEC65D8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9"/>
          <a:stretch/>
        </p:blipFill>
        <p:spPr bwMode="auto">
          <a:xfrm>
            <a:off x="4611688" y="1717676"/>
            <a:ext cx="3352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="" xmlns:a16="http://schemas.microsoft.com/office/drawing/2014/main" id="{1782F10B-1EF8-4969-A734-50DD6166B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7" y="3877816"/>
            <a:ext cx="32003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GB" sz="1600" kern="0" dirty="0">
                <a:solidFill>
                  <a:prstClr val="black"/>
                </a:solidFill>
              </a:rPr>
              <a:t>Chlorosis on upper surface of  leaf</a:t>
            </a:r>
          </a:p>
        </p:txBody>
      </p:sp>
      <p:pic>
        <p:nvPicPr>
          <p:cNvPr id="6" name="Picture 19" descr="U:\Current work\Aleyrodidae\Pictures\Colour photographs\Bemisia afer\j9828~14.jpg">
            <a:extLst>
              <a:ext uri="{FF2B5EF4-FFF2-40B4-BE49-F238E27FC236}">
                <a16:creationId xmlns="" xmlns:a16="http://schemas.microsoft.com/office/drawing/2014/main" id="{95FBA71E-2D3E-46DF-B245-9B7C1DCD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1717675"/>
            <a:ext cx="3276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="" xmlns:a16="http://schemas.microsoft.com/office/drawing/2014/main" id="{892DCFFA-015C-448E-894B-BDA9E2122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325" y="3878263"/>
            <a:ext cx="1660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dirty="0">
                <a:solidFill>
                  <a:prstClr val="black"/>
                </a:solidFill>
              </a:rPr>
              <a:t>Distortion</a:t>
            </a:r>
          </a:p>
        </p:txBody>
      </p:sp>
      <p:pic>
        <p:nvPicPr>
          <p:cNvPr id="8" name="Picture 20" descr="U:\Current work\Hungary\Coccoidea\Illustrations\Symptoms\J12238~03.jpg">
            <a:extLst>
              <a:ext uri="{FF2B5EF4-FFF2-40B4-BE49-F238E27FC236}">
                <a16:creationId xmlns="" xmlns:a16="http://schemas.microsoft.com/office/drawing/2014/main" id="{E032A41B-0A0B-42B7-9C6D-CF123461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237856"/>
            <a:ext cx="3200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1">
            <a:extLst>
              <a:ext uri="{FF2B5EF4-FFF2-40B4-BE49-F238E27FC236}">
                <a16:creationId xmlns="" xmlns:a16="http://schemas.microsoft.com/office/drawing/2014/main" id="{51F7C917-7531-46B4-B0E5-F7338DDF5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6372274"/>
            <a:ext cx="351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prstClr val="black"/>
                </a:solidFill>
              </a:rPr>
              <a:t>Black mould growing on honey dew</a:t>
            </a:r>
          </a:p>
        </p:txBody>
      </p:sp>
      <p:pic>
        <p:nvPicPr>
          <p:cNvPr id="10" name="Picture 22" descr="U:\Current work\Aleyrodidae\Pictures\Colour photographs\Aleurothrixus floccosus\J11168~05.jpg">
            <a:extLst>
              <a:ext uri="{FF2B5EF4-FFF2-40B4-BE49-F238E27FC236}">
                <a16:creationId xmlns="" xmlns:a16="http://schemas.microsoft.com/office/drawing/2014/main" id="{C8FC782A-EA08-42C8-8814-B1E52405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237856"/>
            <a:ext cx="3276600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3">
            <a:extLst>
              <a:ext uri="{FF2B5EF4-FFF2-40B4-BE49-F238E27FC236}">
                <a16:creationId xmlns="" xmlns:a16="http://schemas.microsoft.com/office/drawing/2014/main" id="{586DAF3B-B9EA-4163-A415-AF92AAD8A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863" y="636004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prstClr val="black"/>
                </a:solidFill>
              </a:rPr>
              <a:t>Waxy deposits</a:t>
            </a:r>
          </a:p>
        </p:txBody>
      </p:sp>
      <p:pic>
        <p:nvPicPr>
          <p:cNvPr id="12" name="slide 8">
            <a:hlinkClick r:id="" action="ppaction://media"/>
            <a:extLst>
              <a:ext uri="{FF2B5EF4-FFF2-40B4-BE49-F238E27FC236}">
                <a16:creationId xmlns="" xmlns:a16="http://schemas.microsoft.com/office/drawing/2014/main" id="{06DFFA7D-AE3C-4730-9842-C78E53ADE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5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289">
        <p:fade/>
      </p:transition>
    </mc:Choice>
    <mc:Fallback xmlns="">
      <p:transition spd="med" advTm="92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12"/>
        <p14:stopEvt time="91981" objId="1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418FE7A-6234-4F3E-A388-84432E19DC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en-US" dirty="0">
                <a:cs typeface="Arial" charset="0"/>
              </a:rPr>
              <a:t>Whitefly detection – Pupae</a:t>
            </a:r>
            <a:endParaRPr lang="en-GB" dirty="0"/>
          </a:p>
        </p:txBody>
      </p:sp>
      <p:pic>
        <p:nvPicPr>
          <p:cNvPr id="4" name="Picture 16" descr="U:\Current work\Aleyrodidae\Pictures\Colour photographs\Trialeurodes ricini\j10769~12.jpg">
            <a:extLst>
              <a:ext uri="{FF2B5EF4-FFF2-40B4-BE49-F238E27FC236}">
                <a16:creationId xmlns="" xmlns:a16="http://schemas.microsoft.com/office/drawing/2014/main" id="{53B584D3-DC1A-4B64-8719-CDD056D7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"/>
          <a:stretch>
            <a:fillRect/>
          </a:stretch>
        </p:blipFill>
        <p:spPr bwMode="auto">
          <a:xfrm>
            <a:off x="1758156" y="1632111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U:\Current work\Aleyrodidae\Pictures\Colour photographs\Aleurodicus dispersus\j9832~4.jpg">
            <a:extLst>
              <a:ext uri="{FF2B5EF4-FFF2-40B4-BE49-F238E27FC236}">
                <a16:creationId xmlns="" xmlns:a16="http://schemas.microsoft.com/office/drawing/2014/main" id="{6EF63D2D-B2A2-4A65-97C4-E778706CF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23015" r="31000" b="30988"/>
          <a:stretch>
            <a:fillRect/>
          </a:stretch>
        </p:blipFill>
        <p:spPr bwMode="auto">
          <a:xfrm>
            <a:off x="4948238" y="1647825"/>
            <a:ext cx="28194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U:\Current work\Aleyrodidae\Pictures\Colour photographs\Aleurotuba\J11397~06.jpg">
            <a:extLst>
              <a:ext uri="{FF2B5EF4-FFF2-40B4-BE49-F238E27FC236}">
                <a16:creationId xmlns="" xmlns:a16="http://schemas.microsoft.com/office/drawing/2014/main" id="{A051CDCA-3A93-4439-8070-7652BE655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22990" r="25000" b="28006"/>
          <a:stretch>
            <a:fillRect/>
          </a:stretch>
        </p:blipFill>
        <p:spPr bwMode="auto">
          <a:xfrm>
            <a:off x="1851025" y="3952106"/>
            <a:ext cx="295275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U:\Current work\Aleyrodidae\Pictures\Colour photographs\Aleurocanthus\j9637~05.jpg">
            <a:extLst>
              <a:ext uri="{FF2B5EF4-FFF2-40B4-BE49-F238E27FC236}">
                <a16:creationId xmlns="" xmlns:a16="http://schemas.microsoft.com/office/drawing/2014/main" id="{E1890CAB-3E87-4372-9E56-DC68B518F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11998" r="19000" b="27977"/>
          <a:stretch>
            <a:fillRect/>
          </a:stretch>
        </p:blipFill>
        <p:spPr bwMode="auto">
          <a:xfrm>
            <a:off x="7827963" y="1647825"/>
            <a:ext cx="2819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D698DDD5-7AB0-4B16-98C9-A98D5A375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72" y="3556719"/>
            <a:ext cx="407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1600" kern="0" dirty="0">
                <a:solidFill>
                  <a:prstClr val="black"/>
                </a:solidFill>
              </a:rPr>
              <a:t>Heavy infestation, all immature stages present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6652A455-4850-4180-B605-404C6C24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73" y="3520058"/>
            <a:ext cx="1660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r>
              <a:rPr lang="en-GB" altLang="en-US" sz="1600" dirty="0">
                <a:solidFill>
                  <a:prstClr val="black"/>
                </a:solidFill>
              </a:rPr>
              <a:t>Waxy pupa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="" xmlns:a16="http://schemas.microsoft.com/office/drawing/2014/main" id="{0790FED6-E325-4B74-9BDB-A6D9FA356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4225" y="3520058"/>
            <a:ext cx="1660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r>
              <a:rPr lang="en-GB" altLang="en-US" sz="1600" dirty="0">
                <a:solidFill>
                  <a:prstClr val="black"/>
                </a:solidFill>
              </a:rPr>
              <a:t>Spiky pupa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0CD7C809-CAAE-4470-AA02-1785FB3D2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274" y="5896322"/>
            <a:ext cx="11977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prstClr val="black"/>
                </a:solidFill>
              </a:rPr>
              <a:t>Black pupa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="" xmlns:a16="http://schemas.microsoft.com/office/drawing/2014/main" id="{FCF28A82-FDBF-4CAF-829B-A4792FD6C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699" y="5968330"/>
            <a:ext cx="216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prstClr val="black"/>
                </a:solidFill>
              </a:rPr>
              <a:t>Iridescent blue wax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="" xmlns:a16="http://schemas.microsoft.com/office/drawing/2014/main" id="{3B61CDD1-E6AA-453C-8FD8-C106FB901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763" y="596833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altLang="en-US" sz="1600" dirty="0">
                <a:solidFill>
                  <a:prstClr val="black"/>
                </a:solidFill>
              </a:rPr>
              <a:t>Patterned pupa</a:t>
            </a:r>
          </a:p>
        </p:txBody>
      </p:sp>
      <p:pic>
        <p:nvPicPr>
          <p:cNvPr id="14" name="Picture 15">
            <a:extLst>
              <a:ext uri="{FF2B5EF4-FFF2-40B4-BE49-F238E27FC236}">
                <a16:creationId xmlns="" xmlns:a16="http://schemas.microsoft.com/office/drawing/2014/main" id="{4943E9A6-55F3-47E4-A7B8-982CE124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>
            <a:fillRect/>
          </a:stretch>
        </p:blipFill>
        <p:spPr bwMode="auto">
          <a:xfrm>
            <a:off x="4948238" y="3952106"/>
            <a:ext cx="2808287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="" xmlns:a16="http://schemas.microsoft.com/office/drawing/2014/main" id="{5D6CC942-22D2-4E06-B326-470300822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18095" r="19556" b="12587"/>
          <a:stretch>
            <a:fillRect/>
          </a:stretch>
        </p:blipFill>
        <p:spPr bwMode="auto">
          <a:xfrm>
            <a:off x="7923213" y="3952106"/>
            <a:ext cx="2713037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9">
            <a:hlinkClick r:id="" action="ppaction://media"/>
            <a:extLst>
              <a:ext uri="{FF2B5EF4-FFF2-40B4-BE49-F238E27FC236}">
                <a16:creationId xmlns="" xmlns:a16="http://schemas.microsoft.com/office/drawing/2014/main" id="{F62B4C7F-EEFA-417B-A1DB-CD448655C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012">
        <p:fade/>
      </p:transition>
    </mc:Choice>
    <mc:Fallback xmlns="">
      <p:transition spd="med" advTm="68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6650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F9A3B9E-501B-438A-B120-33A205F32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– Tobacco whitefly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491F69-1275-47D8-BFE5-B5B039D1108C}"/>
              </a:ext>
            </a:extLst>
          </p:cNvPr>
          <p:cNvSpPr txBox="1">
            <a:spLocks/>
          </p:cNvSpPr>
          <p:nvPr/>
        </p:nvSpPr>
        <p:spPr>
          <a:xfrm>
            <a:off x="611187" y="1773238"/>
            <a:ext cx="4960937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REGULATED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Species Complex (36+ spp.)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Major non-indigenous plant pest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Vector of 111+ plant viruses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Polyphagous (800+ plant spp.)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Cosmopolitan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Commonly transported in trade</a:t>
            </a:r>
          </a:p>
          <a:p>
            <a:pPr marL="457200" indent="-457200">
              <a:defRPr/>
            </a:pPr>
            <a:r>
              <a:rPr lang="en-GB" sz="2200" dirty="0">
                <a:solidFill>
                  <a:prstClr val="black"/>
                </a:solidFill>
              </a:rPr>
              <a:t>Between a quarter and a half of all Fera identifications are </a:t>
            </a:r>
            <a:r>
              <a:rPr lang="en-GB" sz="2200" i="1" dirty="0">
                <a:solidFill>
                  <a:prstClr val="black"/>
                </a:solidFill>
              </a:rPr>
              <a:t>Bemisia tabaci</a:t>
            </a:r>
          </a:p>
          <a:p>
            <a:pPr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3" descr="U:\Current work\Aleyrodidae\Pictures\Colour photographs\Bemisia tabaci\Bemtab adult j10589~05.jpg">
            <a:extLst>
              <a:ext uri="{FF2B5EF4-FFF2-40B4-BE49-F238E27FC236}">
                <a16:creationId xmlns="" xmlns:a16="http://schemas.microsoft.com/office/drawing/2014/main" id="{D30CBBD2-4CB9-45C5-AF86-8D7F3833C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992" r="999" b="16986"/>
          <a:stretch>
            <a:fillRect/>
          </a:stretch>
        </p:blipFill>
        <p:spPr bwMode="auto">
          <a:xfrm>
            <a:off x="8405812" y="1381001"/>
            <a:ext cx="3400426" cy="21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j10587~02">
            <a:extLst>
              <a:ext uri="{FF2B5EF4-FFF2-40B4-BE49-F238E27FC236}">
                <a16:creationId xmlns="" xmlns:a16="http://schemas.microsoft.com/office/drawing/2014/main" id="{361DBC66-B10A-41F4-A7A0-8FBD1748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20807" r="21829" b="9674"/>
          <a:stretch>
            <a:fillRect/>
          </a:stretch>
        </p:blipFill>
        <p:spPr bwMode="auto">
          <a:xfrm>
            <a:off x="5905500" y="2754147"/>
            <a:ext cx="3028951" cy="22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T21">
            <a:extLst>
              <a:ext uri="{FF2B5EF4-FFF2-40B4-BE49-F238E27FC236}">
                <a16:creationId xmlns="" xmlns:a16="http://schemas.microsoft.com/office/drawing/2014/main" id="{0CD3993F-E876-4A5F-B8D8-6BDEBFA6F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"/>
          <a:stretch/>
        </p:blipFill>
        <p:spPr bwMode="auto">
          <a:xfrm>
            <a:off x="8491538" y="4462693"/>
            <a:ext cx="3314700" cy="22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 12">
            <a:hlinkClick r:id="" action="ppaction://media"/>
            <a:extLst>
              <a:ext uri="{FF2B5EF4-FFF2-40B4-BE49-F238E27FC236}">
                <a16:creationId xmlns="" xmlns:a16="http://schemas.microsoft.com/office/drawing/2014/main" id="{E6DCB263-C6F2-4F58-8CB2-9A481F1C7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5072" y="32856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606">
        <p:fade/>
      </p:transition>
    </mc:Choice>
    <mc:Fallback xmlns="">
      <p:transition spd="med" advTm="1516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150898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2C80BDA-F1C8-47DB-A960-B40DE175C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881592"/>
            <a:ext cx="9979048" cy="1003382"/>
          </a:xfrm>
        </p:spPr>
        <p:txBody>
          <a:bodyPr>
            <a:normAutofit/>
          </a:bodyPr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cf.</a:t>
            </a:r>
            <a:r>
              <a:rPr lang="en-GB" altLang="en-US" i="1" dirty="0"/>
              <a:t> Trialeurodes vaporariorum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0F860A-9561-43C0-AD79-477CA504401F}"/>
              </a:ext>
            </a:extLst>
          </p:cNvPr>
          <p:cNvSpPr txBox="1">
            <a:spLocks/>
          </p:cNvSpPr>
          <p:nvPr/>
        </p:nvSpPr>
        <p:spPr>
          <a:xfrm>
            <a:off x="611188" y="1773238"/>
            <a:ext cx="3503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sz="2400" b="1" dirty="0">
                <a:solidFill>
                  <a:prstClr val="black"/>
                </a:solidFill>
              </a:rPr>
              <a:t>Eggs – key characters</a:t>
            </a:r>
          </a:p>
          <a:p>
            <a:pPr marL="457200" lvl="1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prstClr val="black"/>
                </a:solidFill>
              </a:rPr>
              <a:t>Oviposition Pattern</a:t>
            </a:r>
          </a:p>
          <a:p>
            <a:pPr marL="457200" lvl="1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prstClr val="black"/>
                </a:solidFill>
              </a:rPr>
              <a:t>Colour of mature eggs</a:t>
            </a:r>
          </a:p>
          <a:p>
            <a:pPr marL="457200" lvl="1" indent="0">
              <a:spcAft>
                <a:spcPct val="20000"/>
              </a:spcAft>
              <a:buSzPct val="75000"/>
              <a:buFont typeface="Arial" panose="020B0604020202020204" pitchFamily="34" charset="0"/>
              <a:buNone/>
            </a:pPr>
            <a:r>
              <a:rPr lang="en-GB" altLang="en-US" dirty="0">
                <a:solidFill>
                  <a:prstClr val="black"/>
                </a:solidFill>
              </a:rPr>
              <a:t>Do they remain erect or collapse after hatching</a:t>
            </a:r>
          </a:p>
          <a:p>
            <a:endParaRPr lang="en-GB" alt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16" descr="U:\Current work\Aleyrodidae\Pictures\Colour photographs\Bemisia tabaci\J12581~09.jpg">
            <a:extLst>
              <a:ext uri="{FF2B5EF4-FFF2-40B4-BE49-F238E27FC236}">
                <a16:creationId xmlns="" xmlns:a16="http://schemas.microsoft.com/office/drawing/2014/main" id="{45875D38-11EF-4DFA-A64D-40370678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33014" r="33000" b="23991"/>
          <a:stretch>
            <a:fillRect/>
          </a:stretch>
        </p:blipFill>
        <p:spPr bwMode="auto">
          <a:xfrm>
            <a:off x="5183882" y="1798637"/>
            <a:ext cx="2514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U:\Current work\Aleyrodidae\Pictures\Colour photographs\Trialeurodes vaporariorum\J11175~06 TV egg.jpg">
            <a:extLst>
              <a:ext uri="{FF2B5EF4-FFF2-40B4-BE49-F238E27FC236}">
                <a16:creationId xmlns="" xmlns:a16="http://schemas.microsoft.com/office/drawing/2014/main" id="{F650C126-2CBD-4815-A74D-DBD2534E5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11" y="3641725"/>
            <a:ext cx="2514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U:\Current work\Aleyrodidae\Pictures\Colour photographs\Bemisia afer\j10007~09.jpg">
            <a:extLst>
              <a:ext uri="{FF2B5EF4-FFF2-40B4-BE49-F238E27FC236}">
                <a16:creationId xmlns="" xmlns:a16="http://schemas.microsoft.com/office/drawing/2014/main" id="{FB928769-8F6C-4BD1-8ED6-9BE7A1C16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39999" r="39999" b="26984"/>
          <a:stretch>
            <a:fillRect/>
          </a:stretch>
        </p:blipFill>
        <p:spPr bwMode="auto">
          <a:xfrm>
            <a:off x="5183882" y="3622675"/>
            <a:ext cx="25146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U:\Current work\Aleyrodidae\Pictures\Colour photographs\Trialeurodes vaporariorum\J11253~20.jpg">
            <a:extLst>
              <a:ext uri="{FF2B5EF4-FFF2-40B4-BE49-F238E27FC236}">
                <a16:creationId xmlns="" xmlns:a16="http://schemas.microsoft.com/office/drawing/2014/main" id="{080F47C2-9D1F-43FF-967F-BC30BC777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304"/>
          <a:stretch>
            <a:fillRect/>
          </a:stretch>
        </p:blipFill>
        <p:spPr bwMode="auto">
          <a:xfrm>
            <a:off x="8180411" y="1775618"/>
            <a:ext cx="2514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7">
            <a:extLst>
              <a:ext uri="{FF2B5EF4-FFF2-40B4-BE49-F238E27FC236}">
                <a16:creationId xmlns="" xmlns:a16="http://schemas.microsoft.com/office/drawing/2014/main" id="{51F7C1F2-A76E-4004-A129-30F5E24E4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432" y="5438487"/>
            <a:ext cx="230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prstClr val="black"/>
                </a:solidFill>
              </a:rPr>
              <a:t>Bemisia tabaci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="" xmlns:a16="http://schemas.microsoft.com/office/drawing/2014/main" id="{E9351454-36D7-4663-8E3A-4C58B4372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411" y="5426700"/>
            <a:ext cx="27939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prstClr val="black"/>
                </a:solidFill>
              </a:rPr>
              <a:t>Trialeurodes vaporariorum</a:t>
            </a:r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="" xmlns:a16="http://schemas.microsoft.com/office/drawing/2014/main" id="{C4B0BD2B-F0B6-4BA4-8193-B999DCB24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7482" y="332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462">
        <p:fade/>
      </p:transition>
    </mc:Choice>
    <mc:Fallback xmlns="">
      <p:transition spd="med" advTm="7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7510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2C80BDA-F1C8-47DB-A960-B40DE175C9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277" y="881592"/>
            <a:ext cx="9979048" cy="1003382"/>
          </a:xfrm>
        </p:spPr>
        <p:txBody>
          <a:bodyPr>
            <a:normAutofit/>
          </a:bodyPr>
          <a:lstStyle/>
          <a:p>
            <a:r>
              <a:rPr lang="en-GB" altLang="en-US" i="1" dirty="0"/>
              <a:t>Bemisia tabaci </a:t>
            </a:r>
            <a:r>
              <a:rPr lang="en-GB" altLang="en-US" dirty="0"/>
              <a:t>cf.</a:t>
            </a:r>
            <a:r>
              <a:rPr lang="en-GB" altLang="en-US" i="1" dirty="0"/>
              <a:t> Trialeurodes vaporariorum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3D56984-8BFA-4693-949A-3D9DAD36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76" y="1686699"/>
            <a:ext cx="463724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b="1" kern="0" dirty="0">
                <a:solidFill>
                  <a:prstClr val="black"/>
                </a:solidFill>
              </a:rPr>
              <a:t>Pupa (Puparium) – key characters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Colour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Shape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Presence of pallisade wall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Dorsal wax rods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SzPct val="75000"/>
              <a:defRPr/>
            </a:pPr>
            <a:r>
              <a:rPr lang="en-GB" sz="2200" kern="0" dirty="0">
                <a:solidFill>
                  <a:prstClr val="black"/>
                </a:solidFill>
              </a:rPr>
              <a:t>Marginal papillae</a:t>
            </a:r>
          </a:p>
        </p:txBody>
      </p:sp>
      <p:pic>
        <p:nvPicPr>
          <p:cNvPr id="5" name="Picture 10" descr="U:\Current work\Aleyrodidae\Pictures\Colour photographs\Bemisia tabaci\j10589~08.jpg">
            <a:extLst>
              <a:ext uri="{FF2B5EF4-FFF2-40B4-BE49-F238E27FC236}">
                <a16:creationId xmlns="" xmlns:a16="http://schemas.microsoft.com/office/drawing/2014/main" id="{4DF21DDA-EDBD-4764-97C4-96D87B22D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23993" r="28000" b="38004"/>
          <a:stretch>
            <a:fillRect/>
          </a:stretch>
        </p:blipFill>
        <p:spPr bwMode="auto">
          <a:xfrm>
            <a:off x="6191250" y="3733800"/>
            <a:ext cx="2514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U:\Current work\Aleyrodidae\Pictures\Colour photographs\Bemisia tabaci\J11284~05.jpg">
            <a:extLst>
              <a:ext uri="{FF2B5EF4-FFF2-40B4-BE49-F238E27FC236}">
                <a16:creationId xmlns="" xmlns:a16="http://schemas.microsoft.com/office/drawing/2014/main" id="{2AAFF450-B1B8-4302-AF77-13C6EE3F7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26999" r="21001" b="20985"/>
          <a:stretch>
            <a:fillRect/>
          </a:stretch>
        </p:blipFill>
        <p:spPr bwMode="auto">
          <a:xfrm>
            <a:off x="6191250" y="1905000"/>
            <a:ext cx="25146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U:\Current work\Aleyrodidae\Pictures\Colour photographs\Trialeurodes vaporariorum\J10596~05.jpg">
            <a:extLst>
              <a:ext uri="{FF2B5EF4-FFF2-40B4-BE49-F238E27FC236}">
                <a16:creationId xmlns="" xmlns:a16="http://schemas.microsoft.com/office/drawing/2014/main" id="{5F32D950-0C42-4379-9552-6CB84A3B3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27992" r="27000" b="26999"/>
          <a:stretch>
            <a:fillRect/>
          </a:stretch>
        </p:blipFill>
        <p:spPr bwMode="auto">
          <a:xfrm>
            <a:off x="9229725" y="3733800"/>
            <a:ext cx="2438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U:\Current work\Aleyrodidae\Pictures\Colour photographs\Trialeurodes vaporariorum\J11002~04.jpg">
            <a:extLst>
              <a:ext uri="{FF2B5EF4-FFF2-40B4-BE49-F238E27FC236}">
                <a16:creationId xmlns="" xmlns:a16="http://schemas.microsoft.com/office/drawing/2014/main" id="{6AC1B646-1B5D-43E4-85EF-E46F44B2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31999" b="42035"/>
          <a:stretch>
            <a:fillRect/>
          </a:stretch>
        </p:blipFill>
        <p:spPr bwMode="auto">
          <a:xfrm>
            <a:off x="9229725" y="1924050"/>
            <a:ext cx="2514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="" xmlns:a16="http://schemas.microsoft.com/office/drawing/2014/main" id="{9CE199D7-A2F4-4F5C-9695-242332147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4309695"/>
            <a:ext cx="2905126" cy="181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>
            <a:extLst>
              <a:ext uri="{FF2B5EF4-FFF2-40B4-BE49-F238E27FC236}">
                <a16:creationId xmlns="" xmlns:a16="http://schemas.microsoft.com/office/drawing/2014/main" id="{3A3D4011-D584-4FFE-B4AF-94A28315D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0" y="5445285"/>
            <a:ext cx="15201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prstClr val="black"/>
                </a:solidFill>
              </a:rPr>
              <a:t>Bemisia tabaci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="" xmlns:a16="http://schemas.microsoft.com/office/drawing/2014/main" id="{791735CB-13A0-4C67-998E-54AB6DBFA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724" y="5437501"/>
            <a:ext cx="2676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prstClr val="black"/>
                </a:solidFill>
              </a:rPr>
              <a:t>Trialeurodes vaporariorum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="" xmlns:a16="http://schemas.microsoft.com/office/drawing/2014/main" id="{A170D1EE-1B16-4DDB-85C6-A0FDEB389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2" y="6285226"/>
            <a:ext cx="2676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1600" i="1" dirty="0">
                <a:solidFill>
                  <a:prstClr val="black"/>
                </a:solidFill>
              </a:rPr>
              <a:t>Trialeurodes vaporariorum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144666-9550-48D4-84C9-CF9ECBDB93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897" y="4783313"/>
            <a:ext cx="2165705" cy="142747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A32F6159-9427-4D56-903F-904E38914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5926243"/>
            <a:ext cx="525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GB" altLang="en-US" sz="2000" dirty="0">
                <a:solidFill>
                  <a:prstClr val="black"/>
                </a:solidFill>
                <a:latin typeface="Calibri" panose="020F0502020204030204"/>
              </a:rPr>
              <a:t>Mixed populations containing both species are fairly common!</a:t>
            </a:r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="" xmlns:a16="http://schemas.microsoft.com/office/drawing/2014/main" id="{A241D931-3CEC-4225-8BC0-E8EC39DAD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445">
        <p:fade/>
      </p:transition>
    </mc:Choice>
    <mc:Fallback xmlns="">
      <p:transition spd="med" advTm="69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68048" objId="3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325</Words>
  <Application>Microsoft Office PowerPoint</Application>
  <PresentationFormat>Widescreen</PresentationFormat>
  <Paragraphs>72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black</vt:lpstr>
      <vt:lpstr>Lucida Grande</vt:lpstr>
      <vt:lpstr>Open Sans</vt:lpstr>
      <vt:lpstr>Trebuchet MS</vt:lpstr>
      <vt:lpstr>ヒラギノ角ゴ Pro W3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Pollock, Jason (Defra)</dc:creator>
  <cp:lastModifiedBy>Pollock, Jason (Defra)</cp:lastModifiedBy>
  <cp:revision>3</cp:revision>
  <dcterms:created xsi:type="dcterms:W3CDTF">2020-12-11T18:14:43Z</dcterms:created>
  <dcterms:modified xsi:type="dcterms:W3CDTF">2020-12-12T09:47:33Z</dcterms:modified>
</cp:coreProperties>
</file>