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0046A-ACA1-4FF1-A651-F86B4FFF7FEA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3ED5C-1904-4278-8D08-AA0D3958C2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69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2DD95A-EBC6-4E48-AED0-F06896B39AB6}" type="slidenum">
              <a:rPr lang="en-GB" altLang="en-US" sz="1200" smtClean="0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alt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 dirty="0">
                <a:solidFill>
                  <a:srgbClr val="000000"/>
                </a:solidFill>
                <a:latin typeface="Times New Roman" pitchFamily="18" charset="0"/>
              </a:rPr>
              <a:t>27</a:t>
            </a:r>
          </a:p>
        </p:txBody>
      </p:sp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738" y="869950"/>
            <a:ext cx="6172200" cy="3471863"/>
          </a:xfrm>
          <a:ln w="12700" cap="flat"/>
        </p:spPr>
      </p:sp>
      <p:sp>
        <p:nvSpPr>
          <p:cNvPr id="5325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6357" y="4717452"/>
            <a:ext cx="4984962" cy="41774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5773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635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20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C69A4F-507F-462B-887F-54136330CAA9}" type="slidenum">
              <a:rPr lang="en-GB" altLang="en-US" sz="12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8" y="750888"/>
            <a:ext cx="6592887" cy="3709987"/>
          </a:xfrm>
          <a:ln w="12700" cap="flat">
            <a:solidFill>
              <a:schemeClr val="tx1"/>
            </a:solidFill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37" y="4728941"/>
            <a:ext cx="4982602" cy="4492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88" tIns="43517" rIns="88588" bIns="43517"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7315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B4A269-F861-4D1C-A0F2-0AB0D549DDA3}" type="slidenum">
              <a:rPr lang="en-GB" altLang="en-US" sz="12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8" y="750888"/>
            <a:ext cx="6592887" cy="3709987"/>
          </a:xfrm>
          <a:ln w="12700" cap="flat">
            <a:solidFill>
              <a:schemeClr val="tx1"/>
            </a:solidFill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37" y="4728941"/>
            <a:ext cx="4982602" cy="4492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88" tIns="43517" rIns="88588" bIns="43517"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766929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2C968C-B4F0-4F10-BCA1-72045BF4BAEF}" type="slidenum">
              <a:rPr lang="en-GB" altLang="en-US" sz="12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8" y="750888"/>
            <a:ext cx="6592887" cy="3709987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37" y="4728941"/>
            <a:ext cx="4982602" cy="4492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88" tIns="43517" rIns="88588" bIns="43517"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012800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06696E-C5E4-4B20-BAE7-FC5C6D3F35F1}" type="slidenum">
              <a:rPr lang="en-GB" altLang="en-US" sz="12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8" y="750888"/>
            <a:ext cx="6592887" cy="3709987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37" y="4728941"/>
            <a:ext cx="4982602" cy="4492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88" tIns="43517" rIns="88588" bIns="43517"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06597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9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7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23783E-CD6C-4212-94F6-AA7EE6A15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FF2989-CB27-41FB-9192-6964A2A63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63A4CB-054E-4DAF-BD38-A50E1005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DD9DF6-1243-45DC-853C-0D27393E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AEC1AE-4EE4-4FE9-B74F-0147E2AA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39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3F82B5-7BA4-4647-9A2A-3B734BEB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DAB90E-D698-4D1C-A865-E90BAC49C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A4D02-450D-44C7-9ACA-26109065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918594-B69C-4CFB-8940-E3149759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45FAB-B842-4D27-8706-948B9BA7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C9481-7B15-40BE-A1FD-37FC3F3C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767837-DC84-4738-AD79-76713889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C17F56-58C2-4002-896D-D4DDAE35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4B896C-BD56-49BC-9A1C-8CF3722C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F6A73-A8E4-4FBA-97A3-A0C193A0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1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499EC-2939-4937-B8C5-A9E203D3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4FB19D-B956-41CA-B4CE-FB5C2F14E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F5FBA3-6CB6-4933-9ED7-6C519A082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379AC5-878C-4A71-ABD9-AB7170E6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1564E8-64A8-4178-984E-7D5C17A2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09A2BA-8D05-429B-B8AF-1569B168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3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0AFEC2-3B39-4928-8792-4995978C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8E9F0B-683F-4BE9-B2DC-BB715DD4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F57C6F-94D3-459A-A27B-2B91C7AF0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506578-376E-4695-A876-0C5C28A68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688749-1216-4C5A-BF36-A236BAE8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EDD8BB-2641-42A0-9995-BD603B47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63DE3C1-9629-418E-B7F1-1EEB2572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286A82-E9D1-4B25-846D-826590BD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77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DD436-7E36-4804-B4AF-E1E1BC6B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EBCBF1-F36C-4E74-8830-2C3D45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8088B3-931B-4AD8-BF5F-A410F800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868F2F-161D-47DD-A30B-4F684FFD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9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B8E1103-8E91-4D8C-8CD5-A504CD8B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2CB8A54-274A-4538-B3BA-6B124D6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47EEA31-12CC-4D55-9F29-1C1DE0B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3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3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42FE58-58ED-4E80-9693-7136DECD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04FB9B-687C-4B49-8FA1-FAB4611E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F1EBD0-877A-48D4-BF84-B5D3C53C7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8FB440-0F81-444E-AFCA-157A53DB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8F1474-CC8C-40AD-9C56-097C0244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C99BBF-9BB5-4E49-B555-300AFCE8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9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D91618-44EE-4808-884B-EE207D87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0CB954-7F84-4E24-BEAF-8E271C50A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86ACE8-CB62-4292-9651-B953FEF1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0E85B3-8CE1-4DD5-9B31-07692A23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222C5A-194D-4BC0-8960-C71AEC5C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D22225-B069-4E03-BA14-4E27377A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5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90E57B-D9D6-4571-AA2A-82DD346C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DE917A-44B6-4135-A668-DAD743143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FD979A-4FA3-43E2-BDF8-8B9B3CDB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268144-ECBD-4841-9577-6F945AAB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E5544-9923-4564-B840-C54D6B1E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34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2ADAEFD-B8DE-4E09-8F19-862961942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2F3802-4565-499C-A410-59C73A0A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A5773D-925F-4AEE-B6DB-16625F42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A3A1BB-BF99-4CEA-BB7A-B85F5B14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02D2F5-9896-47C8-99F1-BFD57A4A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51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="" xmlns:a16="http://schemas.microsoft.com/office/drawing/2014/main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08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30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4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05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9" y="670032"/>
            <a:ext cx="5046663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9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9" y="1448974"/>
            <a:ext cx="5046663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56232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39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3D60-DAF1-4FC1-9914-564C275708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10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430D-BDAA-4BAB-8466-C17F307F907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3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7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34335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2117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95759" y="3782543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31971" y="1912594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34840" y="1052475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6233" y="2728778"/>
            <a:ext cx="6140960" cy="957768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lIns="216000" tIns="187200" rIns="216000" bIns="327600" anchor="ctr" anchorCtr="0">
            <a:spAutoFit/>
          </a:bodyPr>
          <a:lstStyle>
            <a:lvl1pPr algn="l">
              <a:lnSpc>
                <a:spcPct val="110000"/>
              </a:lnSpc>
              <a:defRPr sz="2800" b="0">
                <a:solidFill>
                  <a:srgbClr val="BD4F19"/>
                </a:solidFill>
                <a:latin typeface="Trebuchet MS"/>
                <a:cs typeface="Trebuchet MS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4" name="Picture 13" descr="Commercial-Fe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23" y="254922"/>
            <a:ext cx="2395079" cy="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99765" y="229976"/>
            <a:ext cx="11339129" cy="6379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9764" y="6580854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80854"/>
            <a:ext cx="38608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98893" y="6578220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fld id="{68DBB5DE-F509-4162-8871-FF838B02135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687866"/>
            <a:ext cx="7204611" cy="955521"/>
          </a:xfrm>
          <a:solidFill>
            <a:schemeClr val="accent1">
              <a:alpha val="82000"/>
            </a:schemeClr>
          </a:solidFill>
          <a:ln>
            <a:noFill/>
          </a:ln>
        </p:spPr>
        <p:txBody>
          <a:bodyPr wrap="square" lIns="396000" tIns="93600" rIns="216000" bIns="187200" anchor="t" anchorCtr="0">
            <a:spAutoFit/>
          </a:bodyPr>
          <a:lstStyle>
            <a:lvl1pPr algn="l">
              <a:lnSpc>
                <a:spcPct val="110000"/>
              </a:lnSpc>
              <a:defRPr sz="2000" b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change colour for specific topics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0"/>
          </p:nvPr>
        </p:nvSpPr>
        <p:spPr>
          <a:xfrm>
            <a:off x="-1" y="1643387"/>
            <a:ext cx="7204612" cy="1371851"/>
          </a:xfrm>
          <a:prstGeom prst="rect">
            <a:avLst/>
          </a:prstGeom>
          <a:solidFill>
            <a:srgbClr val="F0F1E8">
              <a:alpha val="70000"/>
            </a:srgbClr>
          </a:solidFill>
        </p:spPr>
        <p:txBody>
          <a:bodyPr vert="horz" wrap="square" lIns="396000" rIns="252000" bIns="93600">
            <a:spAutoFit/>
          </a:bodyPr>
          <a:lstStyle>
            <a:lvl1pPr>
              <a:lnSpc>
                <a:spcPct val="120000"/>
              </a:lnSpc>
              <a:defRPr>
                <a:solidFill>
                  <a:srgbClr val="262E37"/>
                </a:solidFill>
              </a:defRPr>
            </a:lvl1pPr>
            <a:lvl2pPr>
              <a:lnSpc>
                <a:spcPct val="120000"/>
              </a:lnSpc>
              <a:defRPr>
                <a:solidFill>
                  <a:srgbClr val="262E37"/>
                </a:solidFill>
              </a:defRPr>
            </a:lvl2pPr>
            <a:lvl3pPr>
              <a:lnSpc>
                <a:spcPct val="120000"/>
              </a:lnSpc>
              <a:defRPr>
                <a:solidFill>
                  <a:srgbClr val="262E37"/>
                </a:solidFill>
              </a:defRPr>
            </a:lvl3pPr>
            <a:lvl4pPr>
              <a:lnSpc>
                <a:spcPct val="120000"/>
              </a:lnSpc>
              <a:defRPr>
                <a:solidFill>
                  <a:srgbClr val="262E37"/>
                </a:solidFill>
              </a:defRPr>
            </a:lvl4pPr>
            <a:lvl5pPr>
              <a:lnSpc>
                <a:spcPct val="120000"/>
              </a:lnSpc>
              <a:defRPr>
                <a:solidFill>
                  <a:srgbClr val="262E37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81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[DEFAULT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9764" y="6580854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0854"/>
            <a:ext cx="38608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98893" y="6578220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331976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72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Mont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679943" y="1286959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717843" y="2791594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679945" y="401230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5435630" y="4510857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374253" y="485939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6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1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3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2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3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5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2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6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5AF8F-6C4E-42F2-ACCA-D53B33330C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3228-78FE-4FDA-898E-DE56B37072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3BAEEF-404E-4334-AE01-616A86EE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FDD84B-7B68-4A19-B7E6-B2DE29246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3A28C-91EE-4304-85C8-A4FE09D78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11362D-8981-44BF-B80D-7BA9A5980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801F79-570A-47C0-8CD8-90DA4E97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2629111"/>
            <a:ext cx="9631991" cy="2212396"/>
          </a:xfrm>
        </p:spPr>
        <p:txBody>
          <a:bodyPr>
            <a:normAutofit/>
          </a:bodyPr>
          <a:lstStyle/>
          <a:p>
            <a:r>
              <a:rPr lang="en-GB" sz="4800" dirty="0"/>
              <a:t>Pests and diseases associated with fruit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186389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0B7439B-823A-48DB-8BFB-C80400ADC7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Lepidoptera –Moths and Butterflies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B61963-DC89-4139-B2F1-60E36DE76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Joe Ostojá-Starzewski –Senior Entomologist</a:t>
            </a:r>
          </a:p>
          <a:p>
            <a:r>
              <a:rPr lang="en-GB" dirty="0"/>
              <a:t>Fera Science Ltd., National Agri-Food Innovation Campus,  </a:t>
            </a:r>
            <a:br>
              <a:rPr lang="en-GB" dirty="0"/>
            </a:br>
            <a:r>
              <a:rPr lang="en-GB" dirty="0"/>
              <a:t>Sand Hutton, York, UK YO41 1LZ</a:t>
            </a:r>
          </a:p>
          <a:p>
            <a:r>
              <a:rPr lang="en-GB" dirty="0"/>
              <a:t>August 2020</a:t>
            </a:r>
          </a:p>
          <a:p>
            <a:endParaRPr lang="en-GB" dirty="0"/>
          </a:p>
        </p:txBody>
      </p:sp>
      <p:pic>
        <p:nvPicPr>
          <p:cNvPr id="5" name="b1">
            <a:hlinkClick r:id="" action="ppaction://media"/>
            <a:extLst>
              <a:ext uri="{FF2B5EF4-FFF2-40B4-BE49-F238E27FC236}">
                <a16:creationId xmlns="" xmlns:a16="http://schemas.microsoft.com/office/drawing/2014/main" id="{C99A9226-C16E-4E0F-8124-40F41C14E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672" y="1668784"/>
            <a:ext cx="4441076" cy="31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"/>
    </mc:Choice>
    <mc:Fallback xmlns="">
      <p:transition spd="slow" advTm="1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5"/>
        <p14:stopEvt time="1087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648200" y="6165850"/>
            <a:ext cx="2895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6A702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503346" y="464409"/>
            <a:ext cx="9631991" cy="100338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400" dirty="0"/>
              <a:t>Lepidoptera </a:t>
            </a:r>
            <a:br>
              <a:rPr lang="en-GB" altLang="en-US" sz="2400" dirty="0"/>
            </a:br>
            <a:r>
              <a:rPr lang="en-GB" altLang="en-US" sz="2400" dirty="0"/>
              <a:t>(from the Greek Lepidos = scale and Pteron = wing)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95F2F23-1457-496C-B5E4-0AE2997F9D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321" y="1325160"/>
            <a:ext cx="5450680" cy="275388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180 000 known species divided between 126 families  ~10% of all know insect species</a:t>
            </a:r>
          </a:p>
          <a:p>
            <a:r>
              <a:rPr lang="en-GB" dirty="0"/>
              <a:t>&lt;2.5mm – 45 cm wingspan, average 2.5cm</a:t>
            </a:r>
          </a:p>
          <a:p>
            <a:r>
              <a:rPr lang="en-GB" dirty="0"/>
              <a:t>2 pairs of membranous wings</a:t>
            </a:r>
          </a:p>
          <a:p>
            <a:r>
              <a:rPr lang="en-GB" dirty="0"/>
              <a:t>Wings &amp; body covered in scales</a:t>
            </a:r>
          </a:p>
          <a:p>
            <a:r>
              <a:rPr lang="en-GB" dirty="0"/>
              <a:t>Adults –Sucking/lapping mouthparts</a:t>
            </a:r>
          </a:p>
          <a:p>
            <a:r>
              <a:rPr lang="en-GB" dirty="0"/>
              <a:t>Larvae (caterpillars) chewing mouthparts.</a:t>
            </a:r>
          </a:p>
          <a:p>
            <a:r>
              <a:rPr lang="en-GB" dirty="0"/>
              <a:t>Most (99%) are plant feeding.. But there are also detritivores, parasites and predators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1519">
            <a:off x="6036769" y="1402457"/>
            <a:ext cx="1629133" cy="132294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7530F5-421B-49DB-810C-F681BFBE77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5"/>
          <a:stretch/>
        </p:blipFill>
        <p:spPr>
          <a:xfrm>
            <a:off x="7791754" y="1341002"/>
            <a:ext cx="3724384" cy="22838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5BDEDC08-5342-4425-9C0C-305935626625}"/>
              </a:ext>
            </a:extLst>
          </p:cNvPr>
          <p:cNvSpPr/>
          <p:nvPr/>
        </p:nvSpPr>
        <p:spPr bwMode="auto">
          <a:xfrm rot="18823459">
            <a:off x="8994757" y="2407648"/>
            <a:ext cx="237007" cy="33046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Arial" charset="0"/>
              <a:ea typeface="ヒラギノ角ゴ Pro W3" pitchFamily="48" charset="-128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A24BABE1-2C43-4BC6-959D-A77F960CEDED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7651102" y="2248678"/>
            <a:ext cx="1342751" cy="20999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B3AA1D0-2104-4DEE-BFED-7643A2769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374" y="4181657"/>
            <a:ext cx="2185333" cy="15122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DD42F8-151B-4720-82FB-AA9393A43EAB}"/>
              </a:ext>
            </a:extLst>
          </p:cNvPr>
          <p:cNvSpPr txBox="1"/>
          <p:nvPr/>
        </p:nvSpPr>
        <p:spPr>
          <a:xfrm>
            <a:off x="802184" y="5796518"/>
            <a:ext cx="694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A7029"/>
                </a:solidFill>
              </a:rPr>
              <a:t>Caterpillars - Most frequently encountered life stage – Main focus</a:t>
            </a:r>
          </a:p>
        </p:txBody>
      </p:sp>
      <p:pic>
        <p:nvPicPr>
          <p:cNvPr id="3" name="b3">
            <a:hlinkClick r:id="" action="ppaction://media"/>
            <a:extLst>
              <a:ext uri="{FF2B5EF4-FFF2-40B4-BE49-F238E27FC236}">
                <a16:creationId xmlns="" xmlns:a16="http://schemas.microsoft.com/office/drawing/2014/main" id="{F3B86335-C891-473E-B3B1-B0A485F5E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1754" y="3799795"/>
            <a:ext cx="3724384" cy="2181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606" y="4193344"/>
            <a:ext cx="3882638" cy="14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38039"/>
      </p:ext>
    </p:extLst>
  </p:cSld>
  <p:clrMapOvr>
    <a:masterClrMapping/>
  </p:clrMapOvr>
  <p:transition spd="slow" advTm="77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7743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955"/>
          <a:stretch/>
        </p:blipFill>
        <p:spPr>
          <a:xfrm>
            <a:off x="518291" y="531630"/>
            <a:ext cx="8120611" cy="6021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6382" y="2177258"/>
            <a:ext cx="1544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prstClr val="white"/>
                </a:solidFill>
                <a:latin typeface="Arial" pitchFamily="34" charset="0"/>
              </a:rPr>
              <a:t>Subfamily: Plusiinae</a:t>
            </a:r>
            <a:endParaRPr lang="en-GB" sz="10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CEA02C58-04C3-4AB0-A5EA-10672D869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29816" y="1063487"/>
            <a:ext cx="2967236" cy="100338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Shape and structure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03A76851-1F69-4B4D-8AFB-DFF56A25F2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14361" y="2300368"/>
            <a:ext cx="2967236" cy="4033183"/>
          </a:xfrm>
        </p:spPr>
        <p:txBody>
          <a:bodyPr/>
          <a:lstStyle/>
          <a:p>
            <a:r>
              <a:rPr lang="en-GB" dirty="0"/>
              <a:t>Number of prolegs</a:t>
            </a:r>
          </a:p>
          <a:p>
            <a:r>
              <a:rPr lang="en-GB" dirty="0"/>
              <a:t>Hairy, smooth</a:t>
            </a:r>
          </a:p>
          <a:p>
            <a:r>
              <a:rPr lang="en-GB" dirty="0"/>
              <a:t>Spiny (spiculated) </a:t>
            </a:r>
          </a:p>
          <a:p>
            <a:r>
              <a:rPr lang="en-GB" dirty="0"/>
              <a:t>Warty, bumpy </a:t>
            </a:r>
          </a:p>
          <a:p>
            <a:r>
              <a:rPr lang="en-GB" dirty="0"/>
              <a:t>Hairs in clumps or covered all over</a:t>
            </a:r>
          </a:p>
          <a:p>
            <a:r>
              <a:rPr lang="en-GB" dirty="0"/>
              <a:t>How active?</a:t>
            </a:r>
          </a:p>
          <a:p>
            <a:r>
              <a:rPr lang="en-GB" dirty="0"/>
              <a:t>Colour, patterns ?</a:t>
            </a:r>
          </a:p>
        </p:txBody>
      </p:sp>
      <p:pic>
        <p:nvPicPr>
          <p:cNvPr id="3" name="b7">
            <a:hlinkClick r:id="" action="ppaction://media"/>
            <a:extLst>
              <a:ext uri="{FF2B5EF4-FFF2-40B4-BE49-F238E27FC236}">
                <a16:creationId xmlns="" xmlns:a16="http://schemas.microsoft.com/office/drawing/2014/main" id="{5FA5EF06-EE14-405C-B65E-2667121CF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1510" y="34315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14"/>
    </mc:Choice>
    <mc:Fallback xmlns="">
      <p:transition spd="slow" advTm="148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4783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BBFC97-F9EE-4DD3-A2F4-3203C95C62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Signs of caterpillar infestation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9FB1F8-7705-4D3E-A76F-C6F178B48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3"/>
            <a:ext cx="9460086" cy="4876800"/>
          </a:xfrm>
        </p:spPr>
        <p:txBody>
          <a:bodyPr>
            <a:normAutofit/>
          </a:bodyPr>
          <a:lstStyle/>
          <a:p>
            <a:r>
              <a:rPr lang="en-GB" sz="2000" dirty="0"/>
              <a:t>Caterpillars = eating machines  (Mouth &gt; Gut &gt; Anus)</a:t>
            </a:r>
          </a:p>
          <a:p>
            <a:r>
              <a:rPr lang="en-GB" sz="2000" dirty="0"/>
              <a:t>Damage and frass (excrement) deposits are often the most visible indication of the presence of caterpillars</a:t>
            </a:r>
          </a:p>
          <a:p>
            <a:endParaRPr lang="en-GB" sz="2000" dirty="0"/>
          </a:p>
        </p:txBody>
      </p:sp>
      <p:graphicFrame>
        <p:nvGraphicFramePr>
          <p:cNvPr id="117821" name="Group 61"/>
          <p:cNvGraphicFramePr>
            <a:graphicFrameLocks noGrp="1"/>
          </p:cNvGraphicFramePr>
          <p:nvPr>
            <p:extLst/>
          </p:nvPr>
        </p:nvGraphicFramePr>
        <p:xfrm>
          <a:off x="1471980" y="2893541"/>
          <a:ext cx="8610600" cy="28829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Defoliation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A7029"/>
                        </a:buClr>
                        <a:buSzPct val="150000"/>
                        <a:buFont typeface="Arial Unicode MS" pitchFamily="34" charset="-128"/>
                        <a:buChar char="-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Windowing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A7029"/>
                        </a:buClr>
                        <a:buSzPct val="150000"/>
                        <a:buFont typeface="Arial Unicode MS" pitchFamily="34" charset="-128"/>
                        <a:buChar char="-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Skeletonization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A7029"/>
                        </a:buClr>
                        <a:buSzPct val="150000"/>
                        <a:buFont typeface="Arial Unicode MS" pitchFamily="34" charset="-128"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6A7029"/>
                        </a:solidFill>
                        <a:effectLst/>
                        <a:latin typeface="Arial Unicode MS" pitchFamily="34" charset="-128"/>
                        <a:ea typeface="ヒラギノ角ゴ Pro W3" pitchFamily="48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Webbing &amp; leaf rolling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Mining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A7029"/>
                        </a:buClr>
                        <a:buSzPct val="150000"/>
                        <a:buFont typeface="Arial Unicode MS" pitchFamily="34" charset="-128"/>
                        <a:buChar char="-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Linear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A7029"/>
                        </a:buClr>
                        <a:buSzPct val="150000"/>
                        <a:buFont typeface="Arial Unicode MS" pitchFamily="34" charset="-128"/>
                        <a:buChar char="-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Blotch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Bore holes (tunnelling)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A7029"/>
                          </a:solidFill>
                          <a:effectLst/>
                          <a:latin typeface="Arial Unicode MS" pitchFamily="34" charset="-128"/>
                          <a:ea typeface="ヒラギノ角ゴ Pro W3" pitchFamily="48" charset="-128"/>
                        </a:rPr>
                        <a:t> Frass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b12">
            <a:hlinkClick r:id="" action="ppaction://media"/>
            <a:extLst>
              <a:ext uri="{FF2B5EF4-FFF2-40B4-BE49-F238E27FC236}">
                <a16:creationId xmlns="" xmlns:a16="http://schemas.microsoft.com/office/drawing/2014/main" id="{AA0CE3CF-3D1C-4E9A-84C1-1F9825D0F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8"/>
    </mc:Choice>
    <mc:Fallback xmlns="">
      <p:transition spd="slow" advTm="6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" objId="2"/>
        <p14:stopEvt time="6687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3C9B570-8DC0-4610-8012-E18561EEA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531006" cy="561223"/>
          </a:xfrm>
        </p:spPr>
        <p:txBody>
          <a:bodyPr>
            <a:noAutofit/>
          </a:bodyPr>
          <a:lstStyle/>
          <a:p>
            <a:r>
              <a:rPr lang="en-GB" sz="3200" b="0" dirty="0"/>
              <a:t>Signs of infestation - Windowing and skeletonization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D6D012D7-6C7F-435F-92DA-34BFE2D292D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47" y="1336015"/>
            <a:ext cx="3663194" cy="2472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43F3D6-84DF-4FE5-A995-C7A88D75F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047" y="3990556"/>
            <a:ext cx="3663194" cy="2338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8F0A75-5722-49DA-8F13-CB0293C5B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716" y="1336015"/>
            <a:ext cx="3817544" cy="2472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EDBE25-9FD3-4235-813C-1E045D17F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9717" y="3990556"/>
            <a:ext cx="3817543" cy="2310656"/>
          </a:xfrm>
          <a:prstGeom prst="rect">
            <a:avLst/>
          </a:prstGeom>
        </p:spPr>
      </p:pic>
      <p:pic>
        <p:nvPicPr>
          <p:cNvPr id="6" name="b13">
            <a:hlinkClick r:id="" action="ppaction://media"/>
            <a:extLst>
              <a:ext uri="{FF2B5EF4-FFF2-40B4-BE49-F238E27FC236}">
                <a16:creationId xmlns="" xmlns:a16="http://schemas.microsoft.com/office/drawing/2014/main" id="{6066D8B1-63C5-4948-A51E-C5E535FC0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87967"/>
      </p:ext>
    </p:extLst>
  </p:cSld>
  <p:clrMapOvr>
    <a:masterClrMapping/>
  </p:clrMapOvr>
  <p:transition advTm="5925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6"/>
        <p14:stopEvt time="58696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/>
          <a:stretch>
            <a:fillRect/>
          </a:stretch>
        </p:blipFill>
        <p:spPr bwMode="auto">
          <a:xfrm rot="16200000">
            <a:off x="3582569" y="2172307"/>
            <a:ext cx="4623048" cy="354786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413CD7D-BAD9-4BAC-A226-394C5528B4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9608368" cy="561223"/>
          </a:xfrm>
        </p:spPr>
        <p:txBody>
          <a:bodyPr>
            <a:normAutofit lnSpcReduction="10000"/>
          </a:bodyPr>
          <a:lstStyle/>
          <a:p>
            <a:r>
              <a:rPr lang="en-GB" b="0" dirty="0"/>
              <a:t>Signs of infestation – Webbing &amp; leaf rolling</a:t>
            </a:r>
          </a:p>
        </p:txBody>
      </p:sp>
      <p:pic>
        <p:nvPicPr>
          <p:cNvPr id="4" name="b14">
            <a:hlinkClick r:id="" action="ppaction://media"/>
            <a:extLst>
              <a:ext uri="{FF2B5EF4-FFF2-40B4-BE49-F238E27FC236}">
                <a16:creationId xmlns="" xmlns:a16="http://schemas.microsoft.com/office/drawing/2014/main" id="{499BE4E3-63E5-42CC-8505-483AFEFD8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147" y="1532238"/>
            <a:ext cx="3606455" cy="4800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449" y="1634714"/>
            <a:ext cx="3453589" cy="46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60002"/>
      </p:ext>
    </p:extLst>
  </p:cSld>
  <p:clrMapOvr>
    <a:masterClrMapping/>
  </p:clrMapOvr>
  <p:transition advTm="4411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4274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0EC91507-8665-4748-9C0B-34B9F0BA0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8273838" cy="561223"/>
          </a:xfrm>
        </p:spPr>
        <p:txBody>
          <a:bodyPr>
            <a:noAutofit/>
          </a:bodyPr>
          <a:lstStyle/>
          <a:p>
            <a:r>
              <a:rPr lang="en-GB" b="0" dirty="0"/>
              <a:t>Signs of infestation - mining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817AA2-2875-4AD0-ABEA-160AF3992819}"/>
              </a:ext>
            </a:extLst>
          </p:cNvPr>
          <p:cNvSpPr txBox="1"/>
          <p:nvPr/>
        </p:nvSpPr>
        <p:spPr>
          <a:xfrm>
            <a:off x="2995828" y="1119679"/>
            <a:ext cx="20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A7029"/>
                </a:solidFill>
              </a:rPr>
              <a:t>Linear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47336D-DDE6-4513-878B-2EDA5E6283C9}"/>
              </a:ext>
            </a:extLst>
          </p:cNvPr>
          <p:cNvSpPr txBox="1"/>
          <p:nvPr/>
        </p:nvSpPr>
        <p:spPr>
          <a:xfrm>
            <a:off x="8411706" y="1142607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A7029"/>
                </a:solidFill>
              </a:rPr>
              <a:t>Blotch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47160C-283B-40CA-BE62-42D6BC708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618" y="1565529"/>
            <a:ext cx="3965418" cy="2489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1584C0-EBBC-4B35-BC08-C466E77554F6}"/>
              </a:ext>
            </a:extLst>
          </p:cNvPr>
          <p:cNvSpPr txBox="1"/>
          <p:nvPr/>
        </p:nvSpPr>
        <p:spPr>
          <a:xfrm>
            <a:off x="366509" y="4753375"/>
            <a:ext cx="1919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Nepticulidae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802E8E-2DDD-49E3-BC2B-09695313F429}"/>
              </a:ext>
            </a:extLst>
          </p:cNvPr>
          <p:cNvSpPr txBox="1"/>
          <p:nvPr/>
        </p:nvSpPr>
        <p:spPr>
          <a:xfrm>
            <a:off x="4030242" y="4753375"/>
            <a:ext cx="1919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Gracillariidae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09CCF6-E65C-4359-8DEC-A14F0EB6A6B6}"/>
              </a:ext>
            </a:extLst>
          </p:cNvPr>
          <p:cNvSpPr txBox="1"/>
          <p:nvPr/>
        </p:nvSpPr>
        <p:spPr>
          <a:xfrm>
            <a:off x="8080388" y="3773563"/>
            <a:ext cx="1221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white"/>
                </a:solidFill>
              </a:rPr>
              <a:t>Gracillariidae</a:t>
            </a:r>
          </a:p>
        </p:txBody>
      </p:sp>
      <p:pic>
        <p:nvPicPr>
          <p:cNvPr id="11" name="b15">
            <a:hlinkClick r:id="" action="ppaction://media"/>
            <a:extLst>
              <a:ext uri="{FF2B5EF4-FFF2-40B4-BE49-F238E27FC236}">
                <a16:creationId xmlns="" xmlns:a16="http://schemas.microsoft.com/office/drawing/2014/main" id="{259305E0-2D6F-456D-B21E-D2EBF266B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6098" y="3367163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8618" y="4147220"/>
            <a:ext cx="3965418" cy="2097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69" y="1578817"/>
            <a:ext cx="3190667" cy="34823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354" y="1581150"/>
            <a:ext cx="21050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31185"/>
      </p:ext>
    </p:extLst>
  </p:cSld>
  <p:clrMapOvr>
    <a:masterClrMapping/>
  </p:clrMapOvr>
  <p:transition advTm="7129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1"/>
        <p14:stopEvt time="70755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BE29FBEB-6035-44C8-A405-E66267FE21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781190" cy="561223"/>
          </a:xfrm>
        </p:spPr>
        <p:txBody>
          <a:bodyPr>
            <a:normAutofit lnSpcReduction="10000"/>
          </a:bodyPr>
          <a:lstStyle/>
          <a:p>
            <a:r>
              <a:rPr lang="en-GB" b="0" dirty="0"/>
              <a:t>Signs of infestation – boring &amp; tunnelling </a:t>
            </a:r>
          </a:p>
        </p:txBody>
      </p:sp>
      <p:pic>
        <p:nvPicPr>
          <p:cNvPr id="9" name="b16">
            <a:hlinkClick r:id="" action="ppaction://media"/>
            <a:extLst>
              <a:ext uri="{FF2B5EF4-FFF2-40B4-BE49-F238E27FC236}">
                <a16:creationId xmlns="" xmlns:a16="http://schemas.microsoft.com/office/drawing/2014/main" id="{CDC01FCB-11F6-4981-9742-41CDD269B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6035" y="2995833"/>
            <a:ext cx="406400" cy="40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3" y="1111761"/>
            <a:ext cx="9512618" cy="53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97903"/>
      </p:ext>
    </p:extLst>
  </p:cSld>
  <p:clrMapOvr>
    <a:masterClrMapping/>
  </p:clrMapOvr>
  <p:transition advTm="629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9"/>
        <p14:stopEvt time="62184" objId="9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233</Words>
  <Application>Microsoft Office PowerPoint</Application>
  <PresentationFormat>Widescreen</PresentationFormat>
  <Paragraphs>53</Paragraphs>
  <Slides>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 Unicode MS</vt:lpstr>
      <vt:lpstr>Arial</vt:lpstr>
      <vt:lpstr>Calibri</vt:lpstr>
      <vt:lpstr>Calibri Light</vt:lpstr>
      <vt:lpstr>Lato</vt:lpstr>
      <vt:lpstr>Lato black</vt:lpstr>
      <vt:lpstr>Lucida Grande</vt:lpstr>
      <vt:lpstr>Open Sans</vt:lpstr>
      <vt:lpstr>Times New Roman</vt:lpstr>
      <vt:lpstr>Trebuchet MS</vt:lpstr>
      <vt:lpstr>ヒラギノ角ゴ Pro W3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Pollock, Jason (Defra)</dc:creator>
  <cp:lastModifiedBy>Pollock, Jason (Defra)</cp:lastModifiedBy>
  <cp:revision>8</cp:revision>
  <dcterms:created xsi:type="dcterms:W3CDTF">2020-12-11T18:41:07Z</dcterms:created>
  <dcterms:modified xsi:type="dcterms:W3CDTF">2020-12-12T09:52:53Z</dcterms:modified>
</cp:coreProperties>
</file>