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sldIdLst>
    <p:sldId id="279" r:id="rId2"/>
    <p:sldId id="266" r:id="rId3"/>
    <p:sldId id="267" r:id="rId4"/>
    <p:sldId id="268" r:id="rId5"/>
    <p:sldId id="269" r:id="rId6"/>
    <p:sldId id="270" r:id="rId7"/>
    <p:sldId id="271" r:id="rId8"/>
    <p:sldId id="272" r:id="rId9"/>
    <p:sldId id="273" r:id="rId10"/>
    <p:sldId id="274" r:id="rId11"/>
    <p:sldId id="275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707" autoAdjust="0"/>
  </p:normalViewPr>
  <p:slideViewPr>
    <p:cSldViewPr snapToGrid="0">
      <p:cViewPr varScale="1">
        <p:scale>
          <a:sx n="110" d="100"/>
          <a:sy n="110" d="100"/>
        </p:scale>
        <p:origin x="57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72C320-48FD-4DE5-9406-B82A9E0DB347}" type="datetimeFigureOut">
              <a:rPr lang="en-GB" smtClean="0"/>
              <a:t>12/12/2020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7DD598-E861-45F3-BE0B-0FF9631081D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532741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825CDA8-A1C4-493D-B11E-844CBF8E0634}" type="slidenum">
              <a:rPr lang="en-GB" smtClean="0">
                <a:solidFill>
                  <a:srgbClr val="000000"/>
                </a:solidFill>
                <a:latin typeface="Arial" charset="0"/>
                <a:ea typeface="ヒラギノ角ゴ Pro W3" pitchFamily="48" charset="-128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en-GB" dirty="0">
              <a:solidFill>
                <a:srgbClr val="000000"/>
              </a:solidFill>
              <a:latin typeface="Arial" charset="0"/>
              <a:ea typeface="ヒラギノ角ゴ Pro W3" pitchFamily="4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842256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825CDA8-A1C4-493D-B11E-844CBF8E0634}" type="slidenum">
              <a:rPr lang="en-GB" smtClean="0">
                <a:solidFill>
                  <a:srgbClr val="000000"/>
                </a:solidFill>
                <a:latin typeface="Arial" charset="0"/>
                <a:ea typeface="ヒラギノ角ゴ Pro W3" pitchFamily="48" charset="-128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en-GB" dirty="0">
              <a:solidFill>
                <a:srgbClr val="000000"/>
              </a:solidFill>
              <a:latin typeface="Arial" charset="0"/>
              <a:ea typeface="ヒラギノ角ゴ Pro W3" pitchFamily="4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37261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rgbClr val="BD4F19"/>
                </a:solidFill>
                <a:latin typeface="Arial Unicode MS" pitchFamily="34" charset="-128"/>
                <a:ea typeface="ヒラギノ角ゴ Pro W3"/>
                <a:cs typeface="ヒラギノ角ゴ Pro W3"/>
              </a:defRPr>
            </a:lvl1pPr>
            <a:lvl2pPr marL="742950" indent="-285750">
              <a:defRPr sz="2400">
                <a:solidFill>
                  <a:srgbClr val="BD4F19"/>
                </a:solidFill>
                <a:latin typeface="Arial Unicode MS" pitchFamily="34" charset="-128"/>
                <a:ea typeface="ヒラギノ角ゴ Pro W3"/>
                <a:cs typeface="ヒラギノ角ゴ Pro W3"/>
              </a:defRPr>
            </a:lvl2pPr>
            <a:lvl3pPr marL="1143000" indent="-228600">
              <a:defRPr sz="2400">
                <a:solidFill>
                  <a:srgbClr val="BD4F19"/>
                </a:solidFill>
                <a:latin typeface="Arial Unicode MS" pitchFamily="34" charset="-128"/>
                <a:ea typeface="ヒラギノ角ゴ Pro W3"/>
                <a:cs typeface="ヒラギノ角ゴ Pro W3"/>
              </a:defRPr>
            </a:lvl3pPr>
            <a:lvl4pPr marL="1600200" indent="-228600">
              <a:defRPr sz="2400">
                <a:solidFill>
                  <a:srgbClr val="BD4F19"/>
                </a:solidFill>
                <a:latin typeface="Arial Unicode MS" pitchFamily="34" charset="-128"/>
                <a:ea typeface="ヒラギノ角ゴ Pro W3"/>
                <a:cs typeface="ヒラギノ角ゴ Pro W3"/>
              </a:defRPr>
            </a:lvl4pPr>
            <a:lvl5pPr marL="2057400" indent="-228600">
              <a:defRPr sz="2400">
                <a:solidFill>
                  <a:srgbClr val="BD4F19"/>
                </a:solidFill>
                <a:latin typeface="Arial Unicode MS" pitchFamily="34" charset="-128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BD4F19"/>
                </a:solidFill>
                <a:latin typeface="Arial Unicode MS" pitchFamily="34" charset="-128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BD4F19"/>
                </a:solidFill>
                <a:latin typeface="Arial Unicode MS" pitchFamily="34" charset="-128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BD4F19"/>
                </a:solidFill>
                <a:latin typeface="Arial Unicode MS" pitchFamily="34" charset="-128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BD4F19"/>
                </a:solidFill>
                <a:latin typeface="Arial Unicode MS" pitchFamily="34" charset="-128"/>
                <a:ea typeface="ヒラギノ角ゴ Pro W3"/>
                <a:cs typeface="ヒラギノ角ゴ Pro W3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6ECC985-AB26-4FD6-9123-B0FE79E7422F}" type="slidenum">
              <a:rPr lang="en-GB" altLang="en-US" sz="1200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en-GB" altLang="en-US" sz="1200" dirty="0">
              <a:solidFill>
                <a:srgbClr val="000000"/>
              </a:solidFill>
            </a:endParaRPr>
          </a:p>
        </p:txBody>
      </p:sp>
      <p:sp>
        <p:nvSpPr>
          <p:cNvPr id="7373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373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ea typeface="ヒラギノ角ゴ Pro W3"/>
            </a:endParaRPr>
          </a:p>
        </p:txBody>
      </p:sp>
      <p:sp>
        <p:nvSpPr>
          <p:cNvPr id="73733" name="Slide Number Placeholder 3"/>
          <p:cNvSpPr txBox="1">
            <a:spLocks noGrp="1"/>
          </p:cNvSpPr>
          <p:nvPr/>
        </p:nvSpPr>
        <p:spPr bwMode="auto">
          <a:xfrm>
            <a:off x="3852016" y="9430306"/>
            <a:ext cx="2945659" cy="49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rgbClr val="BD4F19"/>
                </a:solidFill>
                <a:latin typeface="Arial Unicode MS" pitchFamily="34" charset="-128"/>
                <a:ea typeface="ヒラギノ角ゴ Pro W3"/>
                <a:cs typeface="ヒラギノ角ゴ Pro W3"/>
              </a:defRPr>
            </a:lvl1pPr>
            <a:lvl2pPr marL="742950" indent="-285750">
              <a:defRPr sz="2400">
                <a:solidFill>
                  <a:srgbClr val="BD4F19"/>
                </a:solidFill>
                <a:latin typeface="Arial Unicode MS" pitchFamily="34" charset="-128"/>
                <a:ea typeface="ヒラギノ角ゴ Pro W3"/>
                <a:cs typeface="ヒラギノ角ゴ Pro W3"/>
              </a:defRPr>
            </a:lvl2pPr>
            <a:lvl3pPr marL="1143000" indent="-228600">
              <a:defRPr sz="2400">
                <a:solidFill>
                  <a:srgbClr val="BD4F19"/>
                </a:solidFill>
                <a:latin typeface="Arial Unicode MS" pitchFamily="34" charset="-128"/>
                <a:ea typeface="ヒラギノ角ゴ Pro W3"/>
                <a:cs typeface="ヒラギノ角ゴ Pro W3"/>
              </a:defRPr>
            </a:lvl3pPr>
            <a:lvl4pPr marL="1600200" indent="-228600">
              <a:defRPr sz="2400">
                <a:solidFill>
                  <a:srgbClr val="BD4F19"/>
                </a:solidFill>
                <a:latin typeface="Arial Unicode MS" pitchFamily="34" charset="-128"/>
                <a:ea typeface="ヒラギノ角ゴ Pro W3"/>
                <a:cs typeface="ヒラギノ角ゴ Pro W3"/>
              </a:defRPr>
            </a:lvl4pPr>
            <a:lvl5pPr marL="2057400" indent="-228600">
              <a:defRPr sz="2400">
                <a:solidFill>
                  <a:srgbClr val="BD4F19"/>
                </a:solidFill>
                <a:latin typeface="Arial Unicode MS" pitchFamily="34" charset="-128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BD4F19"/>
                </a:solidFill>
                <a:latin typeface="Arial Unicode MS" pitchFamily="34" charset="-128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BD4F19"/>
                </a:solidFill>
                <a:latin typeface="Arial Unicode MS" pitchFamily="34" charset="-128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BD4F19"/>
                </a:solidFill>
                <a:latin typeface="Arial Unicode MS" pitchFamily="34" charset="-128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BD4F19"/>
                </a:solidFill>
                <a:latin typeface="Arial Unicode MS" pitchFamily="34" charset="-128"/>
                <a:ea typeface="ヒラギノ角ゴ Pro W3"/>
                <a:cs typeface="ヒラギノ角ゴ Pro W3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fld id="{34A2F4BD-10DE-4EC5-BF50-E3C08A14457C}" type="slidenum">
              <a:rPr lang="en-GB" altLang="en-US" sz="1200">
                <a:solidFill>
                  <a:srgbClr val="000000"/>
                </a:solidFill>
                <a:latin typeface="Arial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en-GB" altLang="en-US" sz="1200" dirty="0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21140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825CDA8-A1C4-493D-B11E-844CBF8E0634}" type="slidenum">
              <a:rPr lang="en-GB" smtClean="0">
                <a:solidFill>
                  <a:srgbClr val="000000"/>
                </a:solidFill>
                <a:latin typeface="Arial" charset="0"/>
                <a:ea typeface="ヒラギノ角ゴ Pro W3" pitchFamily="48" charset="-128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en-GB" dirty="0">
              <a:solidFill>
                <a:srgbClr val="000000"/>
              </a:solidFill>
              <a:latin typeface="Arial" charset="0"/>
              <a:ea typeface="ヒラギノ角ゴ Pro W3" pitchFamily="4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209634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825CDA8-A1C4-493D-B11E-844CBF8E0634}" type="slidenum">
              <a:rPr lang="en-GB" smtClean="0">
                <a:solidFill>
                  <a:srgbClr val="000000"/>
                </a:solidFill>
                <a:latin typeface="Arial" charset="0"/>
                <a:ea typeface="ヒラギノ角ゴ Pro W3" pitchFamily="48" charset="-128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en-GB" dirty="0">
              <a:solidFill>
                <a:srgbClr val="000000"/>
              </a:solidFill>
              <a:latin typeface="Arial" charset="0"/>
              <a:ea typeface="ヒラギノ角ゴ Pro W3" pitchFamily="4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256347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825CDA8-A1C4-493D-B11E-844CBF8E0634}" type="slidenum">
              <a:rPr lang="en-GB" smtClean="0">
                <a:solidFill>
                  <a:srgbClr val="000000"/>
                </a:solidFill>
                <a:latin typeface="Arial" charset="0"/>
                <a:ea typeface="ヒラギノ角ゴ Pro W3" pitchFamily="48" charset="-128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en-GB" dirty="0">
              <a:solidFill>
                <a:srgbClr val="000000"/>
              </a:solidFill>
              <a:latin typeface="Arial" charset="0"/>
              <a:ea typeface="ヒラギノ角ゴ Pro W3" pitchFamily="4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070582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825CDA8-A1C4-493D-B11E-844CBF8E0634}" type="slidenum">
              <a:rPr lang="en-GB" smtClean="0">
                <a:solidFill>
                  <a:srgbClr val="000000"/>
                </a:solidFill>
                <a:latin typeface="Arial" charset="0"/>
                <a:ea typeface="ヒラギノ角ゴ Pro W3" pitchFamily="48" charset="-128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en-GB" dirty="0">
              <a:solidFill>
                <a:srgbClr val="000000"/>
              </a:solidFill>
              <a:latin typeface="Arial" charset="0"/>
              <a:ea typeface="ヒラギノ角ゴ Pro W3" pitchFamily="4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821209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FF66F11-38B0-4812-A258-0F80D190AADB}" type="slidenum">
              <a:rPr lang="en-GB" altLang="en-US" sz="1200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en-GB" altLang="en-US" sz="1200" dirty="0">
              <a:solidFill>
                <a:srgbClr val="000000"/>
              </a:solidFill>
            </a:endParaRPr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itchFamily="34" charset="0"/>
              <a:ea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15065043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825CDA8-A1C4-493D-B11E-844CBF8E0634}" type="slidenum">
              <a:rPr lang="en-GB" smtClean="0">
                <a:solidFill>
                  <a:srgbClr val="000000"/>
                </a:solidFill>
                <a:latin typeface="Arial" charset="0"/>
                <a:ea typeface="ヒラギノ角ゴ Pro W3" pitchFamily="48" charset="-128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en-GB" dirty="0">
              <a:solidFill>
                <a:srgbClr val="000000"/>
              </a:solidFill>
              <a:latin typeface="Arial" charset="0"/>
              <a:ea typeface="ヒラギノ角ゴ Pro W3" pitchFamily="4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344896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823783E-CD6C-4212-94F6-AA7EE6A15C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96FF2989-CB27-41FB-9192-6964A2A63E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763A4CB-054E-4DAF-BD38-A50E1005C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7B3A1-4B34-4C22-A5AB-4EE455A8008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12/12/2020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1DD9DF6-1243-45DC-853C-0D27393ED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BAEC1AE-4EE4-4FE9-B74F-0147E2AACE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E5575-3594-4E29-9644-D51D1CDE0B9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45174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A90E57B-D9D6-4571-AA2A-82DD346CCD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03DE917A-44B6-4135-A668-DAD7431431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3FD979A-4FA3-43E2-BDF8-8B9B3CDBB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7B3A1-4B34-4C22-A5AB-4EE455A8008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12/12/2020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F268144-ECBD-4841-9577-6F945AABD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4FE5544-9923-4564-B840-C54D6B1E2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E5575-3594-4E29-9644-D51D1CDE0B9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00608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72ADAEFD-B8DE-4E09-8F19-8629619427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0B2F3802-4565-499C-A410-59C73A0AE7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2A5773D-925F-4AEE-B6DB-16625F422D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7B3A1-4B34-4C22-A5AB-4EE455A8008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12/12/2020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6A3A1BB-BF99-4CEA-BB7A-B85F5B144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502D2F5-9896-47C8-99F1-BFD57A4A9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E5575-3594-4E29-9644-D51D1CDE0B9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00389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Template 1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335C286B-920B-034F-9E51-DB52EC69E2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933087"/>
            <a:ext cx="12191999" cy="48768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41E71570-C125-2447-9FDE-A26FED2AE51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381000" cmpd="sng">
            <a:solidFill>
              <a:srgbClr val="2630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="" xmlns:a16="http://schemas.microsoft.com/office/drawing/2014/main" id="{98CDB0EF-8B1A-5645-A15E-67D5C9099A0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2277" y="881592"/>
            <a:ext cx="9631991" cy="100338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600" b="1" i="0" baseline="0">
                <a:ln>
                  <a:noFill/>
                </a:ln>
                <a:solidFill>
                  <a:srgbClr val="CF453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Main Title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1B5C264D-395C-E341-B558-32B541ED578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0322" y="189570"/>
            <a:ext cx="1166557" cy="824348"/>
          </a:xfrm>
          <a:prstGeom prst="rect">
            <a:avLst/>
          </a:prstGeom>
        </p:spPr>
      </p:pic>
      <p:sp>
        <p:nvSpPr>
          <p:cNvPr id="12" name="Text Placeholder 20">
            <a:extLst>
              <a:ext uri="{FF2B5EF4-FFF2-40B4-BE49-F238E27FC236}">
                <a16:creationId xmlns="" xmlns:a16="http://schemas.microsoft.com/office/drawing/2014/main" id="{5EBE0888-A004-3841-85FF-A3B4DA2510B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039" y="1933087"/>
            <a:ext cx="9630669" cy="403318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1D252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1800">
                <a:solidFill>
                  <a:srgbClr val="1D252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1800">
                <a:solidFill>
                  <a:srgbClr val="1D252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1800">
                <a:solidFill>
                  <a:srgbClr val="1D252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1800">
                <a:solidFill>
                  <a:srgbClr val="1D252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209954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Templat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335C286B-920B-034F-9E51-DB52EC69E2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" y="1933087"/>
            <a:ext cx="12191999" cy="48768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41E71570-C125-2447-9FDE-A26FED2AE51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381000" cmpd="sng">
            <a:solidFill>
              <a:srgbClr val="2630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="" xmlns:a16="http://schemas.microsoft.com/office/drawing/2014/main" id="{98CDB0EF-8B1A-5645-A15E-67D5C9099A0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05405" y="524530"/>
            <a:ext cx="5071875" cy="56122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600" b="1" i="0" baseline="0">
                <a:ln>
                  <a:noFill/>
                </a:ln>
                <a:solidFill>
                  <a:srgbClr val="4A772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Main Title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="" xmlns:a16="http://schemas.microsoft.com/office/drawing/2014/main" id="{568FD98D-4FCF-D542-A32A-2332EF29B22F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705406" y="1288473"/>
            <a:ext cx="5293611" cy="4876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lnSpc>
                <a:spcPct val="100000"/>
              </a:lnSpc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lnSpc>
                <a:spcPct val="100000"/>
              </a:lnSpc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lnSpc>
                <a:spcPct val="100000"/>
              </a:lnSpc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lnSpc>
                <a:spcPct val="100000"/>
              </a:lnSpc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en-GB" noProof="0" dirty="0"/>
          </a:p>
        </p:txBody>
      </p:sp>
      <p:sp>
        <p:nvSpPr>
          <p:cNvPr id="23" name="Content Placeholder 2">
            <a:extLst>
              <a:ext uri="{FF2B5EF4-FFF2-40B4-BE49-F238E27FC236}">
                <a16:creationId xmlns="" xmlns:a16="http://schemas.microsoft.com/office/drawing/2014/main" id="{AC70CBE5-8079-FD40-A1AA-473260529504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6192984" y="1288474"/>
            <a:ext cx="5293611" cy="4876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lnSpc>
                <a:spcPct val="100000"/>
              </a:lnSpc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lnSpc>
                <a:spcPct val="100000"/>
              </a:lnSpc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lnSpc>
                <a:spcPct val="100000"/>
              </a:lnSpc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lnSpc>
                <a:spcPct val="100000"/>
              </a:lnSpc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957417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Templa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BC01496C-D951-B04C-B387-F1C4786A3FC2}"/>
              </a:ext>
            </a:extLst>
          </p:cNvPr>
          <p:cNvSpPr/>
          <p:nvPr userDrawn="1"/>
        </p:nvSpPr>
        <p:spPr>
          <a:xfrm>
            <a:off x="6036128" y="0"/>
            <a:ext cx="6261464" cy="6858000"/>
          </a:xfrm>
          <a:prstGeom prst="rect">
            <a:avLst/>
          </a:prstGeom>
          <a:solidFill>
            <a:srgbClr val="1D252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4" name="Text Placeholder 13">
            <a:extLst>
              <a:ext uri="{FF2B5EF4-FFF2-40B4-BE49-F238E27FC236}">
                <a16:creationId xmlns="" xmlns:a16="http://schemas.microsoft.com/office/drawing/2014/main" id="{B04FF543-A91D-2F46-B45D-750710F48FA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9589" y="670032"/>
            <a:ext cx="5046663" cy="44219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600" b="1">
                <a:solidFill>
                  <a:srgbClr val="4A772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Main Header</a:t>
            </a:r>
          </a:p>
        </p:txBody>
      </p:sp>
      <p:sp>
        <p:nvSpPr>
          <p:cNvPr id="19" name="Picture Placeholder 18">
            <a:extLst>
              <a:ext uri="{FF2B5EF4-FFF2-40B4-BE49-F238E27FC236}">
                <a16:creationId xmlns="" xmlns:a16="http://schemas.microsoft.com/office/drawing/2014/main" id="{7E1FDFA7-62D8-FB46-97EB-E3F86D985E9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70320" y="299529"/>
            <a:ext cx="5613400" cy="6238755"/>
          </a:xfrm>
          <a:prstGeom prst="rect">
            <a:avLst/>
          </a:prstGeom>
          <a:solidFill>
            <a:srgbClr val="C3C7A8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7" name="Text Placeholder 13">
            <a:extLst>
              <a:ext uri="{FF2B5EF4-FFF2-40B4-BE49-F238E27FC236}">
                <a16:creationId xmlns="" xmlns:a16="http://schemas.microsoft.com/office/drawing/2014/main" id="{D4CC8424-86C5-024A-8B2B-3B6E80E14B2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9589" y="1448974"/>
            <a:ext cx="5046663" cy="488148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>
                <a:solidFill>
                  <a:srgbClr val="1D252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>
                <a:solidFill>
                  <a:srgbClr val="1D2529"/>
                </a:solidFill>
              </a:defRPr>
            </a:lvl2pPr>
            <a:lvl3pPr>
              <a:defRPr>
                <a:solidFill>
                  <a:srgbClr val="1D2529"/>
                </a:solidFill>
              </a:defRPr>
            </a:lvl3pPr>
            <a:lvl4pPr>
              <a:defRPr>
                <a:solidFill>
                  <a:srgbClr val="1D2529"/>
                </a:solidFill>
              </a:defRPr>
            </a:lvl4pPr>
            <a:lvl5pPr>
              <a:defRPr>
                <a:solidFill>
                  <a:srgbClr val="1D2529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606098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Page Templae 2">
    <p:bg>
      <p:bgPr>
        <a:solidFill>
          <a:srgbClr val="1D25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D9F5B98A-2E2C-F348-9EED-6FEF9CC6F88A}"/>
              </a:ext>
            </a:extLst>
          </p:cNvPr>
          <p:cNvSpPr/>
          <p:nvPr userDrawn="1"/>
        </p:nvSpPr>
        <p:spPr>
          <a:xfrm>
            <a:off x="0" y="2356"/>
            <a:ext cx="6644640" cy="6858000"/>
          </a:xfrm>
          <a:prstGeom prst="rect">
            <a:avLst/>
          </a:prstGeom>
          <a:solidFill>
            <a:srgbClr val="4A77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2" name="Text Placeholder 5">
            <a:extLst>
              <a:ext uri="{FF2B5EF4-FFF2-40B4-BE49-F238E27FC236}">
                <a16:creationId xmlns="" xmlns:a16="http://schemas.microsoft.com/office/drawing/2014/main" id="{7F472A38-2554-E14F-9854-7AB7025C97F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46976" y="2520475"/>
            <a:ext cx="5501423" cy="106855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600" b="1" i="0" baseline="0">
                <a:ln>
                  <a:noFill/>
                </a:ln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/>
              <a:t>Main Title</a:t>
            </a:r>
          </a:p>
        </p:txBody>
      </p:sp>
      <p:sp>
        <p:nvSpPr>
          <p:cNvPr id="13" name="Text Placeholder 25">
            <a:extLst>
              <a:ext uri="{FF2B5EF4-FFF2-40B4-BE49-F238E27FC236}">
                <a16:creationId xmlns="" xmlns:a16="http://schemas.microsoft.com/office/drawing/2014/main" id="{CA8AF16A-8908-444D-B42F-FB176A3B18E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46976" y="3676405"/>
            <a:ext cx="5501423" cy="92923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/>
              <a:t>Sub Text</a:t>
            </a:r>
          </a:p>
        </p:txBody>
      </p:sp>
      <p:sp>
        <p:nvSpPr>
          <p:cNvPr id="14" name="Picture Placeholder 27">
            <a:extLst>
              <a:ext uri="{FF2B5EF4-FFF2-40B4-BE49-F238E27FC236}">
                <a16:creationId xmlns="" xmlns:a16="http://schemas.microsoft.com/office/drawing/2014/main" id="{ABE430C1-DEDF-4140-BBE9-46CA0B9A8F0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790616" y="136792"/>
            <a:ext cx="5259144" cy="6589128"/>
          </a:xfrm>
          <a:prstGeom prst="rect">
            <a:avLst/>
          </a:prstGeom>
          <a:solidFill>
            <a:srgbClr val="C3C7A8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CBA11675-877F-3841-8DEC-A6A5AF54F01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1525" y="832096"/>
            <a:ext cx="2237435" cy="122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8361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7924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endParaRPr lang="en-GB" noProof="0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053D60-DAF1-4FC1-9914-564C27570820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36449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7924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50430D-BDAA-4BAB-8466-C17F307F9073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6718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FRONT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GB" noProof="0" dirty="0"/>
              <a:t>Drag picture to placeholder or click icon to add</a:t>
            </a: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7334335" y="4641958"/>
            <a:ext cx="2727576" cy="17188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/>
              <a:t>Drag picture to placeholder or click icon to add</a:t>
            </a:r>
            <a:endParaRPr lang="en-US" dirty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4412117" y="4641958"/>
            <a:ext cx="2727576" cy="17188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/>
              <a:t>Drag picture to placeholder or click icon to add</a:t>
            </a:r>
            <a:endParaRPr lang="en-US" dirty="0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95759" y="3782543"/>
            <a:ext cx="2727576" cy="17188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/>
              <a:t>Drag picture to placeholder or click icon to add</a:t>
            </a:r>
            <a:endParaRPr lang="en-US" dirty="0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131971" y="1912594"/>
            <a:ext cx="2727576" cy="17188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/>
              <a:t>Drag picture to placeholder or click icon to add</a:t>
            </a:r>
            <a:endParaRPr lang="en-US" dirty="0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34840" y="1052475"/>
            <a:ext cx="2727576" cy="17188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/>
              <a:t>Drag picture to placeholder or click icon to add</a:t>
            </a:r>
            <a:endParaRPr lang="en-US" dirty="0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26233" y="2728778"/>
            <a:ext cx="6140960" cy="957768"/>
          </a:xfrm>
          <a:solidFill>
            <a:schemeClr val="bg2">
              <a:alpha val="80000"/>
            </a:schemeClr>
          </a:solidFill>
          <a:ln>
            <a:noFill/>
          </a:ln>
        </p:spPr>
        <p:txBody>
          <a:bodyPr lIns="216000" tIns="187200" rIns="216000" bIns="327600" anchor="ctr" anchorCtr="0">
            <a:spAutoFit/>
          </a:bodyPr>
          <a:lstStyle>
            <a:lvl1pPr algn="l">
              <a:lnSpc>
                <a:spcPct val="110000"/>
              </a:lnSpc>
              <a:defRPr sz="2800" b="0">
                <a:solidFill>
                  <a:srgbClr val="BD4F19"/>
                </a:solidFill>
                <a:latin typeface="Trebuchet MS"/>
                <a:cs typeface="Trebuchet MS"/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pic>
        <p:nvPicPr>
          <p:cNvPr id="14" name="Picture 13" descr="Commercial-Fera_Logo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2623" y="254922"/>
            <a:ext cx="2395079" cy="822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2727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 -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/>
          <p:cNvSpPr>
            <a:spLocks noGrp="1"/>
          </p:cNvSpPr>
          <p:nvPr>
            <p:ph type="pic" idx="1"/>
          </p:nvPr>
        </p:nvSpPr>
        <p:spPr>
          <a:xfrm>
            <a:off x="399765" y="229976"/>
            <a:ext cx="11339129" cy="63796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GB" noProof="0" dirty="0"/>
              <a:t>Drag picture to placeholder or click icon to add</a:t>
            </a:r>
          </a:p>
        </p:txBody>
      </p:sp>
      <p:sp>
        <p:nvSpPr>
          <p:cNvPr id="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99764" y="6580854"/>
            <a:ext cx="2540000" cy="193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6000" tIns="46800" rIns="36000" bIns="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800">
                <a:solidFill>
                  <a:schemeClr val="tx1"/>
                </a:solidFill>
                <a:latin typeface="Arial" charset="0"/>
                <a:ea typeface="ヒラギノ角ゴ Pro W3" pitchFamily="48" charset="-128"/>
                <a:cs typeface="+mn-cs"/>
              </a:defRPr>
            </a:lvl1pPr>
          </a:lstStyle>
          <a:p>
            <a:pPr>
              <a:defRPr/>
            </a:pP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580854"/>
            <a:ext cx="3860800" cy="193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6000" tIns="46800" rIns="36000" bIns="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800">
                <a:solidFill>
                  <a:schemeClr val="tx1"/>
                </a:solidFill>
                <a:latin typeface="Arial" charset="0"/>
                <a:ea typeface="ヒラギノ角ゴ Pro W3" pitchFamily="48" charset="-128"/>
                <a:cs typeface="+mn-cs"/>
              </a:defRPr>
            </a:lvl1pPr>
          </a:lstStyle>
          <a:p>
            <a:pPr>
              <a:defRPr/>
            </a:pP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198893" y="6578220"/>
            <a:ext cx="2540000" cy="193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6000" tIns="46800" rIns="36000" bIns="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800">
                <a:solidFill>
                  <a:schemeClr val="tx1"/>
                </a:solidFill>
                <a:latin typeface="Arial" charset="0"/>
                <a:ea typeface="ヒラギノ角ゴ Pro W3" pitchFamily="48" charset="-128"/>
                <a:cs typeface="+mn-cs"/>
              </a:defRPr>
            </a:lvl1pPr>
          </a:lstStyle>
          <a:p>
            <a:pPr>
              <a:defRPr/>
            </a:pPr>
            <a:fld id="{68DBB5DE-F509-4162-8871-FF838B02135A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4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0" y="687866"/>
            <a:ext cx="7204611" cy="955521"/>
          </a:xfrm>
          <a:solidFill>
            <a:schemeClr val="accent1">
              <a:alpha val="82000"/>
            </a:schemeClr>
          </a:solidFill>
          <a:ln>
            <a:noFill/>
          </a:ln>
        </p:spPr>
        <p:txBody>
          <a:bodyPr wrap="square" lIns="396000" tIns="93600" rIns="216000" bIns="187200" anchor="t" anchorCtr="0">
            <a:spAutoFit/>
          </a:bodyPr>
          <a:lstStyle>
            <a:lvl1pPr algn="l">
              <a:lnSpc>
                <a:spcPct val="110000"/>
              </a:lnSpc>
              <a:defRPr sz="2000" b="0">
                <a:solidFill>
                  <a:schemeClr val="bg2"/>
                </a:solidFill>
                <a:latin typeface="Trebuchet MS"/>
                <a:cs typeface="Trebuchet MS"/>
              </a:defRPr>
            </a:lvl1pPr>
          </a:lstStyle>
          <a:p>
            <a:r>
              <a:rPr lang="en-GB" dirty="0"/>
              <a:t>Click to edit Master title style</a:t>
            </a:r>
            <a:br>
              <a:rPr lang="en-GB" dirty="0"/>
            </a:br>
            <a:r>
              <a:rPr lang="en-GB" dirty="0"/>
              <a:t>change colour for specific topics</a:t>
            </a:r>
          </a:p>
        </p:txBody>
      </p:sp>
      <p:sp>
        <p:nvSpPr>
          <p:cNvPr id="15" name="Content Placeholder 5"/>
          <p:cNvSpPr>
            <a:spLocks noGrp="1"/>
          </p:cNvSpPr>
          <p:nvPr>
            <p:ph sz="quarter" idx="10"/>
          </p:nvPr>
        </p:nvSpPr>
        <p:spPr>
          <a:xfrm>
            <a:off x="-1" y="1643387"/>
            <a:ext cx="7204612" cy="1371851"/>
          </a:xfrm>
          <a:prstGeom prst="rect">
            <a:avLst/>
          </a:prstGeom>
          <a:solidFill>
            <a:srgbClr val="F0F1E8">
              <a:alpha val="70000"/>
            </a:srgbClr>
          </a:solidFill>
        </p:spPr>
        <p:txBody>
          <a:bodyPr vert="horz" wrap="square" lIns="396000" rIns="252000" bIns="93600">
            <a:spAutoFit/>
          </a:bodyPr>
          <a:lstStyle>
            <a:lvl1pPr>
              <a:lnSpc>
                <a:spcPct val="120000"/>
              </a:lnSpc>
              <a:defRPr>
                <a:solidFill>
                  <a:srgbClr val="262E37"/>
                </a:solidFill>
              </a:defRPr>
            </a:lvl1pPr>
            <a:lvl2pPr>
              <a:lnSpc>
                <a:spcPct val="120000"/>
              </a:lnSpc>
              <a:defRPr>
                <a:solidFill>
                  <a:srgbClr val="262E37"/>
                </a:solidFill>
              </a:defRPr>
            </a:lvl2pPr>
            <a:lvl3pPr>
              <a:lnSpc>
                <a:spcPct val="120000"/>
              </a:lnSpc>
              <a:defRPr>
                <a:solidFill>
                  <a:srgbClr val="262E37"/>
                </a:solidFill>
              </a:defRPr>
            </a:lvl3pPr>
            <a:lvl4pPr>
              <a:lnSpc>
                <a:spcPct val="120000"/>
              </a:lnSpc>
              <a:defRPr>
                <a:solidFill>
                  <a:srgbClr val="262E37"/>
                </a:solidFill>
              </a:defRPr>
            </a:lvl4pPr>
            <a:lvl5pPr>
              <a:lnSpc>
                <a:spcPct val="120000"/>
              </a:lnSpc>
              <a:defRPr>
                <a:solidFill>
                  <a:srgbClr val="262E37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67172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63F82B5-7BA4-4647-9A2A-3B734BEB96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7DAB90E-D698-4D1C-A865-E90BAC49CE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23A4D02-450D-44C7-9ACA-2610906580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7B3A1-4B34-4C22-A5AB-4EE455A8008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12/12/2020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2918594-B69C-4CFB-8940-E3149759BD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4645FAB-B842-4D27-8706-948B9BA72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E5575-3594-4E29-9644-D51D1CDE0B9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9956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lumn [DEFAULT 2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7924800" cy="57423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914400" y="1419032"/>
            <a:ext cx="5014448" cy="4676968"/>
          </a:xfrm>
          <a:prstGeom prst="rect">
            <a:avLst/>
          </a:prstGeom>
        </p:spPr>
        <p:txBody>
          <a:bodyPr/>
          <a:lstStyle>
            <a:lvl1pPr marL="198000" indent="-198000">
              <a:lnSpc>
                <a:spcPct val="120000"/>
              </a:lnSpc>
              <a:spcBef>
                <a:spcPts val="600"/>
              </a:spcBef>
              <a:buFont typeface="Arial"/>
              <a:buChar char="•"/>
              <a:defRPr/>
            </a:lvl1pPr>
            <a:lvl2pPr marL="561600" indent="-212400">
              <a:lnSpc>
                <a:spcPct val="120000"/>
              </a:lnSpc>
              <a:buClr>
                <a:schemeClr val="accent1"/>
              </a:buClr>
              <a:buFont typeface="Arial"/>
              <a:buChar char="•"/>
              <a:defRPr/>
            </a:lvl2pPr>
            <a:lvl3pPr marL="892800" indent="-230400">
              <a:lnSpc>
                <a:spcPct val="120000"/>
              </a:lnSpc>
              <a:buSzPct val="80000"/>
              <a:buFont typeface="Lucida Grande"/>
              <a:buChar char="+"/>
              <a:defRPr/>
            </a:lvl3pPr>
            <a:lvl4pPr marL="1242000" indent="-228600">
              <a:lnSpc>
                <a:spcPct val="120000"/>
              </a:lnSpc>
              <a:buClr>
                <a:schemeClr val="tx2"/>
              </a:buClr>
              <a:buSzPct val="85000"/>
              <a:buFont typeface="Lucida Grande"/>
              <a:buChar char="+"/>
              <a:defRPr sz="1200"/>
            </a:lvl4pPr>
            <a:lvl5pPr marL="1591200">
              <a:lnSpc>
                <a:spcPct val="120000"/>
              </a:lnSpc>
              <a:buClr>
                <a:schemeClr val="tx2"/>
              </a:buClr>
              <a:buSzPct val="85000"/>
              <a:buFont typeface="Lucida Grande"/>
              <a:buChar char="+"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10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399764" y="6580854"/>
            <a:ext cx="2540000" cy="193896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580854"/>
            <a:ext cx="3860800" cy="193896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198893" y="6578220"/>
            <a:ext cx="2540000" cy="193896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C5D420-587E-4BEC-A0A1-DB793FA40FF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Content Placeholder 2"/>
          <p:cNvSpPr>
            <a:spLocks noGrp="1"/>
          </p:cNvSpPr>
          <p:nvPr>
            <p:ph idx="14"/>
          </p:nvPr>
        </p:nvSpPr>
        <p:spPr>
          <a:xfrm>
            <a:off x="6331976" y="1419032"/>
            <a:ext cx="5014448" cy="4676968"/>
          </a:xfrm>
          <a:prstGeom prst="rect">
            <a:avLst/>
          </a:prstGeom>
        </p:spPr>
        <p:txBody>
          <a:bodyPr/>
          <a:lstStyle>
            <a:lvl1pPr marL="198000" indent="-198000">
              <a:lnSpc>
                <a:spcPct val="120000"/>
              </a:lnSpc>
              <a:spcBef>
                <a:spcPts val="600"/>
              </a:spcBef>
              <a:buFont typeface="Arial"/>
              <a:buChar char="•"/>
              <a:defRPr/>
            </a:lvl1pPr>
            <a:lvl2pPr marL="561600" indent="-212400">
              <a:lnSpc>
                <a:spcPct val="120000"/>
              </a:lnSpc>
              <a:buClr>
                <a:schemeClr val="accent1"/>
              </a:buClr>
              <a:buFont typeface="Arial"/>
              <a:buChar char="•"/>
              <a:defRPr/>
            </a:lvl2pPr>
            <a:lvl3pPr marL="892800" indent="-230400">
              <a:lnSpc>
                <a:spcPct val="120000"/>
              </a:lnSpc>
              <a:buSzPct val="80000"/>
              <a:buFont typeface="Lucida Grande"/>
              <a:buChar char="+"/>
              <a:defRPr/>
            </a:lvl3pPr>
            <a:lvl4pPr marL="1242000" indent="-228600">
              <a:lnSpc>
                <a:spcPct val="120000"/>
              </a:lnSpc>
              <a:buClr>
                <a:schemeClr val="tx2"/>
              </a:buClr>
              <a:buSzPct val="85000"/>
              <a:buFont typeface="Lucida Grande"/>
              <a:buChar char="+"/>
              <a:defRPr sz="1200"/>
            </a:lvl4pPr>
            <a:lvl5pPr marL="1591200">
              <a:lnSpc>
                <a:spcPct val="120000"/>
              </a:lnSpc>
              <a:buClr>
                <a:schemeClr val="tx2"/>
              </a:buClr>
              <a:buSzPct val="85000"/>
              <a:buFont typeface="Lucida Grande"/>
              <a:buChar char="+"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912388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Montage -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8679943" y="1286959"/>
            <a:ext cx="2728383" cy="17188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/>
              <a:t>Drag picture to placeholder or click icon to add</a:t>
            </a:r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6717843" y="2791594"/>
            <a:ext cx="2728383" cy="17188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/>
              <a:t>Drag picture to placeholder or click icon to add</a:t>
            </a:r>
            <a:endParaRPr lang="en-US" dirty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679945" y="4012302"/>
            <a:ext cx="2728383" cy="17188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/>
              <a:t>Drag picture to placeholder or click icon to add</a:t>
            </a:r>
            <a:endParaRPr lang="en-US" dirty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5435630" y="4510857"/>
            <a:ext cx="2728383" cy="17188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/>
              <a:t>Drag picture to placeholder or click icon to add</a:t>
            </a:r>
            <a:endParaRPr lang="en-US" dirty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374253" y="4859392"/>
            <a:ext cx="2728383" cy="17188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/>
              <a:t>Drag picture to placeholder or click icon to add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7924800" cy="574233"/>
          </a:xfrm>
        </p:spPr>
        <p:txBody>
          <a:bodyPr/>
          <a:lstStyle>
            <a:lvl1pPr>
              <a:defRPr sz="28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419032"/>
            <a:ext cx="5014448" cy="4676968"/>
          </a:xfrm>
          <a:prstGeom prst="rect">
            <a:avLst/>
          </a:prstGeom>
        </p:spPr>
        <p:txBody>
          <a:bodyPr/>
          <a:lstStyle>
            <a:lvl1pPr marL="198000" indent="-198000">
              <a:lnSpc>
                <a:spcPct val="120000"/>
              </a:lnSpc>
              <a:spcBef>
                <a:spcPts val="600"/>
              </a:spcBef>
              <a:buFont typeface="Arial"/>
              <a:buChar char="•"/>
              <a:defRPr/>
            </a:lvl1pPr>
            <a:lvl2pPr marL="561600" indent="-212400">
              <a:lnSpc>
                <a:spcPct val="120000"/>
              </a:lnSpc>
              <a:buClr>
                <a:schemeClr val="accent1"/>
              </a:buClr>
              <a:buFont typeface="Arial"/>
              <a:buChar char="•"/>
              <a:defRPr/>
            </a:lvl2pPr>
            <a:lvl3pPr marL="892800" indent="-230400">
              <a:lnSpc>
                <a:spcPct val="120000"/>
              </a:lnSpc>
              <a:buSzPct val="80000"/>
              <a:buFont typeface="Lucida Grande"/>
              <a:buChar char="+"/>
              <a:defRPr/>
            </a:lvl3pPr>
            <a:lvl4pPr marL="1242000" indent="-228600">
              <a:lnSpc>
                <a:spcPct val="120000"/>
              </a:lnSpc>
              <a:buClr>
                <a:schemeClr val="tx2"/>
              </a:buClr>
              <a:buSzPct val="85000"/>
              <a:buFont typeface="Lucida Grande"/>
              <a:buChar char="+"/>
              <a:defRPr sz="1200"/>
            </a:lvl4pPr>
            <a:lvl5pPr marL="1591200">
              <a:lnSpc>
                <a:spcPct val="120000"/>
              </a:lnSpc>
              <a:buClr>
                <a:schemeClr val="tx2"/>
              </a:buClr>
              <a:buSzPct val="85000"/>
              <a:buFont typeface="Lucida Grande"/>
              <a:buChar char="+"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C5D420-587E-4BEC-A0A1-DB793FA40FF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7558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Page Temaple 1 - Add Image in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09B46F9F-DAB2-9844-BF57-637EFE9F8249}"/>
              </a:ext>
            </a:extLst>
          </p:cNvPr>
          <p:cNvSpPr/>
          <p:nvPr userDrawn="1"/>
        </p:nvSpPr>
        <p:spPr>
          <a:xfrm>
            <a:off x="175361" y="208279"/>
            <a:ext cx="5123079" cy="6436360"/>
          </a:xfrm>
          <a:prstGeom prst="rect">
            <a:avLst/>
          </a:prstGeom>
          <a:solidFill>
            <a:srgbClr val="1D2529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lang="en-GB" b="1" dirty="0">
              <a:solidFill>
                <a:prstClr val="white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4A48B582-978B-9C44-BC64-51C5B7B4EDFA}"/>
              </a:ext>
            </a:extLst>
          </p:cNvPr>
          <p:cNvSpPr/>
          <p:nvPr userDrawn="1"/>
        </p:nvSpPr>
        <p:spPr>
          <a:xfrm>
            <a:off x="4541520" y="2274371"/>
            <a:ext cx="2911838" cy="2304177"/>
          </a:xfrm>
          <a:prstGeom prst="rect">
            <a:avLst/>
          </a:prstGeom>
          <a:solidFill>
            <a:srgbClr val="4A77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2" name="Text Placeholder 5">
            <a:extLst>
              <a:ext uri="{FF2B5EF4-FFF2-40B4-BE49-F238E27FC236}">
                <a16:creationId xmlns="" xmlns:a16="http://schemas.microsoft.com/office/drawing/2014/main" id="{1C991485-5FAF-0F4B-B835-1F5B7FDC54F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5536" y="2274371"/>
            <a:ext cx="3438943" cy="106855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600" b="1" i="0" baseline="0">
                <a:ln>
                  <a:noFill/>
                </a:ln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Main Title</a:t>
            </a:r>
          </a:p>
        </p:txBody>
      </p:sp>
      <p:sp>
        <p:nvSpPr>
          <p:cNvPr id="13" name="Text Placeholder 25">
            <a:extLst>
              <a:ext uri="{FF2B5EF4-FFF2-40B4-BE49-F238E27FC236}">
                <a16:creationId xmlns="" xmlns:a16="http://schemas.microsoft.com/office/drawing/2014/main" id="{1CE31280-BC43-B748-8060-C3289D00550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5536" y="3430300"/>
            <a:ext cx="3438943" cy="114824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Sub Text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8DC0C278-0195-7B40-8814-BB9645DEAB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08107" y="2893253"/>
            <a:ext cx="1968765" cy="108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8562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2AC9481-7B15-40BE-A1FD-37FC3F3C0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A3767837-DC84-4738-AD79-7671388914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FC17F56-58C2-4002-896D-D4DDAE352E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7B3A1-4B34-4C22-A5AB-4EE455A8008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12/12/2020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B4B896C-BD56-49BC-9A1C-8CF3722C36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FDF6A73-A8E4-4FBA-97A3-A0C193A05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E5575-3594-4E29-9644-D51D1CDE0B9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42325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D3499EC-2939-4937-B8C5-A9E203D364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14FB19D-B956-41CA-B4CE-FB5C2F14E2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FDF5FBA3-6CB6-4933-9ED7-6C519A0825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7F379AC5-878C-4A71-ABD9-AB7170E6AF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7B3A1-4B34-4C22-A5AB-4EE455A8008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12/12/2020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71564E8-64A8-4178-984E-7D5C17A21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B09A2BA-8D05-429B-B8AF-1569B1689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E5575-3594-4E29-9644-D51D1CDE0B9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5073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B0AFEC2-3B39-4928-8792-4995978CB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A28E9F0B-683F-4BE9-B2DC-BB715DD44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B5F57C6F-94D3-459A-A27B-2B91C7AF03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9A506578-376E-4695-A876-0C5C28A689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55688749-1216-4C5A-BF36-A236BAE87C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B3EDD8BB-2641-42A0-9995-BD603B4799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7B3A1-4B34-4C22-A5AB-4EE455A8008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12/12/2020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B63DE3C1-9629-418E-B7F1-1EEB2572B7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F4286A82-E9D1-4B25-846D-826590BD1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E5575-3594-4E29-9644-D51D1CDE0B9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3526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B8DD436-7E36-4804-B4AF-E1E1BC6BB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8CEBCBF1-F36C-4E74-8830-2C3D450042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7B3A1-4B34-4C22-A5AB-4EE455A8008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12/12/2020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208088B3-931B-4AD8-BF5F-A410F8002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70868F2F-161D-47DD-A30B-4F684FFD0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E5575-3594-4E29-9644-D51D1CDE0B9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55189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3B8E1103-8E91-4D8C-8CD5-A504CD8BE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7B3A1-4B34-4C22-A5AB-4EE455A8008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12/12/2020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F2CB8A54-274A-4538-B3BA-6B124D6F1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D47EEA31-12CC-4D55-9F29-1C1DE0B54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E5575-3594-4E29-9644-D51D1CDE0B9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32813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E42FE58-58ED-4E80-9693-7136DECD59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A04FB9B-687C-4B49-8FA1-FAB4611EF2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45F1EBD0-877A-48D4-BF84-B5D3C53C7C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78FB440-0F81-444E-AFCA-157A53DBE0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7B3A1-4B34-4C22-A5AB-4EE455A8008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12/12/2020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E8F1474-CC8C-40AD-9C56-097C024459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9C99BBF-9BB5-4E49-B555-300AFCE84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E5575-3594-4E29-9644-D51D1CDE0B9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90352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0D91618-44EE-4808-884B-EE207D870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6F0CB954-7F84-4E24-BEAF-8E271C50AA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AA86ACE8-CB62-4292-9651-B953FEF10F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60E85B3-8CE1-4DD5-9B31-07692A23AB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7B3A1-4B34-4C22-A5AB-4EE455A8008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12/12/2020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BD222C5A-194D-4BC0-8960-C71AEC5CA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0D22225-B069-4E03-BA14-4E27377A5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E5575-3594-4E29-9644-D51D1CDE0B9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3750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543BAEEF-404E-4334-AE01-616A86EEC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EFDD84B-7B68-4A19-B7E6-B2DE292465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7D3A28C-91EE-4304-85C8-A4FE09D782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87B3A1-4B34-4C22-A5AB-4EE455A8008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12/12/2020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F11362D-8981-44BF-B80D-7BA9A5980D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2801F79-570A-47C0-8CD8-90DA4E9717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DE5575-3594-4E29-9644-D51D1CDE0B9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2254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9" r:id="rId18"/>
    <p:sldLayoutId id="2147483680" r:id="rId19"/>
    <p:sldLayoutId id="2147483681" r:id="rId20"/>
    <p:sldLayoutId id="2147483682" r:id="rId21"/>
    <p:sldLayoutId id="2147483683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6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20.png"/><Relationship Id="rId5" Type="http://schemas.openxmlformats.org/officeDocument/2006/relationships/image" Target="../media/image19.jpg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6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9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2.jpe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4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5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8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7.png"/><Relationship Id="rId5" Type="http://schemas.openxmlformats.org/officeDocument/2006/relationships/image" Target="../media/image6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C0B7439B-823A-48DB-8BFB-C80400ADC72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Lepidoptera </a:t>
            </a:r>
            <a:r>
              <a:rPr lang="en-GB" dirty="0" smtClean="0"/>
              <a:t>– Frequently encountered species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FB61963-DC89-4139-B2F1-60E36DE7679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GB" dirty="0"/>
              <a:t>Joe Ostojá-Starzewski –Senior Entomologist</a:t>
            </a:r>
          </a:p>
          <a:p>
            <a:r>
              <a:rPr lang="en-GB" dirty="0"/>
              <a:t>Fera Science Ltd., National Agri-Food Innovation Campus,  </a:t>
            </a:r>
            <a:br>
              <a:rPr lang="en-GB" dirty="0"/>
            </a:br>
            <a:r>
              <a:rPr lang="en-GB" dirty="0"/>
              <a:t>Sand Hutton, York, UK YO41 1LZ</a:t>
            </a:r>
          </a:p>
          <a:p>
            <a:r>
              <a:rPr lang="en-GB" dirty="0"/>
              <a:t>August 2020</a:t>
            </a:r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49E4454F-99AA-4876-9FEE-14D287F02E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9715" y="1857615"/>
            <a:ext cx="4932091" cy="3462828"/>
          </a:xfrm>
          <a:prstGeom prst="rect">
            <a:avLst/>
          </a:prstGeom>
        </p:spPr>
      </p:pic>
      <p:pic>
        <p:nvPicPr>
          <p:cNvPr id="6" name="b17">
            <a:hlinkClick r:id="" action="ppaction://media"/>
            <a:extLst>
              <a:ext uri="{FF2B5EF4-FFF2-40B4-BE49-F238E27FC236}">
                <a16:creationId xmlns="" xmlns:a16="http://schemas.microsoft.com/office/drawing/2014/main" id="{1A9B07A7-45E6-4DEB-9354-28466B52D4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61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29"/>
    </mc:Choice>
    <mc:Fallback xmlns="">
      <p:transition spd="slow" advTm="111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5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6" objId="5"/>
        <p14:stopEvt time="10876" objId="5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B2E29377-3BD5-43BA-B5C2-8FA4575232F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3040" y="1933087"/>
            <a:ext cx="7412918" cy="4033183"/>
          </a:xfrm>
        </p:spPr>
        <p:txBody>
          <a:bodyPr>
            <a:normAutofit/>
          </a:bodyPr>
          <a:lstStyle/>
          <a:p>
            <a:r>
              <a:rPr lang="en-GB" sz="1600" dirty="0"/>
              <a:t>One of 25 species in the genus Family: Tortricidae (leaf rollers – micro moths)</a:t>
            </a:r>
          </a:p>
          <a:p>
            <a:r>
              <a:rPr lang="en-GB" sz="1600" dirty="0"/>
              <a:t>A significant pest of stone fruit, citrus and field crops in Sub-Saharan Africa</a:t>
            </a:r>
          </a:p>
          <a:p>
            <a:r>
              <a:rPr lang="en-GB" sz="1600" dirty="0"/>
              <a:t>Internal fruit feeding larvae, yellowish white in colour turning pink in later instars</a:t>
            </a:r>
          </a:p>
          <a:p>
            <a:r>
              <a:rPr lang="en-GB" sz="1600" dirty="0"/>
              <a:t>Larvae mine into produce just beneath the skin or bore into fruit causing damage and premature ripening.</a:t>
            </a:r>
          </a:p>
          <a:p>
            <a:r>
              <a:rPr lang="en-GB" sz="1600" dirty="0"/>
              <a:t>Under the right conditions can breed all year round - 5-10 generations per year</a:t>
            </a:r>
          </a:p>
          <a:p>
            <a:r>
              <a:rPr lang="en-GB" sz="1600" dirty="0"/>
              <a:t>Caterpillars regularly intercepted in Capsicum (Chillies) – Africa .  Eggs attached to fruit also being detected and identified using molecular methods  </a:t>
            </a:r>
          </a:p>
          <a:p>
            <a:r>
              <a:rPr lang="en-GB" sz="1600" dirty="0"/>
              <a:t>Concern that if this species were into protected cultivation it would be a serious economic pest</a:t>
            </a:r>
          </a:p>
          <a:p>
            <a:endParaRPr lang="en-GB" sz="1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3343" y="3364462"/>
            <a:ext cx="2655662" cy="19917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E2242684-BDDB-4992-83FA-1A258DA72A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3097" y="5356209"/>
            <a:ext cx="9254530" cy="792549"/>
          </a:xfrm>
          <a:prstGeom prst="rect">
            <a:avLst/>
          </a:prstGeom>
        </p:spPr>
      </p:pic>
      <p:pic>
        <p:nvPicPr>
          <p:cNvPr id="3" name="b31">
            <a:hlinkClick r:id="" action="ppaction://media"/>
            <a:extLst>
              <a:ext uri="{FF2B5EF4-FFF2-40B4-BE49-F238E27FC236}">
                <a16:creationId xmlns="" xmlns:a16="http://schemas.microsoft.com/office/drawing/2014/main" id="{1AE838B3-B1D3-4504-9C89-AC14C9F318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="" xmlns:a16="http://schemas.microsoft.com/office/drawing/2014/main" id="{026EFAB7-1956-4CAD-B4A8-7E59A893A5E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3040" y="881592"/>
            <a:ext cx="7412918" cy="1003382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en-GB" i="1" dirty="0"/>
              <a:t>Thaumatotibia leucotreta </a:t>
            </a:r>
            <a:r>
              <a:rPr lang="en-GB" dirty="0"/>
              <a:t>(Tortricidae) </a:t>
            </a:r>
            <a:br>
              <a:rPr lang="en-GB" dirty="0"/>
            </a:br>
            <a:r>
              <a:rPr lang="en-GB" b="0" dirty="0"/>
              <a:t>– False Codling Moth (FCM) EPPO A2 and EU listed pest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30729" y="1280160"/>
            <a:ext cx="3488276" cy="1832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62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966"/>
    </mc:Choice>
    <mc:Fallback xmlns="">
      <p:transition spd="slow" advTm="1229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8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3"/>
        <p14:stopEvt time="121965" objId="3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Distribution map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2400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" name="AutoShape 4" descr="Distribution map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2400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" name="AutoShape 6" descr="Distribution map"/>
          <p:cNvSpPr>
            <a:spLocks noChangeAspect="1" noChangeArrowheads="1"/>
          </p:cNvSpPr>
          <p:nvPr/>
        </p:nvSpPr>
        <p:spPr bwMode="auto">
          <a:xfrm>
            <a:off x="1984375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2400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0" name="Text Placeholder 19">
            <a:extLst>
              <a:ext uri="{FF2B5EF4-FFF2-40B4-BE49-F238E27FC236}">
                <a16:creationId xmlns="" xmlns:a16="http://schemas.microsoft.com/office/drawing/2014/main" id="{594FD327-C09C-4B48-9AB5-F5D9EA76E5F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8319" y="550997"/>
            <a:ext cx="10781190" cy="598875"/>
          </a:xfrm>
        </p:spPr>
        <p:txBody>
          <a:bodyPr>
            <a:normAutofit fontScale="92500"/>
          </a:bodyPr>
          <a:lstStyle/>
          <a:p>
            <a:r>
              <a:rPr lang="en-GB" b="0" dirty="0"/>
              <a:t>False Codling Moth (FCM) – Detection and feeding damage</a:t>
            </a:r>
          </a:p>
          <a:p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680" y="1235731"/>
            <a:ext cx="11216640" cy="5063658"/>
          </a:xfrm>
          <a:prstGeom prst="rect">
            <a:avLst/>
          </a:prstGeom>
        </p:spPr>
      </p:pic>
      <p:pic>
        <p:nvPicPr>
          <p:cNvPr id="15" name="b32">
            <a:hlinkClick r:id="" action="ppaction://media"/>
            <a:extLst>
              <a:ext uri="{FF2B5EF4-FFF2-40B4-BE49-F238E27FC236}">
                <a16:creationId xmlns="" xmlns:a16="http://schemas.microsoft.com/office/drawing/2014/main" id="{6D1C3DA2-9D2E-48AA-890C-DB9EB62D61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22240" y="315608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602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534"/>
    </mc:Choice>
    <mc:Fallback xmlns="">
      <p:transition spd="slow" advTm="935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04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15"/>
        <p14:stopEvt time="93165" objId="15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="" xmlns:a16="http://schemas.microsoft.com/office/drawing/2014/main" id="{14F84CD0-77E5-495B-ACCC-CFAD8A80A64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Caterpillars all structurally the same, but vary in geographical distribution, and colour pattern</a:t>
            </a:r>
          </a:p>
          <a:p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5898641" y="2564779"/>
            <a:ext cx="4480892" cy="1589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ts val="432"/>
              </a:spcBef>
              <a:defRPr/>
            </a:pPr>
            <a:r>
              <a:rPr lang="en-GB" b="1" i="1" dirty="0">
                <a:solidFill>
                  <a:srgbClr val="6A7029"/>
                </a:solidFill>
                <a:latin typeface="Arial"/>
              </a:rPr>
              <a:t>Spodoptera littoralis </a:t>
            </a:r>
            <a:r>
              <a:rPr lang="en-GB" dirty="0">
                <a:solidFill>
                  <a:srgbClr val="6A7029"/>
                </a:solidFill>
                <a:latin typeface="Arial"/>
              </a:rPr>
              <a:t>– Cotton leafworm</a:t>
            </a:r>
            <a:endParaRPr lang="en-GB" dirty="0">
              <a:solidFill>
                <a:srgbClr val="000000"/>
              </a:solidFill>
              <a:latin typeface="Arial"/>
            </a:endParaRPr>
          </a:p>
          <a:p>
            <a:pPr fontAlgn="base">
              <a:lnSpc>
                <a:spcPct val="90000"/>
              </a:lnSpc>
              <a:spcBef>
                <a:spcPts val="432"/>
              </a:spcBef>
              <a:defRPr/>
            </a:pPr>
            <a:r>
              <a:rPr lang="en-GB" dirty="0">
                <a:solidFill>
                  <a:srgbClr val="6A7029"/>
                </a:solidFill>
              </a:rPr>
              <a:t>EPPO - A2</a:t>
            </a:r>
            <a:endParaRPr lang="en-GB" dirty="0">
              <a:solidFill>
                <a:srgbClr val="000000"/>
              </a:solidFill>
              <a:latin typeface="Arial"/>
            </a:endParaRPr>
          </a:p>
          <a:p>
            <a:pPr fontAlgn="base">
              <a:lnSpc>
                <a:spcPct val="90000"/>
              </a:lnSpc>
              <a:spcBef>
                <a:spcPts val="432"/>
              </a:spcBef>
              <a:defRPr/>
            </a:pPr>
            <a:r>
              <a:rPr lang="en-GB" dirty="0">
                <a:solidFill>
                  <a:srgbClr val="6A7029"/>
                </a:solidFill>
                <a:latin typeface="Arial"/>
              </a:rPr>
              <a:t>Africa, Middle East, Southern Europe to Northern Italy.</a:t>
            </a:r>
            <a:endParaRPr lang="en-GB" dirty="0">
              <a:solidFill>
                <a:srgbClr val="000000"/>
              </a:solidFill>
              <a:latin typeface="Arial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2400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94184" y="2632196"/>
            <a:ext cx="4572000" cy="1034129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GB" b="1" i="1" dirty="0">
                <a:solidFill>
                  <a:srgbClr val="6A7029"/>
                </a:solidFill>
                <a:latin typeface="Arial" pitchFamily="34" charset="0"/>
                <a:ea typeface="ヒラギノ角ゴ Pro W3" pitchFamily="48" charset="-128"/>
              </a:rPr>
              <a:t>Spodoptera litura </a:t>
            </a:r>
            <a:r>
              <a:rPr lang="en-GB" dirty="0">
                <a:solidFill>
                  <a:srgbClr val="6A7029"/>
                </a:solidFill>
                <a:latin typeface="Arial" pitchFamily="34" charset="0"/>
                <a:ea typeface="ヒラギノ角ゴ Pro W3" pitchFamily="48" charset="-128"/>
              </a:rPr>
              <a:t>– Taro caterpillar 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GB" dirty="0">
                <a:solidFill>
                  <a:srgbClr val="6A7029"/>
                </a:solidFill>
                <a:latin typeface="Arial" pitchFamily="34" charset="0"/>
                <a:ea typeface="ヒラギノ角ゴ Pro W3" pitchFamily="48" charset="-128"/>
              </a:rPr>
              <a:t>EU - IA1, EPPO - A1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GB" dirty="0">
                <a:solidFill>
                  <a:srgbClr val="6A7029"/>
                </a:solidFill>
                <a:latin typeface="Arial" pitchFamily="34" charset="0"/>
                <a:ea typeface="ヒラギノ角ゴ Pro W3" pitchFamily="48" charset="-128"/>
              </a:rPr>
              <a:t>Asia, Pacific Islands, Oceania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94184" y="3989017"/>
            <a:ext cx="4572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b="1" i="1" dirty="0">
                <a:solidFill>
                  <a:srgbClr val="6A7029"/>
                </a:solidFill>
                <a:latin typeface="Arial" pitchFamily="34" charset="0"/>
              </a:rPr>
              <a:t>Spodoptera frugiperda – </a:t>
            </a:r>
            <a:r>
              <a:rPr lang="en-GB" dirty="0">
                <a:solidFill>
                  <a:srgbClr val="6A7029"/>
                </a:solidFill>
                <a:latin typeface="Arial" pitchFamily="34" charset="0"/>
              </a:rPr>
              <a:t>Fall armyworm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dirty="0">
                <a:solidFill>
                  <a:srgbClr val="6A7029"/>
                </a:solidFill>
                <a:latin typeface="Arial" pitchFamily="34" charset="0"/>
              </a:rPr>
              <a:t>EU -IA1, EPPO - A1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dirty="0">
                <a:solidFill>
                  <a:srgbClr val="6A7029"/>
                </a:solidFill>
                <a:latin typeface="Arial" pitchFamily="34" charset="0"/>
              </a:rPr>
              <a:t>Americas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dirty="0">
                <a:solidFill>
                  <a:srgbClr val="6A7029"/>
                </a:solidFill>
                <a:latin typeface="Arial" pitchFamily="34" charset="0"/>
              </a:rPr>
              <a:t>Spread to Africa (2016) &amp; India (2018), China (2019), Australia (2020).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dirty="0">
                <a:solidFill>
                  <a:srgbClr val="6A7029"/>
                </a:solidFill>
                <a:latin typeface="Arial" pitchFamily="34" charset="0"/>
              </a:rPr>
              <a:t>Regularly intercepted on </a:t>
            </a:r>
            <a:r>
              <a:rPr lang="en-GB" i="1" dirty="0">
                <a:solidFill>
                  <a:srgbClr val="6A7029"/>
                </a:solidFill>
                <a:latin typeface="Arial" pitchFamily="34" charset="0"/>
              </a:rPr>
              <a:t>Zea mays </a:t>
            </a:r>
            <a:r>
              <a:rPr lang="en-GB" dirty="0">
                <a:solidFill>
                  <a:srgbClr val="6A7029"/>
                </a:solidFill>
                <a:latin typeface="Arial" pitchFamily="34" charset="0"/>
              </a:rPr>
              <a:t>from west Africa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 dirty="0">
              <a:solidFill>
                <a:srgbClr val="6A7029"/>
              </a:solidFill>
              <a:latin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 dirty="0">
              <a:solidFill>
                <a:srgbClr val="6A7029"/>
              </a:solidFill>
              <a:latin typeface="Arial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465779E0-12C3-497F-A76A-A5F3960B3EF2}"/>
              </a:ext>
            </a:extLst>
          </p:cNvPr>
          <p:cNvSpPr txBox="1"/>
          <p:nvPr/>
        </p:nvSpPr>
        <p:spPr>
          <a:xfrm>
            <a:off x="5892800" y="5626972"/>
            <a:ext cx="58708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b="1" i="1" dirty="0">
                <a:solidFill>
                  <a:srgbClr val="6A7029"/>
                </a:solidFill>
                <a:latin typeface="Arial" pitchFamily="34" charset="0"/>
              </a:rPr>
              <a:t>Spodoptera onithogalli – </a:t>
            </a:r>
            <a:r>
              <a:rPr lang="en-GB" dirty="0">
                <a:solidFill>
                  <a:srgbClr val="6A7029"/>
                </a:solidFill>
                <a:latin typeface="Arial" pitchFamily="34" charset="0"/>
              </a:rPr>
              <a:t>Yellow-stripped armyworm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dirty="0">
                <a:solidFill>
                  <a:srgbClr val="6A7029"/>
                </a:solidFill>
                <a:latin typeface="Arial" pitchFamily="34" charset="0"/>
              </a:rPr>
              <a:t>North America</a:t>
            </a:r>
            <a:r>
              <a:rPr lang="en-GB" i="1" dirty="0">
                <a:solidFill>
                  <a:srgbClr val="6A7029"/>
                </a:solidFill>
                <a:latin typeface="Arial" pitchFamily="34" charset="0"/>
              </a:rPr>
              <a:t>- </a:t>
            </a:r>
            <a:r>
              <a:rPr lang="en-GB" dirty="0">
                <a:solidFill>
                  <a:srgbClr val="6A7029"/>
                </a:solidFill>
                <a:latin typeface="Arial" pitchFamily="34" charset="0"/>
              </a:rPr>
              <a:t>an emerging threat?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dirty="0">
                <a:solidFill>
                  <a:srgbClr val="6A7029"/>
                </a:solidFill>
                <a:latin typeface="Arial" pitchFamily="34" charset="0"/>
              </a:rPr>
              <a:t>Yet to be intercepted</a:t>
            </a:r>
          </a:p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2651A517-0DA4-49C7-B1C5-C00C47F9A53E}"/>
              </a:ext>
            </a:extLst>
          </p:cNvPr>
          <p:cNvSpPr/>
          <p:nvPr/>
        </p:nvSpPr>
        <p:spPr>
          <a:xfrm>
            <a:off x="5898641" y="3905272"/>
            <a:ext cx="5438412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b="1" i="1" dirty="0">
                <a:solidFill>
                  <a:srgbClr val="6A7029"/>
                </a:solidFill>
                <a:latin typeface="Arial" pitchFamily="34" charset="0"/>
              </a:rPr>
              <a:t>Spodoptera eridania – </a:t>
            </a:r>
            <a:r>
              <a:rPr lang="en-GB" dirty="0">
                <a:solidFill>
                  <a:srgbClr val="6A7029"/>
                </a:solidFill>
                <a:latin typeface="Arial" pitchFamily="34" charset="0"/>
              </a:rPr>
              <a:t>Southern Armyworm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dirty="0">
                <a:solidFill>
                  <a:srgbClr val="6A7029"/>
                </a:solidFill>
                <a:latin typeface="Arial" pitchFamily="34" charset="0"/>
              </a:rPr>
              <a:t>EU -1AI , EPPO –A1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dirty="0">
                <a:solidFill>
                  <a:srgbClr val="6A7029"/>
                </a:solidFill>
                <a:latin typeface="Arial" pitchFamily="34" charset="0"/>
              </a:rPr>
              <a:t>Southern USA, Central and South America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dirty="0">
                <a:solidFill>
                  <a:srgbClr val="6A7029"/>
                </a:solidFill>
                <a:latin typeface="Arial" pitchFamily="34" charset="0"/>
              </a:rPr>
              <a:t>and the Caribbean, reported in West Africa 2016/17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dirty="0">
                <a:solidFill>
                  <a:srgbClr val="6A7029"/>
                </a:solidFill>
                <a:latin typeface="Arial" pitchFamily="34" charset="0"/>
              </a:rPr>
              <a:t>Yet to be intercepted</a:t>
            </a:r>
          </a:p>
        </p:txBody>
      </p:sp>
      <p:pic>
        <p:nvPicPr>
          <p:cNvPr id="5" name="b23">
            <a:hlinkClick r:id="" action="ppaction://media"/>
            <a:extLst>
              <a:ext uri="{FF2B5EF4-FFF2-40B4-BE49-F238E27FC236}">
                <a16:creationId xmlns="" xmlns:a16="http://schemas.microsoft.com/office/drawing/2014/main" id="{E944DA18-A761-485F-AA04-9DCF8A0EE5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98256" y="3218071"/>
            <a:ext cx="406400" cy="406400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="" xmlns:a16="http://schemas.microsoft.com/office/drawing/2014/main" id="{F1E351F7-C7A5-4D48-9A67-50DC1288A20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GB" dirty="0"/>
              <a:t>Spodoptera spp. (Noctuidae) </a:t>
            </a:r>
          </a:p>
          <a:p>
            <a:r>
              <a:rPr lang="en-GB" b="0" dirty="0"/>
              <a:t>30 + species with 4 regulated species and 1 of current concern</a:t>
            </a:r>
          </a:p>
        </p:txBody>
      </p:sp>
    </p:spTree>
    <p:extLst>
      <p:ext uri="{BB962C8B-B14F-4D97-AF65-F5344CB8AC3E}">
        <p14:creationId xmlns:p14="http://schemas.microsoft.com/office/powerpoint/2010/main" val="1669063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959"/>
    </mc:Choice>
    <mc:Fallback xmlns="">
      <p:transition spd="slow" advTm="799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51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5"/>
        <p14:stopEvt time="79633" objId="5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A89A9BB9-EAD9-4BC9-B2C6-E72CD90553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3377" y="2032615"/>
            <a:ext cx="4493861" cy="279277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b24">
            <a:hlinkClick r:id="" action="ppaction://media"/>
            <a:extLst>
              <a:ext uri="{FF2B5EF4-FFF2-40B4-BE49-F238E27FC236}">
                <a16:creationId xmlns="" xmlns:a16="http://schemas.microsoft.com/office/drawing/2014/main" id="{04EE031A-BA49-4667-9BFD-93436DC76C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0E1834D1-79AE-4BDD-8592-C601DABAB00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5405" y="524530"/>
            <a:ext cx="9896692" cy="561223"/>
          </a:xfrm>
        </p:spPr>
        <p:txBody>
          <a:bodyPr>
            <a:normAutofit lnSpcReduction="10000"/>
          </a:bodyPr>
          <a:lstStyle/>
          <a:p>
            <a:r>
              <a:rPr lang="en-GB" b="0" i="1" dirty="0"/>
              <a:t>Spodoptera litura &amp; Spodoptera littoralis</a:t>
            </a:r>
          </a:p>
          <a:p>
            <a:endParaRPr lang="en-GB" b="0" i="1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A7B97A94-AB06-49A2-B6F2-5836EBD5A40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GB" sz="2000" dirty="0"/>
              <a:t>Geographical origin important but host less so</a:t>
            </a:r>
          </a:p>
          <a:p>
            <a:r>
              <a:rPr lang="en-GB" sz="2000" dirty="0"/>
              <a:t>Both highly polyphagous on many plant families: ornamentals, fruit and vegetables.</a:t>
            </a:r>
          </a:p>
          <a:p>
            <a:r>
              <a:rPr lang="en-GB" sz="2000" dirty="0"/>
              <a:t>S. litura the most regularly found 183 interceptions to date: S. littoralis - 97 interceptions to date.</a:t>
            </a:r>
          </a:p>
          <a:p>
            <a:r>
              <a:rPr lang="en-GB" sz="2000" dirty="0"/>
              <a:t>Caterpillars are variable and difficult to separate.</a:t>
            </a:r>
          </a:p>
          <a:p>
            <a:r>
              <a:rPr lang="en-GB" sz="2000" dirty="0"/>
              <a:t>If the origin is unknown rearing or DNA sequencing may been needed.</a:t>
            </a:r>
          </a:p>
          <a:p>
            <a:r>
              <a:rPr lang="en-GB" sz="2000" dirty="0"/>
              <a:t>Eggs 0.6 mm in diameter – Characteristically laid in clusters on the undersides of leaves – covered in brown  hair shed from the female moth.</a:t>
            </a:r>
          </a:p>
        </p:txBody>
      </p:sp>
    </p:spTree>
    <p:extLst>
      <p:ext uri="{BB962C8B-B14F-4D97-AF65-F5344CB8AC3E}">
        <p14:creationId xmlns:p14="http://schemas.microsoft.com/office/powerpoint/2010/main" val="895432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944"/>
    </mc:Choice>
    <mc:Fallback xmlns="">
      <p:transition spd="slow" advTm="849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2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3"/>
        <p14:stopEvt time="84409" objId="3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7" name="Rectangle 3"/>
          <p:cNvSpPr>
            <a:spLocks noChangeArrowheads="1"/>
          </p:cNvSpPr>
          <p:nvPr/>
        </p:nvSpPr>
        <p:spPr bwMode="auto">
          <a:xfrm>
            <a:off x="298763" y="1250132"/>
            <a:ext cx="5920967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2500">
              <a:defRPr sz="2400">
                <a:solidFill>
                  <a:srgbClr val="BD4F19"/>
                </a:solidFill>
                <a:latin typeface="Arial Unicode MS" pitchFamily="34" charset="-128"/>
                <a:ea typeface="ヒラギノ角ゴ Pro W3"/>
                <a:cs typeface="ヒラギノ角ゴ Pro W3"/>
              </a:defRPr>
            </a:lvl1pPr>
            <a:lvl2pPr marL="742950" indent="-285750" defTabSz="952500">
              <a:defRPr sz="2400">
                <a:solidFill>
                  <a:srgbClr val="BD4F19"/>
                </a:solidFill>
                <a:latin typeface="Arial Unicode MS" pitchFamily="34" charset="-128"/>
                <a:ea typeface="ヒラギノ角ゴ Pro W3"/>
                <a:cs typeface="ヒラギノ角ゴ Pro W3"/>
              </a:defRPr>
            </a:lvl2pPr>
            <a:lvl3pPr marL="569913" indent="-188913" defTabSz="952500">
              <a:defRPr sz="2400">
                <a:solidFill>
                  <a:srgbClr val="BD4F19"/>
                </a:solidFill>
                <a:latin typeface="Arial Unicode MS" pitchFamily="34" charset="-128"/>
                <a:ea typeface="ヒラギノ角ゴ Pro W3"/>
                <a:cs typeface="ヒラギノ角ゴ Pro W3"/>
              </a:defRPr>
            </a:lvl3pPr>
            <a:lvl4pPr marL="952500" indent="-192088" defTabSz="952500">
              <a:defRPr sz="2400">
                <a:solidFill>
                  <a:srgbClr val="BD4F19"/>
                </a:solidFill>
                <a:latin typeface="Arial Unicode MS" pitchFamily="34" charset="-128"/>
                <a:ea typeface="ヒラギノ角ゴ Pro W3"/>
                <a:cs typeface="ヒラギノ角ゴ Pro W3"/>
              </a:defRPr>
            </a:lvl4pPr>
            <a:lvl5pPr marL="2057400" indent="-228600" defTabSz="952500">
              <a:defRPr sz="2400">
                <a:solidFill>
                  <a:srgbClr val="BD4F19"/>
                </a:solidFill>
                <a:latin typeface="Arial Unicode MS" pitchFamily="34" charset="-128"/>
                <a:ea typeface="ヒラギノ角ゴ Pro W3"/>
                <a:cs typeface="ヒラギノ角ゴ Pro W3"/>
              </a:defRPr>
            </a:lvl5pPr>
            <a:lvl6pPr marL="25146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BD4F19"/>
                </a:solidFill>
                <a:latin typeface="Arial Unicode MS" pitchFamily="34" charset="-128"/>
                <a:ea typeface="ヒラギノ角ゴ Pro W3"/>
                <a:cs typeface="ヒラギノ角ゴ Pro W3"/>
              </a:defRPr>
            </a:lvl6pPr>
            <a:lvl7pPr marL="29718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BD4F19"/>
                </a:solidFill>
                <a:latin typeface="Arial Unicode MS" pitchFamily="34" charset="-128"/>
                <a:ea typeface="ヒラギノ角ゴ Pro W3"/>
                <a:cs typeface="ヒラギノ角ゴ Pro W3"/>
              </a:defRPr>
            </a:lvl7pPr>
            <a:lvl8pPr marL="34290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BD4F19"/>
                </a:solidFill>
                <a:latin typeface="Arial Unicode MS" pitchFamily="34" charset="-128"/>
                <a:ea typeface="ヒラギノ角ゴ Pro W3"/>
                <a:cs typeface="ヒラギノ角ゴ Pro W3"/>
              </a:defRPr>
            </a:lvl8pPr>
            <a:lvl9pPr marL="38862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BD4F19"/>
                </a:solidFill>
                <a:latin typeface="Arial Unicode MS" pitchFamily="34" charset="-128"/>
                <a:ea typeface="ヒラギノ角ゴ Pro W3"/>
                <a:cs typeface="ヒラギノ角ゴ Pro W3"/>
              </a:defRPr>
            </a:lvl9pPr>
          </a:lstStyle>
          <a:p>
            <a:pPr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en-GB" altLang="en-US" sz="2800" dirty="0">
                <a:solidFill>
                  <a:srgbClr val="6A7029"/>
                </a:solidFill>
                <a:latin typeface="Arial" pitchFamily="34" charset="0"/>
              </a:rPr>
              <a:t>Caterpillars</a:t>
            </a:r>
          </a:p>
          <a:p>
            <a:pPr lvl="2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GB" altLang="en-US" sz="2000" dirty="0">
                <a:solidFill>
                  <a:srgbClr val="6A7029"/>
                </a:solidFill>
                <a:latin typeface="Arial" pitchFamily="34" charset="0"/>
              </a:rPr>
              <a:t>Both species almost identical in early instars</a:t>
            </a:r>
          </a:p>
          <a:p>
            <a:pPr lvl="3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–"/>
              <a:defRPr/>
            </a:pPr>
            <a:r>
              <a:rPr lang="en-GB" altLang="en-US" sz="2000" dirty="0">
                <a:solidFill>
                  <a:srgbClr val="6A7029"/>
                </a:solidFill>
                <a:latin typeface="Arial" pitchFamily="34" charset="0"/>
              </a:rPr>
              <a:t>Colouration </a:t>
            </a:r>
            <a:r>
              <a:rPr lang="en-GB" altLang="en-US" sz="2000" u="sng" dirty="0">
                <a:solidFill>
                  <a:srgbClr val="6A7029"/>
                </a:solidFill>
                <a:latin typeface="Arial" pitchFamily="34" charset="0"/>
              </a:rPr>
              <a:t>very</a:t>
            </a:r>
            <a:r>
              <a:rPr lang="en-GB" altLang="en-US" sz="2000" dirty="0">
                <a:solidFill>
                  <a:srgbClr val="6A7029"/>
                </a:solidFill>
                <a:latin typeface="Arial" pitchFamily="34" charset="0"/>
              </a:rPr>
              <a:t> variable</a:t>
            </a:r>
          </a:p>
          <a:p>
            <a:pPr lvl="2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GB" altLang="en-US" sz="2000" dirty="0">
                <a:solidFill>
                  <a:srgbClr val="6A7029"/>
                </a:solidFill>
                <a:latin typeface="Arial" pitchFamily="34" charset="0"/>
              </a:rPr>
              <a:t>5 pairs prolegs</a:t>
            </a:r>
          </a:p>
          <a:p>
            <a:pPr lvl="2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GB" altLang="en-US" sz="2000" dirty="0">
                <a:solidFill>
                  <a:srgbClr val="6A7029"/>
                </a:solidFill>
                <a:latin typeface="Arial" pitchFamily="34" charset="0"/>
              </a:rPr>
              <a:t>35 – 45 mm max length</a:t>
            </a:r>
          </a:p>
          <a:p>
            <a:pPr lvl="2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GB" altLang="en-US" sz="2000" dirty="0">
                <a:solidFill>
                  <a:srgbClr val="FF0000"/>
                </a:solidFill>
                <a:latin typeface="Arial" pitchFamily="34" charset="0"/>
              </a:rPr>
              <a:t>Tapered towards a small head</a:t>
            </a:r>
          </a:p>
          <a:p>
            <a:pPr lvl="2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GB" altLang="en-US" sz="2000" dirty="0">
                <a:solidFill>
                  <a:srgbClr val="FF0000"/>
                </a:solidFill>
                <a:latin typeface="Arial" pitchFamily="34" charset="0"/>
              </a:rPr>
              <a:t>Smooth integument (skin)</a:t>
            </a:r>
          </a:p>
          <a:p>
            <a:pPr lvl="2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GB" altLang="en-US" sz="2000" dirty="0">
                <a:solidFill>
                  <a:srgbClr val="FF0000"/>
                </a:solidFill>
                <a:latin typeface="Arial" pitchFamily="34" charset="0"/>
              </a:rPr>
              <a:t>Dark spots above spiracles</a:t>
            </a:r>
          </a:p>
          <a:p>
            <a:pPr lvl="3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–"/>
              <a:defRPr/>
            </a:pPr>
            <a:r>
              <a:rPr lang="en-GB" altLang="en-US" sz="2000" dirty="0">
                <a:solidFill>
                  <a:srgbClr val="FF0000"/>
                </a:solidFill>
                <a:latin typeface="Arial" pitchFamily="34" charset="0"/>
              </a:rPr>
              <a:t>Large spot on A1 &amp; A8</a:t>
            </a:r>
          </a:p>
          <a:p>
            <a:pPr lvl="3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–"/>
              <a:defRPr/>
            </a:pPr>
            <a:r>
              <a:rPr lang="en-GB" altLang="en-US" sz="2000" dirty="0">
                <a:solidFill>
                  <a:srgbClr val="6A7029"/>
                </a:solidFill>
                <a:latin typeface="Arial" pitchFamily="34" charset="0"/>
              </a:rPr>
              <a:t>Smaller on other segments</a:t>
            </a:r>
          </a:p>
          <a:p>
            <a:pPr lvl="2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GB" altLang="en-US" sz="2000" dirty="0">
                <a:solidFill>
                  <a:srgbClr val="6A7029"/>
                </a:solidFill>
                <a:latin typeface="Arial" pitchFamily="34" charset="0"/>
              </a:rPr>
              <a:t>Paired yellow/white dots </a:t>
            </a:r>
          </a:p>
          <a:p>
            <a:pPr lvl="2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GB" altLang="en-US" sz="2000" dirty="0">
                <a:solidFill>
                  <a:srgbClr val="6A7029"/>
                </a:solidFill>
                <a:latin typeface="Arial" pitchFamily="34" charset="0"/>
              </a:rPr>
              <a:t>Yellow/orange lines</a:t>
            </a:r>
          </a:p>
        </p:txBody>
      </p:sp>
      <p:pic>
        <p:nvPicPr>
          <p:cNvPr id="41987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01" t="23203" r="10001" b="12946"/>
          <a:stretch>
            <a:fillRect/>
          </a:stretch>
        </p:blipFill>
        <p:spPr bwMode="auto">
          <a:xfrm rot="16200000">
            <a:off x="5887019" y="2276632"/>
            <a:ext cx="4831201" cy="3113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Arrow Connector 2">
            <a:extLst>
              <a:ext uri="{FF2B5EF4-FFF2-40B4-BE49-F238E27FC236}">
                <a16:creationId xmlns="" xmlns:a16="http://schemas.microsoft.com/office/drawing/2014/main" id="{3716D57E-4FFE-4C97-A963-1246FB713050}"/>
              </a:ext>
            </a:extLst>
          </p:cNvPr>
          <p:cNvCxnSpPr>
            <a:cxnSpLocks/>
          </p:cNvCxnSpPr>
          <p:nvPr/>
        </p:nvCxnSpPr>
        <p:spPr bwMode="auto">
          <a:xfrm flipV="1">
            <a:off x="3976733" y="3512745"/>
            <a:ext cx="3130237" cy="70353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" name="Straight Arrow Connector 4">
            <a:extLst>
              <a:ext uri="{FF2B5EF4-FFF2-40B4-BE49-F238E27FC236}">
                <a16:creationId xmlns="" xmlns:a16="http://schemas.microsoft.com/office/drawing/2014/main" id="{5796636E-6366-4573-A9E6-FE6FCA2F0780}"/>
              </a:ext>
            </a:extLst>
          </p:cNvPr>
          <p:cNvCxnSpPr>
            <a:cxnSpLocks/>
          </p:cNvCxnSpPr>
          <p:nvPr/>
        </p:nvCxnSpPr>
        <p:spPr bwMode="auto">
          <a:xfrm>
            <a:off x="3976733" y="4219500"/>
            <a:ext cx="4850396" cy="158377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7" name="Straight Arrow Connector 6">
            <a:extLst>
              <a:ext uri="{FF2B5EF4-FFF2-40B4-BE49-F238E27FC236}">
                <a16:creationId xmlns="" xmlns:a16="http://schemas.microsoft.com/office/drawing/2014/main" id="{EDEC8F09-9420-4C9D-B56E-8EF427D87220}"/>
              </a:ext>
            </a:extLst>
          </p:cNvPr>
          <p:cNvCxnSpPr>
            <a:cxnSpLocks/>
          </p:cNvCxnSpPr>
          <p:nvPr/>
        </p:nvCxnSpPr>
        <p:spPr bwMode="auto">
          <a:xfrm flipV="1">
            <a:off x="4414982" y="2431941"/>
            <a:ext cx="2538079" cy="78231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2" name="b25">
            <a:hlinkClick r:id="" action="ppaction://media"/>
            <a:extLst>
              <a:ext uri="{FF2B5EF4-FFF2-40B4-BE49-F238E27FC236}">
                <a16:creationId xmlns="" xmlns:a16="http://schemas.microsoft.com/office/drawing/2014/main" id="{EB044AD8-31C0-4598-806D-B89B79AA1C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="" xmlns:a16="http://schemas.microsoft.com/office/drawing/2014/main" id="{294DE64E-8CBE-4DFB-A054-4550DAF37E0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5405" y="524530"/>
            <a:ext cx="10781190" cy="561223"/>
          </a:xfrm>
        </p:spPr>
        <p:txBody>
          <a:bodyPr>
            <a:normAutofit lnSpcReduction="10000"/>
          </a:bodyPr>
          <a:lstStyle/>
          <a:p>
            <a:r>
              <a:rPr lang="en-GB" b="0" i="1" dirty="0"/>
              <a:t>Spodoptera litura &amp; Spodoptera littoralis</a:t>
            </a:r>
          </a:p>
          <a:p>
            <a:endParaRPr lang="en-GB" b="0" i="1" dirty="0"/>
          </a:p>
        </p:txBody>
      </p:sp>
    </p:spTree>
    <p:extLst>
      <p:ext uri="{BB962C8B-B14F-4D97-AF65-F5344CB8AC3E}">
        <p14:creationId xmlns:p14="http://schemas.microsoft.com/office/powerpoint/2010/main" val="296883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396"/>
    </mc:Choice>
    <mc:Fallback xmlns="">
      <p:transition spd="slow" advTm="583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0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2"/>
        <p14:stopEvt time="58173" objId="2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26">
            <a:hlinkClick r:id="" action="ppaction://media"/>
            <a:extLst>
              <a:ext uri="{FF2B5EF4-FFF2-40B4-BE49-F238E27FC236}">
                <a16:creationId xmlns="" xmlns:a16="http://schemas.microsoft.com/office/drawing/2014/main" id="{21DDBF2A-A04D-41A1-AA58-23F5EF9789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27816" y="1360354"/>
            <a:ext cx="406400" cy="406400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="" xmlns:a16="http://schemas.microsoft.com/office/drawing/2014/main" id="{3DF92BF8-7046-4DB0-8714-8CD2ECEE8EF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5405" y="524530"/>
            <a:ext cx="10781190" cy="561223"/>
          </a:xfrm>
        </p:spPr>
        <p:txBody>
          <a:bodyPr>
            <a:normAutofit/>
          </a:bodyPr>
          <a:lstStyle/>
          <a:p>
            <a:r>
              <a:rPr lang="en-GB" sz="2800" b="0" dirty="0"/>
              <a:t>Colour and structural variation in </a:t>
            </a:r>
            <a:r>
              <a:rPr lang="en-GB" sz="2800" b="0" i="1" dirty="0"/>
              <a:t>Spodoptera</a:t>
            </a:r>
            <a:r>
              <a:rPr lang="en-GB" sz="2800" b="0" dirty="0"/>
              <a:t> caterpillar instars -</a:t>
            </a:r>
          </a:p>
          <a:p>
            <a:endParaRPr lang="en-GB" sz="2800" b="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0703" y="1810635"/>
            <a:ext cx="11327027" cy="4217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846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390"/>
    </mc:Choice>
    <mc:Fallback xmlns="">
      <p:transition spd="slow" advTm="673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0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7" objId="5"/>
        <p14:stopEvt time="66188" objId="5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605" y="2128134"/>
            <a:ext cx="3182936" cy="191003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35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6883" y="4226793"/>
            <a:ext cx="2770361" cy="1995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6" name="Picture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29" t="1253" r="2429" b="8413"/>
          <a:stretch/>
        </p:blipFill>
        <p:spPr bwMode="auto">
          <a:xfrm>
            <a:off x="8374455" y="2112177"/>
            <a:ext cx="2842789" cy="1925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Picture 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5" b="6065"/>
          <a:stretch/>
        </p:blipFill>
        <p:spPr bwMode="auto">
          <a:xfrm>
            <a:off x="5073603" y="4241544"/>
            <a:ext cx="3182937" cy="1980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216212F3-FC0C-4782-92F1-169A96021D64}"/>
              </a:ext>
            </a:extLst>
          </p:cNvPr>
          <p:cNvSpPr txBox="1"/>
          <p:nvPr/>
        </p:nvSpPr>
        <p:spPr>
          <a:xfrm>
            <a:off x="5549775" y="1657114"/>
            <a:ext cx="2091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>
                <a:solidFill>
                  <a:srgbClr val="BC5304"/>
                </a:solidFill>
              </a:rPr>
              <a:t>Spodoptera litura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197124B8-A457-473E-B3CD-B84774D0768C}"/>
              </a:ext>
            </a:extLst>
          </p:cNvPr>
          <p:cNvSpPr txBox="1"/>
          <p:nvPr/>
        </p:nvSpPr>
        <p:spPr>
          <a:xfrm>
            <a:off x="8763754" y="1648532"/>
            <a:ext cx="2263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>
                <a:solidFill>
                  <a:srgbClr val="BC5304"/>
                </a:solidFill>
              </a:rPr>
              <a:t>Spodoptera littoralis</a:t>
            </a:r>
          </a:p>
        </p:txBody>
      </p:sp>
      <p:pic>
        <p:nvPicPr>
          <p:cNvPr id="2" name="b27">
            <a:hlinkClick r:id="" action="ppaction://media"/>
            <a:extLst>
              <a:ext uri="{FF2B5EF4-FFF2-40B4-BE49-F238E27FC236}">
                <a16:creationId xmlns="" xmlns:a16="http://schemas.microsoft.com/office/drawing/2014/main" id="{CD88EBC6-827F-4848-BE49-4AE5ED1ED7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="" xmlns:a16="http://schemas.microsoft.com/office/drawing/2014/main" id="{61669E03-959D-4B77-99F8-A8E95E1FE91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5404" y="524530"/>
            <a:ext cx="9682509" cy="1384270"/>
          </a:xfrm>
        </p:spPr>
        <p:txBody>
          <a:bodyPr>
            <a:normAutofit/>
          </a:bodyPr>
          <a:lstStyle/>
          <a:p>
            <a:r>
              <a:rPr lang="en-GB" sz="3200" b="0" i="1" dirty="0"/>
              <a:t>Spodoptera litura &amp; Spodoptera littoralis</a:t>
            </a:r>
          </a:p>
          <a:p>
            <a:r>
              <a:rPr lang="en-GB" sz="3200" b="0" dirty="0"/>
              <a:t>Adults</a:t>
            </a:r>
          </a:p>
          <a:p>
            <a:endParaRPr lang="en-GB" sz="3200" b="0" dirty="0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D750AE50-2D45-44B6-9B06-55A86259D317}"/>
              </a:ext>
            </a:extLst>
          </p:cNvPr>
          <p:cNvSpPr txBox="1"/>
          <p:nvPr/>
        </p:nvSpPr>
        <p:spPr>
          <a:xfrm>
            <a:off x="440130" y="2112177"/>
            <a:ext cx="425857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6A7029"/>
                </a:solidFill>
              </a:rPr>
              <a:t>Very unlikely to encounter adults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6A7029"/>
                </a:solidFill>
              </a:rPr>
              <a:t>Wingspan 30-38mm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6A7029"/>
                </a:solidFill>
              </a:rPr>
              <a:t>Two species visually indistinguishable – dissection required</a:t>
            </a:r>
          </a:p>
        </p:txBody>
      </p:sp>
    </p:spTree>
    <p:extLst>
      <p:ext uri="{BB962C8B-B14F-4D97-AF65-F5344CB8AC3E}">
        <p14:creationId xmlns:p14="http://schemas.microsoft.com/office/powerpoint/2010/main" val="3897015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286"/>
    </mc:Choice>
    <mc:Fallback xmlns="">
      <p:transition spd="slow" advTm="302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2"/>
        <p14:stopEvt time="29730" objId="2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="" xmlns:a16="http://schemas.microsoft.com/office/drawing/2014/main" id="{1EC956F5-7F86-4DEF-A610-2703DB8568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3039" y="1933087"/>
            <a:ext cx="7208313" cy="4033183"/>
          </a:xfrm>
        </p:spPr>
        <p:txBody>
          <a:bodyPr>
            <a:normAutofit lnSpcReduction="10000"/>
          </a:bodyPr>
          <a:lstStyle/>
          <a:p>
            <a:r>
              <a:rPr lang="en-GB" dirty="0"/>
              <a:t>Native to tropical and subtropical regions of the Americas</a:t>
            </a:r>
          </a:p>
          <a:p>
            <a:r>
              <a:rPr lang="en-GB" dirty="0"/>
              <a:t>Highly polyphagous, causes damages on several crops, most significantly maize and other Poaceae, but has more that 350 known hosts in 26 other plant families. </a:t>
            </a:r>
          </a:p>
          <a:p>
            <a:r>
              <a:rPr lang="en-GB" dirty="0"/>
              <a:t>Virtually indistinguishable from other Spodoptera spp. in the field!</a:t>
            </a:r>
          </a:p>
          <a:p>
            <a:r>
              <a:rPr lang="en-GB" dirty="0"/>
              <a:t>Remarkably rapid spread around the World</a:t>
            </a:r>
          </a:p>
          <a:p>
            <a:r>
              <a:rPr lang="en-GB" dirty="0"/>
              <a:t>	2016 - Reported in Africa for first time (Benin, Nigeria, 	Sao Tomé and Principe and Togo) </a:t>
            </a:r>
          </a:p>
          <a:p>
            <a:r>
              <a:rPr lang="en-GB" dirty="0"/>
              <a:t>	2017 - Spread throughout Africa.</a:t>
            </a:r>
          </a:p>
          <a:p>
            <a:r>
              <a:rPr lang="en-GB" dirty="0"/>
              <a:t>	2018  recorded in India </a:t>
            </a:r>
          </a:p>
          <a:p>
            <a:r>
              <a:rPr lang="en-GB" dirty="0"/>
              <a:t>	2019 recorded in China </a:t>
            </a:r>
          </a:p>
          <a:p>
            <a:r>
              <a:rPr lang="en-GB" dirty="0"/>
              <a:t>	2020 recorded in Australia  &amp; Papua New Guinea</a:t>
            </a:r>
          </a:p>
          <a:p>
            <a:r>
              <a:rPr lang="en-GB" dirty="0"/>
              <a:t>UK interceptions increased from 2018 - mostly from Africa on Zea mays</a:t>
            </a:r>
          </a:p>
          <a:p>
            <a:endParaRPr lang="en-GB" dirty="0"/>
          </a:p>
        </p:txBody>
      </p:sp>
      <p:pic>
        <p:nvPicPr>
          <p:cNvPr id="4" name="b28">
            <a:hlinkClick r:id="" action="ppaction://media"/>
            <a:extLst>
              <a:ext uri="{FF2B5EF4-FFF2-40B4-BE49-F238E27FC236}">
                <a16:creationId xmlns="" xmlns:a16="http://schemas.microsoft.com/office/drawing/2014/main" id="{481711C4-5E92-4293-AAB3-4339F3B5AD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="" xmlns:a16="http://schemas.microsoft.com/office/drawing/2014/main" id="{B2D3462F-B0BD-4EEA-9EAA-098AA84169B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b="0" i="1" dirty="0"/>
              <a:t>Spodoptera frugiperda </a:t>
            </a:r>
            <a:r>
              <a:rPr lang="en-GB" b="0" dirty="0"/>
              <a:t>– fall armyworm</a:t>
            </a:r>
          </a:p>
          <a:p>
            <a:endParaRPr lang="en-GB" b="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21818" y="937472"/>
            <a:ext cx="3933825" cy="572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661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474"/>
    </mc:Choice>
    <mc:Fallback xmlns="">
      <p:transition spd="slow" advTm="874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0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4"/>
        <p14:stopEvt time="87189" objId="4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29">
            <a:hlinkClick r:id="" action="ppaction://media"/>
            <a:extLst>
              <a:ext uri="{FF2B5EF4-FFF2-40B4-BE49-F238E27FC236}">
                <a16:creationId xmlns="" xmlns:a16="http://schemas.microsoft.com/office/drawing/2014/main" id="{7D95333D-20F0-46F0-A808-63C8E3F5A3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39955" y="1223230"/>
            <a:ext cx="406400" cy="406400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="" xmlns:a16="http://schemas.microsoft.com/office/drawing/2014/main" id="{2C7CB30A-A77F-44E5-96A7-4516A629EFC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4850" y="523875"/>
            <a:ext cx="10688080" cy="561975"/>
          </a:xfrm>
        </p:spPr>
        <p:txBody>
          <a:bodyPr>
            <a:normAutofit lnSpcReduction="10000"/>
          </a:bodyPr>
          <a:lstStyle/>
          <a:p>
            <a:r>
              <a:rPr lang="en-GB" b="0" i="1" dirty="0"/>
              <a:t>Spodoptera frugiperda </a:t>
            </a:r>
            <a:r>
              <a:rPr lang="en-GB" b="0" dirty="0"/>
              <a:t>– fall </a:t>
            </a:r>
            <a:r>
              <a:rPr lang="en-GB" b="0" dirty="0" smtClean="0"/>
              <a:t>armyworm</a:t>
            </a:r>
            <a:endParaRPr lang="en-GB" b="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2149" y="1925125"/>
            <a:ext cx="10659291" cy="3919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543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927"/>
    </mc:Choice>
    <mc:Fallback xmlns="">
      <p:transition spd="slow" advTm="359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4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5"/>
        <p14:stopEvt time="35520" objId="5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8">
            <a:extLst>
              <a:ext uri="{FF2B5EF4-FFF2-40B4-BE49-F238E27FC236}">
                <a16:creationId xmlns="" xmlns:a16="http://schemas.microsoft.com/office/drawing/2014/main" id="{831BBEF8-2A1B-4F36-B79A-68964ECEA90C}"/>
              </a:ext>
            </a:extLst>
          </p:cNvPr>
          <p:cNvGraphicFramePr>
            <a:graphicFrameLocks noGrp="1"/>
          </p:cNvGraphicFramePr>
          <p:nvPr/>
        </p:nvGraphicFramePr>
        <p:xfrm>
          <a:off x="1437675" y="5795646"/>
          <a:ext cx="6552000" cy="645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6000">
                  <a:extLst>
                    <a:ext uri="{9D8B030D-6E8A-4147-A177-3AD203B41FA5}">
                      <a16:colId xmlns="" xmlns:a16="http://schemas.microsoft.com/office/drawing/2014/main" val="2575207318"/>
                    </a:ext>
                  </a:extLst>
                </a:gridCol>
                <a:gridCol w="936000">
                  <a:extLst>
                    <a:ext uri="{9D8B030D-6E8A-4147-A177-3AD203B41FA5}">
                      <a16:colId xmlns="" xmlns:a16="http://schemas.microsoft.com/office/drawing/2014/main" val="1571330074"/>
                    </a:ext>
                  </a:extLst>
                </a:gridCol>
                <a:gridCol w="936000">
                  <a:extLst>
                    <a:ext uri="{9D8B030D-6E8A-4147-A177-3AD203B41FA5}">
                      <a16:colId xmlns="" xmlns:a16="http://schemas.microsoft.com/office/drawing/2014/main" val="1863153029"/>
                    </a:ext>
                  </a:extLst>
                </a:gridCol>
                <a:gridCol w="936000">
                  <a:extLst>
                    <a:ext uri="{9D8B030D-6E8A-4147-A177-3AD203B41FA5}">
                      <a16:colId xmlns="" xmlns:a16="http://schemas.microsoft.com/office/drawing/2014/main" val="2361466771"/>
                    </a:ext>
                  </a:extLst>
                </a:gridCol>
                <a:gridCol w="936000">
                  <a:extLst>
                    <a:ext uri="{9D8B030D-6E8A-4147-A177-3AD203B41FA5}">
                      <a16:colId xmlns="" xmlns:a16="http://schemas.microsoft.com/office/drawing/2014/main" val="738916429"/>
                    </a:ext>
                  </a:extLst>
                </a:gridCol>
                <a:gridCol w="936000">
                  <a:extLst>
                    <a:ext uri="{9D8B030D-6E8A-4147-A177-3AD203B41FA5}">
                      <a16:colId xmlns="" xmlns:a16="http://schemas.microsoft.com/office/drawing/2014/main" val="263527671"/>
                    </a:ext>
                  </a:extLst>
                </a:gridCol>
                <a:gridCol w="936000">
                  <a:extLst>
                    <a:ext uri="{9D8B030D-6E8A-4147-A177-3AD203B41FA5}">
                      <a16:colId xmlns="" xmlns:a16="http://schemas.microsoft.com/office/drawing/2014/main" val="191107297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tx1"/>
                          </a:solidFill>
                        </a:rPr>
                        <a:t>Year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chemeClr val="tx1"/>
                          </a:solidFill>
                        </a:rPr>
                        <a:t>1999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chemeClr val="tx1"/>
                          </a:solidFill>
                        </a:rPr>
                        <a:t>2007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chemeClr val="tx1"/>
                          </a:solidFill>
                        </a:rPr>
                        <a:t>2014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chemeClr val="tx1"/>
                          </a:solidFill>
                        </a:rPr>
                        <a:t>2018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chemeClr val="tx1"/>
                          </a:solidFill>
                        </a:rPr>
                        <a:t>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chemeClr val="tx1"/>
                          </a:solidFill>
                        </a:rPr>
                        <a:t>2020 (oct.)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6991814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chemeClr val="tx1"/>
                          </a:solidFill>
                        </a:rPr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chemeClr val="tx1"/>
                          </a:solidFill>
                        </a:rPr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959160080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17BF09ED-D29C-48F8-B011-CED87841895A}"/>
              </a:ext>
            </a:extLst>
          </p:cNvPr>
          <p:cNvSpPr txBox="1"/>
          <p:nvPr/>
        </p:nvSpPr>
        <p:spPr>
          <a:xfrm>
            <a:off x="860345" y="3284258"/>
            <a:ext cx="636408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6A7029"/>
                </a:solidFill>
              </a:rPr>
              <a:t>UK Interceptions to October 2020</a:t>
            </a:r>
          </a:p>
          <a:p>
            <a:endParaRPr lang="en-GB" dirty="0">
              <a:solidFill>
                <a:srgbClr val="6A7029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6A7029"/>
                </a:solidFill>
              </a:rPr>
              <a:t>Origin: Brazil (1), Dominican Republic (2), Kenya (3), Mexico (4), </a:t>
            </a:r>
            <a:r>
              <a:rPr lang="en-GB" dirty="0">
                <a:solidFill>
                  <a:srgbClr val="FF0000"/>
                </a:solidFill>
              </a:rPr>
              <a:t>Senegal</a:t>
            </a:r>
            <a:r>
              <a:rPr lang="en-GB" dirty="0">
                <a:solidFill>
                  <a:srgbClr val="6A7029"/>
                </a:solidFill>
              </a:rPr>
              <a:t> (28), Uganda (2) &amp; USA =(1)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6A7029"/>
                </a:solidFill>
              </a:rPr>
              <a:t>Hosts: </a:t>
            </a:r>
            <a:r>
              <a:rPr lang="en-GB" i="1" dirty="0">
                <a:solidFill>
                  <a:srgbClr val="6A7029"/>
                </a:solidFill>
              </a:rPr>
              <a:t>Capsicum</a:t>
            </a:r>
            <a:r>
              <a:rPr lang="en-GB" dirty="0">
                <a:solidFill>
                  <a:srgbClr val="6A7029"/>
                </a:solidFill>
              </a:rPr>
              <a:t> (4), </a:t>
            </a:r>
            <a:r>
              <a:rPr lang="en-GB" i="1" dirty="0">
                <a:solidFill>
                  <a:srgbClr val="6A7029"/>
                </a:solidFill>
              </a:rPr>
              <a:t>Carica</a:t>
            </a:r>
            <a:r>
              <a:rPr lang="en-GB" dirty="0">
                <a:solidFill>
                  <a:srgbClr val="6A7029"/>
                </a:solidFill>
              </a:rPr>
              <a:t> (1), </a:t>
            </a:r>
            <a:r>
              <a:rPr lang="en-GB" i="1" dirty="0">
                <a:solidFill>
                  <a:srgbClr val="6A7029"/>
                </a:solidFill>
              </a:rPr>
              <a:t>Cucurbita</a:t>
            </a:r>
            <a:r>
              <a:rPr lang="en-GB" dirty="0">
                <a:solidFill>
                  <a:srgbClr val="6A7029"/>
                </a:solidFill>
              </a:rPr>
              <a:t> (1), </a:t>
            </a:r>
            <a:r>
              <a:rPr lang="en-GB" i="1" dirty="0">
                <a:solidFill>
                  <a:srgbClr val="6A7029"/>
                </a:solidFill>
              </a:rPr>
              <a:t>Momordica</a:t>
            </a:r>
            <a:r>
              <a:rPr lang="en-GB" dirty="0">
                <a:solidFill>
                  <a:srgbClr val="6A7029"/>
                </a:solidFill>
              </a:rPr>
              <a:t> (14), </a:t>
            </a:r>
            <a:r>
              <a:rPr lang="en-GB" i="1" dirty="0">
                <a:solidFill>
                  <a:srgbClr val="FF0000"/>
                </a:solidFill>
              </a:rPr>
              <a:t>Zea mays </a:t>
            </a:r>
            <a:r>
              <a:rPr lang="en-GB" dirty="0">
                <a:solidFill>
                  <a:srgbClr val="6A7029"/>
                </a:solidFill>
              </a:rPr>
              <a:t>(30)</a:t>
            </a:r>
          </a:p>
          <a:p>
            <a:endParaRPr lang="en-GB" dirty="0">
              <a:solidFill>
                <a:srgbClr val="6A7029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10E6B710-8026-4AE0-AA9A-4DF7D6229E62}"/>
              </a:ext>
            </a:extLst>
          </p:cNvPr>
          <p:cNvSpPr txBox="1"/>
          <p:nvPr/>
        </p:nvSpPr>
        <p:spPr>
          <a:xfrm>
            <a:off x="2870280" y="5222298"/>
            <a:ext cx="27515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6A7029"/>
                </a:solidFill>
              </a:rPr>
              <a:t>All from the New World</a:t>
            </a:r>
          </a:p>
        </p:txBody>
      </p:sp>
      <p:sp>
        <p:nvSpPr>
          <p:cNvPr id="13" name="Left Bracket 12">
            <a:extLst>
              <a:ext uri="{FF2B5EF4-FFF2-40B4-BE49-F238E27FC236}">
                <a16:creationId xmlns="" xmlns:a16="http://schemas.microsoft.com/office/drawing/2014/main" id="{B16245BA-F7CB-402C-A1DD-9055D75985DE}"/>
              </a:ext>
            </a:extLst>
          </p:cNvPr>
          <p:cNvSpPr/>
          <p:nvPr/>
        </p:nvSpPr>
        <p:spPr bwMode="auto">
          <a:xfrm rot="5400000">
            <a:off x="3694139" y="4233341"/>
            <a:ext cx="153423" cy="2827090"/>
          </a:xfrm>
          <a:prstGeom prst="leftBracke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 dirty="0">
              <a:solidFill>
                <a:prstClr val="black"/>
              </a:solidFill>
              <a:latin typeface="Arial" charset="0"/>
              <a:ea typeface="ヒラギノ角ゴ Pro W3" pitchFamily="48" charset="-128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65EF0B1B-000D-4FA5-BC84-4F27CF00CC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8914" y="5558593"/>
            <a:ext cx="2805279" cy="15685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5527946D-F7A3-44DC-9A02-1FAE3E50E7EC}"/>
              </a:ext>
            </a:extLst>
          </p:cNvPr>
          <p:cNvSpPr txBox="1"/>
          <p:nvPr/>
        </p:nvSpPr>
        <p:spPr>
          <a:xfrm>
            <a:off x="5651232" y="5210717"/>
            <a:ext cx="25838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6A7029"/>
                </a:solidFill>
              </a:rPr>
              <a:t>Almost all from Africa</a:t>
            </a:r>
          </a:p>
        </p:txBody>
      </p:sp>
      <p:pic>
        <p:nvPicPr>
          <p:cNvPr id="2" name="b30">
            <a:hlinkClick r:id="" action="ppaction://media"/>
            <a:extLst>
              <a:ext uri="{FF2B5EF4-FFF2-40B4-BE49-F238E27FC236}">
                <a16:creationId xmlns="" xmlns:a16="http://schemas.microsoft.com/office/drawing/2014/main" id="{86149A16-FBD9-4ABC-8372-98D600DE57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58477" y="3453830"/>
            <a:ext cx="406400" cy="406400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="" xmlns:a16="http://schemas.microsoft.com/office/drawing/2014/main" id="{75F7F2F2-D00A-491E-AB21-F2ECBDDD20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5405" y="524530"/>
            <a:ext cx="10781190" cy="561223"/>
          </a:xfrm>
        </p:spPr>
        <p:txBody>
          <a:bodyPr>
            <a:normAutofit lnSpcReduction="10000"/>
          </a:bodyPr>
          <a:lstStyle/>
          <a:p>
            <a:r>
              <a:rPr lang="en-GB" b="0" i="1" dirty="0"/>
              <a:t>Spodoptera frugiperda </a:t>
            </a:r>
            <a:r>
              <a:rPr lang="en-GB" b="0" dirty="0"/>
              <a:t>- Damage and interceptions</a:t>
            </a:r>
          </a:p>
          <a:p>
            <a:endParaRPr lang="en-GB" b="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1774" y="956281"/>
            <a:ext cx="10677525" cy="245745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12200" y="3453830"/>
            <a:ext cx="2276475" cy="3105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407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018"/>
    </mc:Choice>
    <mc:Fallback xmlns="">
      <p:transition spd="slow" advTm="690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8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2"/>
        <p14:stopEvt time="68995" objId="2"/>
      </p14:showEvtLst>
    </p:ext>
  </p:extLst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655</Words>
  <Application>Microsoft Office PowerPoint</Application>
  <PresentationFormat>Widescreen</PresentationFormat>
  <Paragraphs>105</Paragraphs>
  <Slides>11</Slides>
  <Notes>9</Notes>
  <HiddenSlides>0</HiddenSlides>
  <MMClips>11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2" baseType="lpstr">
      <vt:lpstr>Arial Unicode MS</vt:lpstr>
      <vt:lpstr>Arial</vt:lpstr>
      <vt:lpstr>Calibri</vt:lpstr>
      <vt:lpstr>Calibri Light</vt:lpstr>
      <vt:lpstr>Lato</vt:lpstr>
      <vt:lpstr>Lato black</vt:lpstr>
      <vt:lpstr>Lucida Grande</vt:lpstr>
      <vt:lpstr>Open Sans</vt:lpstr>
      <vt:lpstr>Trebuchet MS</vt:lpstr>
      <vt:lpstr>ヒラギノ角ゴ Pro W3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Defra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Pollock, Jason (Defra)</dc:creator>
  <cp:lastModifiedBy>Pollock, Jason (Defra)</cp:lastModifiedBy>
  <cp:revision>7</cp:revision>
  <dcterms:created xsi:type="dcterms:W3CDTF">2020-12-11T18:19:12Z</dcterms:created>
  <dcterms:modified xsi:type="dcterms:W3CDTF">2020-12-12T09:53:48Z</dcterms:modified>
</cp:coreProperties>
</file>